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</p:sldMasterIdLst>
  <p:notesMasterIdLst>
    <p:notesMasterId r:id="rId12"/>
  </p:notesMasterIdLst>
  <p:handoutMasterIdLst>
    <p:handoutMasterId r:id="rId13"/>
  </p:handoutMasterIdLst>
  <p:sldIdLst>
    <p:sldId id="456" r:id="rId4"/>
    <p:sldId id="505" r:id="rId5"/>
    <p:sldId id="420" r:id="rId6"/>
    <p:sldId id="580" r:id="rId7"/>
    <p:sldId id="510" r:id="rId8"/>
    <p:sldId id="561" r:id="rId9"/>
    <p:sldId id="520" r:id="rId10"/>
    <p:sldId id="582" r:id="rId1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orient="horz" pos="3078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1F"/>
    <a:srgbClr val="9BDBFF"/>
    <a:srgbClr val="214FCF"/>
    <a:srgbClr val="F19027"/>
    <a:srgbClr val="004266"/>
    <a:srgbClr val="0081D0"/>
    <a:srgbClr val="83D1F5"/>
    <a:srgbClr val="5DC9EE"/>
    <a:srgbClr val="204970"/>
    <a:srgbClr val="00B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3920" autoAdjust="0"/>
  </p:normalViewPr>
  <p:slideViewPr>
    <p:cSldViewPr>
      <p:cViewPr varScale="1">
        <p:scale>
          <a:sx n="79" d="100"/>
          <a:sy n="79" d="100"/>
        </p:scale>
        <p:origin x="780" y="52"/>
      </p:cViewPr>
      <p:guideLst>
        <p:guide orient="horz" pos="732"/>
        <p:guide orient="horz" pos="3078"/>
        <p:guide pos="5568"/>
        <p:guide pos="192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-3422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0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PHF1&amp;PHF2</a:t>
            </a:r>
            <a:r>
              <a:rPr lang="en-US" baseline="0" dirty="0"/>
              <a:t> =&gt; signature graph. When PHF1 is triggered, it cannot be matched since the two green ancestor node are not matched/activated. </a:t>
            </a:r>
          </a:p>
          <a:p>
            <a:pPr marL="7200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In figure 1, the previous method has to match either red triangle or blue triangle to reach an interesting point so that it can detect PHF1 or PHF2.</a:t>
            </a:r>
          </a:p>
          <a:p>
            <a:pPr marL="7200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Our approach will divide them into 2 sequences and easily detect it.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Generated signatures for both determining the functionality and discerning between malicious and benign</a:t>
            </a: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change “With some prior knowledge” to “Such sigs can be automatically extracted from the traces because they are the common part in the system call graphs”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altLang="zh-CN" sz="1000" dirty="0"/>
              <a:t>such as </a:t>
            </a:r>
            <a:r>
              <a:rPr lang="en-US" altLang="zh-CN" sz="1000" dirty="0" err="1"/>
              <a:t>keylogger</a:t>
            </a:r>
            <a:r>
              <a:rPr lang="en-US" altLang="zh-CN" sz="1000" dirty="0"/>
              <a:t> and screengrab</a:t>
            </a:r>
            <a:endParaRPr lang="en-US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baseline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Strength</a:t>
            </a:r>
            <a:r>
              <a:rPr lang="en-US" dirty="0">
                <a:solidFill>
                  <a:schemeClr val="tx1"/>
                </a:solidFill>
              </a:rPr>
              <a:t>: consider</a:t>
            </a:r>
            <a:r>
              <a:rPr lang="en-US" baseline="0" dirty="0">
                <a:solidFill>
                  <a:schemeClr val="tx1"/>
                </a:solidFill>
              </a:rPr>
              <a:t> all categories of system calls, unlike previous approaches which consider only system call categories that seem intuitively informative, such as file systems and registry calls.</a:t>
            </a:r>
          </a:p>
          <a:p>
            <a:endParaRPr lang="en-US" baseline="0" dirty="0">
              <a:solidFill>
                <a:schemeClr val="tx1"/>
              </a:solidFill>
            </a:endParaRPr>
          </a:p>
          <a:p>
            <a:r>
              <a:rPr lang="en-US" baseline="0" dirty="0">
                <a:solidFill>
                  <a:schemeClr val="tx1"/>
                </a:solidFill>
              </a:rPr>
              <a:t>Separation of PHF-based signatures allows us to increase the detection specificity by combining different types of signatures.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#Records #System call events I/O(mins) Analysis(mins) Throughput(records/min)</a:t>
            </a:r>
          </a:p>
          <a:p>
            <a:r>
              <a:rPr lang="en-US" dirty="0">
                <a:solidFill>
                  <a:schemeClr val="tx1"/>
                </a:solidFill>
              </a:rPr>
              <a:t>Stretch 71,343,906 35,650,758 11 20 3,567,195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FAROS stretch dataset contains about 71 million records, about half of which are system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call event records. It took our system about 30 minutes to process all of them.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Specically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11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minutes were spent on I/O and 20 minutes on the real analysis part. The throughput of our system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is about 3.5 million records per minute.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tif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09549" y="1676723"/>
            <a:ext cx="9086851" cy="799777"/>
          </a:xfrm>
        </p:spPr>
        <p:txBody>
          <a:bodyPr/>
          <a:lstStyle/>
          <a:p>
            <a:r>
              <a:rPr lang="en-US" dirty="0"/>
              <a:t>Real-Time RAT-based APT Detection</a:t>
            </a:r>
          </a:p>
        </p:txBody>
      </p:sp>
    </p:spTree>
    <p:extLst>
      <p:ext uri="{BB962C8B-B14F-4D97-AF65-F5344CB8AC3E}">
        <p14:creationId xmlns:p14="http://schemas.microsoft.com/office/powerpoint/2010/main" val="78751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Our Focus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3306566" y="1840052"/>
            <a:ext cx="656525" cy="973892"/>
            <a:chOff x="3240583" y="2761948"/>
            <a:chExt cx="656525" cy="973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04" y="2761948"/>
              <a:ext cx="656283" cy="6836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40583" y="3458841"/>
              <a:ext cx="656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Victim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34185" y="2031621"/>
            <a:ext cx="813344" cy="787424"/>
            <a:chOff x="313273" y="2953517"/>
            <a:chExt cx="813344" cy="7874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5" y="2953517"/>
              <a:ext cx="546080" cy="4668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3273" y="3463942"/>
              <a:ext cx="81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Attacker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252" y="2475147"/>
            <a:ext cx="538730" cy="512824"/>
            <a:chOff x="2816476" y="4635168"/>
            <a:chExt cx="596056" cy="5516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76" y="4635168"/>
              <a:ext cx="564816" cy="5213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69" descr="Viru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16" y="4737556"/>
              <a:ext cx="449216" cy="4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122910" y="2688374"/>
            <a:ext cx="772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Malicious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391585" y="2657713"/>
            <a:ext cx="753527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4" y="1808923"/>
            <a:ext cx="412129" cy="4121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216056" y="2657712"/>
            <a:ext cx="633656" cy="0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383112" y="2769339"/>
            <a:ext cx="686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browser</a:t>
            </a:r>
          </a:p>
        </p:txBody>
      </p:sp>
      <p:pic>
        <p:nvPicPr>
          <p:cNvPr id="18" name="Picture 17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626959" y="2329588"/>
            <a:ext cx="394065" cy="62909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1216056" y="1882718"/>
            <a:ext cx="1929056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7" y="1754320"/>
            <a:ext cx="404586" cy="2778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6153" y="1859404"/>
            <a:ext cx="725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Phishing</a:t>
            </a:r>
          </a:p>
        </p:txBody>
      </p:sp>
      <p:pic>
        <p:nvPicPr>
          <p:cNvPr id="39" name="Picture 38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105940" y="1670300"/>
            <a:ext cx="423167" cy="6755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67988" y="1859404"/>
            <a:ext cx="92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vulnerability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92113" y="2109165"/>
            <a:ext cx="963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Code Repo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6600" y="2705100"/>
            <a:ext cx="84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47284" y="1914681"/>
            <a:ext cx="1384077" cy="335438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567146" y="1839012"/>
            <a:ext cx="1226166" cy="1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55" idx="1"/>
          </p:cNvCxnSpPr>
          <p:nvPr/>
        </p:nvCxnSpPr>
        <p:spPr bwMode="auto">
          <a:xfrm>
            <a:off x="4440512" y="2316604"/>
            <a:ext cx="1371118" cy="418014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1535252"/>
            <a:ext cx="656283" cy="68362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2392804"/>
            <a:ext cx="656283" cy="6836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16" y="1537964"/>
            <a:ext cx="423792" cy="59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26">
            <a:off x="7859242" y="1677661"/>
            <a:ext cx="428941" cy="36031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981543">
            <a:off x="4709491" y="2312013"/>
            <a:ext cx="8959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Malware </a:t>
            </a:r>
          </a:p>
          <a:p>
            <a:r>
              <a:rPr lang="en-US" sz="1050" dirty="0">
                <a:solidFill>
                  <a:schemeClr val="tx1"/>
                </a:solidFill>
              </a:rPr>
              <a:t>propagation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493" y="2068652"/>
            <a:ext cx="401619" cy="40567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94292" y="697052"/>
            <a:ext cx="8397240" cy="609600"/>
            <a:chOff x="304800" y="342900"/>
            <a:chExt cx="8397240" cy="609600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04800" y="342900"/>
              <a:ext cx="2148840" cy="609600"/>
            </a:xfrm>
            <a:prstGeom prst="homePlate">
              <a:avLst>
                <a:gd name="adj" fmla="val 24452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Initial Compromise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3876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Gaining Foothold</a:t>
              </a: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4704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Lateral Movement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65532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High Value Asset Acquisition</a:t>
              </a:r>
            </a:p>
          </p:txBody>
        </p:sp>
      </p:grpSp>
      <p:pic>
        <p:nvPicPr>
          <p:cNvPr id="98" name="Picture 97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1554604"/>
            <a:ext cx="412129" cy="412129"/>
          </a:xfrm>
          <a:prstGeom prst="rect">
            <a:avLst/>
          </a:prstGeom>
        </p:spPr>
      </p:pic>
      <p:pic>
        <p:nvPicPr>
          <p:cNvPr id="99" name="Picture 98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2392804"/>
            <a:ext cx="412129" cy="41212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 rot="20813014">
            <a:off x="4609041" y="1821503"/>
            <a:ext cx="1039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Network scan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68912" y="1554604"/>
            <a:ext cx="150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Malware (e.g. RAT)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8" y="2469004"/>
            <a:ext cx="412428" cy="50591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8174312" y="2469004"/>
            <a:ext cx="486586" cy="457200"/>
            <a:chOff x="5590418" y="4044324"/>
            <a:chExt cx="793439" cy="73032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55" y="4044324"/>
              <a:ext cx="562351" cy="7303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6" name="Rectangle 85"/>
            <p:cNvSpPr/>
            <p:nvPr/>
          </p:nvSpPr>
          <p:spPr bwMode="auto">
            <a:xfrm rot="20484794">
              <a:off x="5590418" y="4303192"/>
              <a:ext cx="793439" cy="20990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spc="-300" normalizeH="0" baseline="0" dirty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CONFIDENTIAL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6221" y="2019300"/>
            <a:ext cx="420979" cy="4776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4111" y="2275946"/>
            <a:ext cx="420979" cy="477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7409" y="2053333"/>
            <a:ext cx="420979" cy="477672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175952" y="4457700"/>
            <a:ext cx="8615579" cy="515316"/>
          </a:xfrm>
          <a:prstGeom prst="rect">
            <a:avLst/>
          </a:prstGeom>
        </p:spPr>
        <p:txBody>
          <a:bodyPr/>
          <a:lstStyle>
            <a:lvl1pPr marL="238125" indent="-2381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Design a detection mechanism that targets </a:t>
            </a:r>
            <a:r>
              <a:rPr lang="en-US" b="1" dirty="0">
                <a:solidFill>
                  <a:schemeClr val="bg2"/>
                </a:solidFill>
              </a:rPr>
              <a:t>at the </a:t>
            </a:r>
            <a:r>
              <a:rPr lang="en-US" b="1" dirty="0" smtClean="0">
                <a:solidFill>
                  <a:schemeClr val="bg2"/>
                </a:solidFill>
              </a:rPr>
              <a:t>post-compromise steps </a:t>
            </a:r>
            <a:r>
              <a:rPr lang="en-US" dirty="0" smtClean="0"/>
              <a:t>in </a:t>
            </a:r>
            <a:r>
              <a:rPr lang="en-US" dirty="0"/>
              <a:t>the APT life-cycle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0660" y="2068652"/>
            <a:ext cx="420979" cy="477672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876800" y="3543300"/>
            <a:ext cx="2148840" cy="609600"/>
          </a:xfrm>
          <a:prstGeom prst="chevron">
            <a:avLst>
              <a:gd name="adj" fmla="val 234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34299" tIns="27439" rIns="34299" bIns="27439" anchor="ctr"/>
          <a:lstStyle/>
          <a:p>
            <a:pPr algn="ctr">
              <a:buClr>
                <a:srgbClr val="80A5CF"/>
              </a:buClr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Behavior based Malware detection</a:t>
            </a:r>
          </a:p>
        </p:txBody>
      </p:sp>
      <p:sp>
        <p:nvSpPr>
          <p:cNvPr id="81" name="Freeform 80"/>
          <p:cNvSpPr/>
          <p:nvPr/>
        </p:nvSpPr>
        <p:spPr bwMode="auto">
          <a:xfrm>
            <a:off x="1170839" y="2166699"/>
            <a:ext cx="6677891" cy="612348"/>
          </a:xfrm>
          <a:custGeom>
            <a:avLst/>
            <a:gdLst>
              <a:gd name="connsiteX0" fmla="*/ 6677891 w 6677891"/>
              <a:gd name="connsiteY0" fmla="*/ 71671 h 612348"/>
              <a:gd name="connsiteX1" fmla="*/ 5472546 w 6677891"/>
              <a:gd name="connsiteY1" fmla="*/ 611998 h 612348"/>
              <a:gd name="connsiteX2" fmla="*/ 4045528 w 6677891"/>
              <a:gd name="connsiteY2" fmla="*/ 2398 h 612348"/>
              <a:gd name="connsiteX3" fmla="*/ 2175164 w 6677891"/>
              <a:gd name="connsiteY3" fmla="*/ 390326 h 612348"/>
              <a:gd name="connsiteX4" fmla="*/ 0 w 6677891"/>
              <a:gd name="connsiteY4" fmla="*/ 140944 h 612348"/>
              <a:gd name="connsiteX5" fmla="*/ 0 w 6677891"/>
              <a:gd name="connsiteY5" fmla="*/ 140944 h 612348"/>
              <a:gd name="connsiteX6" fmla="*/ 0 w 6677891"/>
              <a:gd name="connsiteY6" fmla="*/ 140944 h 6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7891" h="612348">
                <a:moveTo>
                  <a:pt x="6677891" y="71671"/>
                </a:moveTo>
                <a:cubicBezTo>
                  <a:pt x="6294582" y="347607"/>
                  <a:pt x="5911273" y="623543"/>
                  <a:pt x="5472546" y="611998"/>
                </a:cubicBezTo>
                <a:cubicBezTo>
                  <a:pt x="5033819" y="600453"/>
                  <a:pt x="4595092" y="39343"/>
                  <a:pt x="4045528" y="2398"/>
                </a:cubicBezTo>
                <a:cubicBezTo>
                  <a:pt x="3495964" y="-34547"/>
                  <a:pt x="2849419" y="367235"/>
                  <a:pt x="2175164" y="390326"/>
                </a:cubicBezTo>
                <a:cubicBezTo>
                  <a:pt x="1500909" y="413417"/>
                  <a:pt x="0" y="140944"/>
                  <a:pt x="0" y="140944"/>
                </a:cubicBezTo>
                <a:lnTo>
                  <a:pt x="0" y="140944"/>
                </a:lnTo>
                <a:lnTo>
                  <a:pt x="0" y="140944"/>
                </a:lnTo>
              </a:path>
            </a:pathLst>
          </a:custGeom>
          <a:noFill/>
          <a:ln w="50800">
            <a:solidFill>
              <a:schemeClr val="bg2"/>
            </a:solidFill>
            <a:headEnd w="lg" len="lg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大括号 10"/>
          <p:cNvSpPr/>
          <p:nvPr/>
        </p:nvSpPr>
        <p:spPr bwMode="auto">
          <a:xfrm rot="5400000">
            <a:off x="5654147" y="881865"/>
            <a:ext cx="512488" cy="465798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0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Malware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599" y="952500"/>
            <a:ext cx="868680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Remote Access Trojan (RAT)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Based on the study of 300+ APT whitepapers, </a:t>
            </a:r>
            <a:r>
              <a:rPr lang="en-US" altLang="zh-CN" sz="1800" dirty="0">
                <a:solidFill>
                  <a:srgbClr val="FF0000"/>
                </a:solidFill>
              </a:rPr>
              <a:t>RAT is a core component in an APT attack, and &gt;90% are Windows based.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Allows </a:t>
            </a:r>
            <a:r>
              <a:rPr lang="en-US" altLang="zh-CN" sz="1800" dirty="0"/>
              <a:t>an adversary to remotely control a system</a:t>
            </a:r>
            <a:endParaRPr lang="en-US" altLang="zh-CN" sz="1800" b="1" i="1" dirty="0">
              <a:solidFill>
                <a:srgbClr val="0000FF"/>
              </a:solidFill>
              <a:ea typeface="宋体" charset="-122"/>
            </a:endParaRP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/>
              <a:t>Consists of a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complex set of potentially harmful functions (PHFs)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E.g., </a:t>
            </a:r>
            <a:r>
              <a:rPr lang="en-US" altLang="zh-CN" sz="1800" dirty="0" err="1">
                <a:ea typeface="宋体" charset="-122"/>
              </a:rPr>
              <a:t>keylogger</a:t>
            </a:r>
            <a:r>
              <a:rPr lang="en-US" altLang="zh-CN" sz="1800" dirty="0">
                <a:ea typeface="宋体" charset="-122"/>
              </a:rPr>
              <a:t>, screengrab, remote shell, </a:t>
            </a:r>
            <a:r>
              <a:rPr lang="en-US" altLang="zh-CN" sz="1800" dirty="0" err="1">
                <a:ea typeface="宋体" charset="-122"/>
              </a:rPr>
              <a:t>audiograb</a:t>
            </a:r>
            <a:endParaRPr lang="en-US" altLang="zh-CN" sz="1800" dirty="0">
              <a:ea typeface="宋体" charset="-122"/>
            </a:endParaRP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Windows RAT typically embodies10~40 PHFs.</a:t>
            </a:r>
          </a:p>
          <a:p>
            <a:pPr marL="1177200" lvl="1" indent="-36000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ea typeface="宋体" charset="-122"/>
            </a:endParaRPr>
          </a:p>
          <a:p>
            <a:pPr marL="720000" indent="-36000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sz="1800" b="1" i="1" dirty="0">
              <a:solidFill>
                <a:srgbClr val="0000FF"/>
              </a:solidFill>
              <a:ea typeface="宋体" charset="-122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sz="1800" i="0" dirty="0"/>
          </a:p>
          <a:p>
            <a:pPr marL="285750" indent="-285750">
              <a:buFont typeface="Wingdings" charset="2"/>
              <a:buChar char="§"/>
            </a:pPr>
            <a:endParaRPr lang="en-US" altLang="zh-CN" sz="1800" i="0" dirty="0"/>
          </a:p>
          <a:p>
            <a:endParaRPr lang="en-US" altLang="zh-CN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52900"/>
            <a:ext cx="4038600" cy="1201045"/>
          </a:xfrm>
          <a:prstGeom prst="rect">
            <a:avLst/>
          </a:prstGeom>
        </p:spPr>
      </p:pic>
      <p:sp>
        <p:nvSpPr>
          <p:cNvPr id="4" name="箭头: 下 3"/>
          <p:cNvSpPr/>
          <p:nvPr/>
        </p:nvSpPr>
        <p:spPr bwMode="auto">
          <a:xfrm>
            <a:off x="6358444" y="2552700"/>
            <a:ext cx="270956" cy="1752600"/>
          </a:xfrm>
          <a:prstGeom prst="down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Previous Malware Detection Methods would Fail RAT Detection </a:t>
            </a:r>
            <a:endParaRPr lang="en-US" dirty="0"/>
          </a:p>
        </p:txBody>
      </p:sp>
      <p:sp>
        <p:nvSpPr>
          <p:cNvPr id="42" name="Rectangle 49"/>
          <p:cNvSpPr/>
          <p:nvPr/>
        </p:nvSpPr>
        <p:spPr>
          <a:xfrm>
            <a:off x="304801" y="552390"/>
            <a:ext cx="88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Major problems</a:t>
            </a:r>
          </a:p>
        </p:txBody>
      </p:sp>
      <p:sp>
        <p:nvSpPr>
          <p:cNvPr id="43" name="Rectangle 49"/>
          <p:cNvSpPr/>
          <p:nvPr/>
        </p:nvSpPr>
        <p:spPr>
          <a:xfrm>
            <a:off x="0" y="785485"/>
            <a:ext cx="895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Detection based on the coarse-grained dynamic behavior of a malware.</a:t>
            </a:r>
          </a:p>
          <a:p>
            <a:pPr marL="7200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Would fail if a malware performs a part or other behaviors not used for training</a:t>
            </a:r>
          </a:p>
          <a:p>
            <a:pPr marL="7200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/>
              <a:t>Do </a:t>
            </a:r>
            <a:r>
              <a:rPr lang="en-US" altLang="zh-CN" sz="1800" dirty="0"/>
              <a:t>not understand the semantics of the malwares</a:t>
            </a:r>
            <a:r>
              <a:rPr lang="en-US" altLang="zh-CN" sz="1800" dirty="0" smtClean="0"/>
              <a:t>.</a:t>
            </a:r>
            <a:endParaRPr lang="en-US" altLang="zh-CN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4214307" y="2705100"/>
            <a:ext cx="470109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kern="0" dirty="0"/>
              <a:t>exhausts all </a:t>
            </a:r>
            <a:r>
              <a:rPr lang="en-US" sz="1600" kern="0" dirty="0" smtClean="0"/>
              <a:t>key functionalities </a:t>
            </a:r>
            <a:r>
              <a:rPr lang="en-US" sz="1600" kern="0" dirty="0"/>
              <a:t>contained in a RAT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14307" y="2214146"/>
            <a:ext cx="4701093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/>
              <a:t>Our approach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4038600" y="2095500"/>
            <a:ext cx="0" cy="319634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文本框 18"/>
          <p:cNvSpPr txBox="1"/>
          <p:nvPr/>
        </p:nvSpPr>
        <p:spPr>
          <a:xfrm>
            <a:off x="4557207" y="3661946"/>
            <a:ext cx="405339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kern="0"/>
            </a:lvl1pPr>
          </a:lstStyle>
          <a:p>
            <a:r>
              <a:rPr lang="en-US" dirty="0"/>
              <a:t>Able to untangle the whole behavior graph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67200" y="3162300"/>
            <a:ext cx="464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kern="0"/>
            </a:lvl1pPr>
          </a:lstStyle>
          <a:p>
            <a:r>
              <a:rPr lang="en-US" dirty="0"/>
              <a:t>generates finer-grained, per functionality detector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06133"/>
            <a:ext cx="2876190" cy="268571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6200" y="2171700"/>
            <a:ext cx="3833307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/>
              <a:t>Existing behavior-based </a:t>
            </a:r>
            <a:r>
              <a:rPr lang="en-US" sz="1600" kern="0" dirty="0"/>
              <a:t>signature graph</a:t>
            </a:r>
          </a:p>
        </p:txBody>
      </p:sp>
    </p:spTree>
    <p:extLst>
      <p:ext uri="{BB962C8B-B14F-4D97-AF65-F5344CB8AC3E}">
        <p14:creationId xmlns:p14="http://schemas.microsoft.com/office/powerpoint/2010/main" val="3378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Basic Idea </a:t>
            </a:r>
            <a:endParaRPr lang="en-US" dirty="0"/>
          </a:p>
        </p:txBody>
      </p:sp>
      <p:sp>
        <p:nvSpPr>
          <p:cNvPr id="39" name="Rectangle 49"/>
          <p:cNvSpPr/>
          <p:nvPr/>
        </p:nvSpPr>
        <p:spPr>
          <a:xfrm>
            <a:off x="151727" y="647700"/>
            <a:ext cx="89915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# of PHFs possibly embodied in a RAT is limited (10~40).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Ways of implementing a PHF are limited too, in terms of 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Core system </a:t>
            </a:r>
            <a:r>
              <a:rPr lang="en-US" altLang="zh-CN" sz="1600" dirty="0" smtClean="0">
                <a:ea typeface="宋体" charset="-122"/>
              </a:rPr>
              <a:t>calls &amp; parameters , </a:t>
            </a:r>
            <a:r>
              <a:rPr lang="en-US" altLang="zh-CN" sz="1600" dirty="0">
                <a:ea typeface="宋体" charset="-122"/>
              </a:rPr>
              <a:t>and </a:t>
            </a:r>
            <a:r>
              <a:rPr lang="en-US" altLang="zh-CN" sz="1600" dirty="0" smtClean="0">
                <a:ea typeface="宋体" charset="-122"/>
              </a:rPr>
              <a:t>such sequences </a:t>
            </a:r>
            <a:r>
              <a:rPr lang="en-US" altLang="zh-CN" sz="1600" dirty="0">
                <a:ea typeface="宋体" charset="-122"/>
              </a:rPr>
              <a:t>to exactly define a PHF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  <a:sym typeface="Wingdings" panose="05000000000000000000" pitchFamily="2" charset="2"/>
              </a:rPr>
              <a:t> </a:t>
            </a:r>
            <a:r>
              <a:rPr lang="en-US" altLang="zh-CN" sz="1800" b="1" i="1" dirty="0">
                <a:ea typeface="宋体" charset="-122"/>
                <a:sym typeface="Wingdings" panose="05000000000000000000" pitchFamily="2" charset="2"/>
              </a:rPr>
              <a:t>Possible to define each PHF using system call sequences</a:t>
            </a:r>
            <a:endParaRPr lang="en-US" altLang="zh-CN" sz="1800" b="1" i="1" dirty="0">
              <a:ea typeface="宋体" charset="-122"/>
            </a:endParaRPr>
          </a:p>
        </p:txBody>
      </p:sp>
      <p:sp>
        <p:nvSpPr>
          <p:cNvPr id="4" name="Rectangle 49"/>
          <p:cNvSpPr/>
          <p:nvPr/>
        </p:nvSpPr>
        <p:spPr>
          <a:xfrm>
            <a:off x="0" y="2642535"/>
            <a:ext cx="7924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Propose PHF-based RAT </a:t>
            </a:r>
            <a:r>
              <a:rPr lang="en-US" altLang="zh-CN" sz="2000" dirty="0" smtClean="0">
                <a:solidFill>
                  <a:srgbClr val="0000FF"/>
                </a:solidFill>
                <a:ea typeface="宋体" charset="-122"/>
              </a:rPr>
              <a:t>detection when a program exhibits</a:t>
            </a:r>
            <a:endParaRPr lang="en-US" altLang="zh-CN" sz="20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>
                <a:ea typeface="宋体" charset="-122"/>
              </a:rPr>
              <a:t>A sufficient number of PHFs</a:t>
            </a:r>
            <a:endParaRPr lang="en-US" altLang="zh-CN" sz="1800" dirty="0"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>
                <a:ea typeface="宋体" charset="-122"/>
              </a:rPr>
              <a:t>RAT-specific </a:t>
            </a:r>
            <a:r>
              <a:rPr lang="en-US" altLang="zh-CN" sz="1800" dirty="0">
                <a:ea typeface="宋体" charset="-122"/>
              </a:rPr>
              <a:t>resource access characteristics</a:t>
            </a:r>
            <a:endParaRPr lang="en-US" altLang="zh-CN" sz="1800" dirty="0" smtClean="0">
              <a:ea typeface="宋体" charset="-122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ea typeface="宋体" charset="-122"/>
            </a:endParaRPr>
          </a:p>
        </p:txBody>
      </p:sp>
      <p:sp>
        <p:nvSpPr>
          <p:cNvPr id="5" name="Rectangle 49"/>
          <p:cNvSpPr/>
          <p:nvPr/>
        </p:nvSpPr>
        <p:spPr>
          <a:xfrm>
            <a:off x="38100" y="4000500"/>
            <a:ext cx="8420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Advantages: </a:t>
            </a:r>
            <a:r>
              <a:rPr lang="en-US" altLang="zh-CN" sz="2000" dirty="0" smtClean="0">
                <a:solidFill>
                  <a:srgbClr val="0000FF"/>
                </a:solidFill>
                <a:ea typeface="宋体" charset="-122"/>
              </a:rPr>
              <a:t>evasion-resilient and semantic-aware</a:t>
            </a:r>
            <a:endParaRPr lang="en-US" altLang="zh-CN" sz="20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Hard to evade unless attackers find new ways of implementing PHFs</a:t>
            </a: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/>
              <a:t>Per PHF detector; semantic-aware; know exactly what activity is going o</a:t>
            </a:r>
            <a:r>
              <a:rPr lang="en-US" altLang="zh-CN" sz="1600" dirty="0" smtClean="0"/>
              <a:t>n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5162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39"/>
          <p:cNvSpPr/>
          <p:nvPr/>
        </p:nvSpPr>
        <p:spPr>
          <a:xfrm>
            <a:off x="-152400" y="647700"/>
            <a:ext cx="9448800" cy="4663440"/>
          </a:xfrm>
          <a:prstGeom prst="roundRect">
            <a:avLst/>
          </a:prstGeom>
          <a:solidFill>
            <a:srgbClr val="FFFFFF"/>
          </a:solidFill>
          <a:ln w="26425" cap="flat">
            <a:solidFill>
              <a:srgbClr val="93A299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Approach Design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295399" y="767388"/>
            <a:ext cx="777240" cy="640080"/>
          </a:xfrm>
          <a:prstGeom prst="rect">
            <a:avLst/>
          </a:prstGeom>
          <a:solidFill>
            <a:srgbClr val="FFFFFF"/>
          </a:solidFill>
          <a:ln w="26425" cap="flat">
            <a:solidFill>
              <a:srgbClr val="C0000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241609" y="733336"/>
            <a:ext cx="89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1000" baseline="-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1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1000" baseline="-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2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1000" baseline="-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n</a:t>
            </a:r>
          </a:p>
        </p:txBody>
      </p:sp>
      <p:sp>
        <p:nvSpPr>
          <p:cNvPr id="26" name="TextBox 17"/>
          <p:cNvSpPr txBox="1"/>
          <p:nvPr/>
        </p:nvSpPr>
        <p:spPr>
          <a:xfrm>
            <a:off x="1295400" y="132829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7" name="圆角矩形 65"/>
          <p:cNvSpPr/>
          <p:nvPr/>
        </p:nvSpPr>
        <p:spPr>
          <a:xfrm>
            <a:off x="4721771" y="647700"/>
            <a:ext cx="1005840" cy="798979"/>
          </a:xfrm>
          <a:prstGeom prst="roundRect">
            <a:avLst/>
          </a:prstGeom>
          <a:solidFill>
            <a:srgbClr val="FFFFFF"/>
          </a:solidFill>
          <a:ln w="26425" cap="flat">
            <a:solidFill>
              <a:srgbClr val="C0000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03514" y="723900"/>
            <a:ext cx="218139" cy="234178"/>
          </a:xfrm>
          <a:prstGeom prst="ellipse">
            <a:avLst/>
          </a:prstGeom>
          <a:solidFill>
            <a:schemeClr val="bg1"/>
          </a:solidFill>
          <a:ln w="26425" cap="flat">
            <a:solidFill>
              <a:srgbClr val="C0000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02771" y="712688"/>
            <a:ext cx="2823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/>
              <a:t> A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sym typeface="Arial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430723" y="1183624"/>
            <a:ext cx="218139" cy="234178"/>
          </a:xfrm>
          <a:prstGeom prst="ellipse">
            <a:avLst/>
          </a:prstGeom>
          <a:solidFill>
            <a:schemeClr val="bg1"/>
          </a:solidFill>
          <a:ln w="26425" cap="flat">
            <a:solidFill>
              <a:srgbClr val="C0000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4962499" y="958078"/>
            <a:ext cx="195550" cy="259841"/>
          </a:xfrm>
          <a:prstGeom prst="straightConnector1">
            <a:avLst/>
          </a:prstGeom>
          <a:ln w="19050">
            <a:solidFill>
              <a:srgbClr val="C00000"/>
            </a:solidFill>
            <a:round/>
            <a:headEnd type="none" w="med" len="med"/>
            <a:tailEnd type="triangle" w="lg" len="med"/>
          </a:ln>
        </p:spPr>
      </p:cxnSp>
      <p:cxnSp>
        <p:nvCxnSpPr>
          <p:cNvPr id="32" name="直接箭头连接符 31"/>
          <p:cNvCxnSpPr/>
          <p:nvPr/>
        </p:nvCxnSpPr>
        <p:spPr>
          <a:xfrm flipV="1">
            <a:off x="4994445" y="1291535"/>
            <a:ext cx="436278" cy="9179"/>
          </a:xfrm>
          <a:prstGeom prst="straightConnector1">
            <a:avLst/>
          </a:prstGeom>
          <a:ln w="19050">
            <a:solidFill>
              <a:srgbClr val="C00000"/>
            </a:solidFill>
            <a:round/>
            <a:headEnd type="none" w="med" len="med"/>
            <a:tailEnd type="triangle" w="lg" len="med"/>
          </a:ln>
        </p:spPr>
      </p:cxnSp>
      <p:cxnSp>
        <p:nvCxnSpPr>
          <p:cNvPr id="33" name="直接箭头连接符 32"/>
          <p:cNvCxnSpPr/>
          <p:nvPr/>
        </p:nvCxnSpPr>
        <p:spPr>
          <a:xfrm>
            <a:off x="5267119" y="923783"/>
            <a:ext cx="222818" cy="259841"/>
          </a:xfrm>
          <a:prstGeom prst="straightConnector1">
            <a:avLst/>
          </a:prstGeom>
          <a:ln w="19050">
            <a:solidFill>
              <a:srgbClr val="C00000"/>
            </a:solidFill>
            <a:round/>
            <a:headEnd type="none" w="med" len="med"/>
            <a:tailEnd type="triangle" w="lg" len="med"/>
          </a:ln>
        </p:spPr>
      </p:cxnSp>
      <p:sp>
        <p:nvSpPr>
          <p:cNvPr id="34" name="文本框 33"/>
          <p:cNvSpPr txBox="1"/>
          <p:nvPr/>
        </p:nvSpPr>
        <p:spPr>
          <a:xfrm>
            <a:off x="5429980" y="1181100"/>
            <a:ext cx="2823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292934"/>
                </a:solidFill>
                <a:effectLst/>
                <a:uFillTx/>
                <a:sym typeface="Arial"/>
              </a:rPr>
              <a:t>C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sym typeface="Arial"/>
            </a:endParaRPr>
          </a:p>
        </p:txBody>
      </p:sp>
      <p:sp>
        <p:nvSpPr>
          <p:cNvPr id="64" name="圆角矩形 101"/>
          <p:cNvSpPr/>
          <p:nvPr/>
        </p:nvSpPr>
        <p:spPr>
          <a:xfrm>
            <a:off x="4721771" y="1625292"/>
            <a:ext cx="1005840" cy="798979"/>
          </a:xfrm>
          <a:prstGeom prst="roundRect">
            <a:avLst/>
          </a:prstGeom>
          <a:solidFill>
            <a:srgbClr val="FFFFFF"/>
          </a:solidFill>
          <a:ln w="26425" cap="flat">
            <a:solidFill>
              <a:srgbClr val="00B05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103514" y="1701492"/>
            <a:ext cx="218139" cy="234178"/>
          </a:xfrm>
          <a:prstGeom prst="ellipse">
            <a:avLst/>
          </a:prstGeom>
          <a:solidFill>
            <a:schemeClr val="bg1"/>
          </a:solidFill>
          <a:ln w="26425" cap="flat">
            <a:solidFill>
              <a:srgbClr val="00B05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102771" y="1690280"/>
            <a:ext cx="2823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/>
              <a:t>U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sym typeface="Arial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852506" y="2098024"/>
            <a:ext cx="218139" cy="234178"/>
          </a:xfrm>
          <a:prstGeom prst="ellipse">
            <a:avLst/>
          </a:prstGeom>
          <a:solidFill>
            <a:schemeClr val="bg1"/>
          </a:solidFill>
          <a:ln w="26425" cap="flat">
            <a:solidFill>
              <a:srgbClr val="00B05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506923" y="2098024"/>
            <a:ext cx="218139" cy="234178"/>
          </a:xfrm>
          <a:prstGeom prst="ellipse">
            <a:avLst/>
          </a:prstGeom>
          <a:solidFill>
            <a:schemeClr val="bg1"/>
          </a:solidFill>
          <a:ln w="26425" cap="flat">
            <a:solidFill>
              <a:srgbClr val="00B05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直接箭头连接符 68"/>
          <p:cNvCxnSpPr>
            <a:endCxn id="67" idx="7"/>
          </p:cNvCxnSpPr>
          <p:nvPr/>
        </p:nvCxnSpPr>
        <p:spPr>
          <a:xfrm flipH="1">
            <a:off x="5038699" y="1967277"/>
            <a:ext cx="123645" cy="165042"/>
          </a:xfrm>
          <a:prstGeom prst="straightConnector1">
            <a:avLst/>
          </a:prstGeom>
          <a:ln w="19050">
            <a:solidFill>
              <a:srgbClr val="00B050"/>
            </a:solidFill>
            <a:round/>
            <a:headEnd type="none" w="med" len="med"/>
            <a:tailEnd type="triangle" w="lg" len="med"/>
          </a:ln>
        </p:spPr>
      </p:cxnSp>
      <p:cxnSp>
        <p:nvCxnSpPr>
          <p:cNvPr id="70" name="直接箭头连接符 69"/>
          <p:cNvCxnSpPr>
            <a:stCxn id="67" idx="6"/>
            <a:endCxn id="68" idx="2"/>
          </p:cNvCxnSpPr>
          <p:nvPr/>
        </p:nvCxnSpPr>
        <p:spPr>
          <a:xfrm>
            <a:off x="5070645" y="2215113"/>
            <a:ext cx="436278" cy="0"/>
          </a:xfrm>
          <a:prstGeom prst="straightConnector1">
            <a:avLst/>
          </a:prstGeom>
          <a:ln w="19050">
            <a:solidFill>
              <a:srgbClr val="00B050"/>
            </a:solidFill>
            <a:round/>
            <a:headEnd type="none" w="med" len="med"/>
            <a:tailEnd type="triangle" w="lg" len="med"/>
          </a:ln>
        </p:spPr>
      </p:cxnSp>
      <p:cxnSp>
        <p:nvCxnSpPr>
          <p:cNvPr id="71" name="直接箭头连接符 70"/>
          <p:cNvCxnSpPr/>
          <p:nvPr/>
        </p:nvCxnSpPr>
        <p:spPr>
          <a:xfrm>
            <a:off x="5363450" y="1950008"/>
            <a:ext cx="126487" cy="211208"/>
          </a:xfrm>
          <a:prstGeom prst="straightConnector1">
            <a:avLst/>
          </a:prstGeom>
          <a:ln w="19050">
            <a:solidFill>
              <a:srgbClr val="00B050"/>
            </a:solidFill>
            <a:round/>
            <a:headEnd type="none" w="med" len="med"/>
            <a:tailEnd type="triangle" w="lg" len="med"/>
          </a:ln>
        </p:spPr>
      </p:cxnSp>
      <p:sp>
        <p:nvSpPr>
          <p:cNvPr id="72" name="文本框 71"/>
          <p:cNvSpPr txBox="1"/>
          <p:nvPr/>
        </p:nvSpPr>
        <p:spPr>
          <a:xfrm>
            <a:off x="4797971" y="2095500"/>
            <a:ext cx="2823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/>
              <a:t> V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sym typeface="Arial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506180" y="2095500"/>
            <a:ext cx="2823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292934"/>
                </a:solidFill>
                <a:effectLst/>
                <a:uFillTx/>
                <a:sym typeface="Arial"/>
              </a:rPr>
              <a:t>W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sym typeface="Arial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808432" y="1180644"/>
            <a:ext cx="218139" cy="234178"/>
          </a:xfrm>
          <a:prstGeom prst="ellipse">
            <a:avLst/>
          </a:prstGeom>
          <a:solidFill>
            <a:schemeClr val="bg1"/>
          </a:solidFill>
          <a:ln w="26425" cap="flat">
            <a:solidFill>
              <a:srgbClr val="C0000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797971" y="1169432"/>
            <a:ext cx="2823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/>
              <a:t>B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sym typeface="Arial"/>
            </a:endParaRPr>
          </a:p>
        </p:txBody>
      </p:sp>
      <p:sp>
        <p:nvSpPr>
          <p:cNvPr id="90" name="TextBox 17"/>
          <p:cNvSpPr txBox="1"/>
          <p:nvPr/>
        </p:nvSpPr>
        <p:spPr>
          <a:xfrm>
            <a:off x="4949555" y="1363680"/>
            <a:ext cx="8202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…</a:t>
            </a:r>
          </a:p>
        </p:txBody>
      </p:sp>
      <p:sp>
        <p:nvSpPr>
          <p:cNvPr id="2" name="箭头: 右 1"/>
          <p:cNvSpPr/>
          <p:nvPr/>
        </p:nvSpPr>
        <p:spPr bwMode="auto">
          <a:xfrm>
            <a:off x="2164080" y="988488"/>
            <a:ext cx="2560320" cy="190379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箭头: 右 100"/>
          <p:cNvSpPr/>
          <p:nvPr/>
        </p:nvSpPr>
        <p:spPr bwMode="auto">
          <a:xfrm>
            <a:off x="2164080" y="1950008"/>
            <a:ext cx="2560320" cy="208341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" name="TextBox 59"/>
          <p:cNvSpPr txBox="1"/>
          <p:nvPr/>
        </p:nvSpPr>
        <p:spPr>
          <a:xfrm>
            <a:off x="5943600" y="2628900"/>
            <a:ext cx="1789433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signatures for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differentiating benign from malicious</a:t>
            </a:r>
          </a:p>
        </p:txBody>
      </p:sp>
      <p:sp>
        <p:nvSpPr>
          <p:cNvPr id="110" name="右大括号 124"/>
          <p:cNvSpPr/>
          <p:nvPr/>
        </p:nvSpPr>
        <p:spPr>
          <a:xfrm>
            <a:off x="5811593" y="721668"/>
            <a:ext cx="247673" cy="1523999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59"/>
          <p:cNvSpPr txBox="1"/>
          <p:nvPr/>
        </p:nvSpPr>
        <p:spPr>
          <a:xfrm>
            <a:off x="6071570" y="1102668"/>
            <a:ext cx="1661463" cy="692497"/>
          </a:xfrm>
          <a:prstGeom prst="rect">
            <a:avLst/>
          </a:prstGeom>
          <a:solidFill>
            <a:srgbClr val="9BDBFF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300" dirty="0"/>
              <a:t>Signatures for each PHF, for </a:t>
            </a:r>
            <a:r>
              <a:rPr lang="en-US" sz="1300" b="1" dirty="0"/>
              <a:t>determining the functionality</a:t>
            </a:r>
          </a:p>
        </p:txBody>
      </p:sp>
      <p:sp>
        <p:nvSpPr>
          <p:cNvPr id="115" name="右大括号 124"/>
          <p:cNvSpPr/>
          <p:nvPr/>
        </p:nvSpPr>
        <p:spPr>
          <a:xfrm>
            <a:off x="7690848" y="1266884"/>
            <a:ext cx="231920" cy="1573591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59"/>
          <p:cNvSpPr txBox="1"/>
          <p:nvPr/>
        </p:nvSpPr>
        <p:spPr>
          <a:xfrm>
            <a:off x="7935072" y="1485900"/>
            <a:ext cx="1132728" cy="1384995"/>
          </a:xfrm>
          <a:prstGeom prst="rect">
            <a:avLst/>
          </a:prstGeom>
          <a:solidFill>
            <a:srgbClr val="FFFF00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1: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Traces based signature generation system (offline)</a:t>
            </a:r>
          </a:p>
        </p:txBody>
      </p:sp>
      <p:sp>
        <p:nvSpPr>
          <p:cNvPr id="117" name="TextBox 59"/>
          <p:cNvSpPr txBox="1"/>
          <p:nvPr/>
        </p:nvSpPr>
        <p:spPr>
          <a:xfrm>
            <a:off x="91440" y="2705100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214FC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Benign traces</a:t>
            </a:r>
          </a:p>
        </p:txBody>
      </p:sp>
      <p:cxnSp>
        <p:nvCxnSpPr>
          <p:cNvPr id="119" name="直接连接符 118"/>
          <p:cNvCxnSpPr/>
          <p:nvPr/>
        </p:nvCxnSpPr>
        <p:spPr bwMode="auto">
          <a:xfrm flipV="1">
            <a:off x="152400" y="2476500"/>
            <a:ext cx="7543800" cy="762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" name="TextBox 59"/>
          <p:cNvSpPr txBox="1"/>
          <p:nvPr/>
        </p:nvSpPr>
        <p:spPr>
          <a:xfrm>
            <a:off x="91440" y="1257300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 traces</a:t>
            </a:r>
          </a:p>
        </p:txBody>
      </p:sp>
      <p:sp>
        <p:nvSpPr>
          <p:cNvPr id="122" name="箭头: 右 121"/>
          <p:cNvSpPr/>
          <p:nvPr/>
        </p:nvSpPr>
        <p:spPr bwMode="auto">
          <a:xfrm>
            <a:off x="3048000" y="2955923"/>
            <a:ext cx="914400" cy="16541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3" name="TextBox 59"/>
          <p:cNvSpPr txBox="1"/>
          <p:nvPr/>
        </p:nvSpPr>
        <p:spPr>
          <a:xfrm>
            <a:off x="1990459" y="2705100"/>
            <a:ext cx="128078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analysis</a:t>
            </a:r>
          </a:p>
        </p:txBody>
      </p:sp>
      <p:sp>
        <p:nvSpPr>
          <p:cNvPr id="131" name="TextBox 59"/>
          <p:cNvSpPr txBox="1"/>
          <p:nvPr/>
        </p:nvSpPr>
        <p:spPr>
          <a:xfrm>
            <a:off x="2361911" y="687169"/>
            <a:ext cx="1981489" cy="646331"/>
          </a:xfrm>
          <a:prstGeom prst="rect">
            <a:avLst/>
          </a:prstGeom>
          <a:solidFill>
            <a:schemeClr val="bg1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Self-repeated gadgets identification and correlation analysis</a:t>
            </a:r>
          </a:p>
        </p:txBody>
      </p:sp>
      <p:sp>
        <p:nvSpPr>
          <p:cNvPr id="132" name="TextBox 59"/>
          <p:cNvSpPr txBox="1"/>
          <p:nvPr/>
        </p:nvSpPr>
        <p:spPr>
          <a:xfrm>
            <a:off x="2361911" y="1798648"/>
            <a:ext cx="1981489" cy="461665"/>
          </a:xfrm>
          <a:prstGeom prst="rect">
            <a:avLst/>
          </a:prstGeom>
          <a:solidFill>
            <a:schemeClr val="bg1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Gadgets identification and correlation analysis</a:t>
            </a:r>
          </a:p>
        </p:txBody>
      </p:sp>
      <p:sp>
        <p:nvSpPr>
          <p:cNvPr id="134" name="TextBox 17"/>
          <p:cNvSpPr txBox="1"/>
          <p:nvPr/>
        </p:nvSpPr>
        <p:spPr>
          <a:xfrm>
            <a:off x="5312596" y="681080"/>
            <a:ext cx="475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5" name="TextBox 17"/>
          <p:cNvSpPr txBox="1"/>
          <p:nvPr/>
        </p:nvSpPr>
        <p:spPr>
          <a:xfrm>
            <a:off x="5312596" y="1595257"/>
            <a:ext cx="475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9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9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5975118" y="62925"/>
            <a:ext cx="294028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upervised learning</a:t>
            </a:r>
            <a:endParaRPr lang="en-US" altLang="zh-CN" sz="1600" kern="0" dirty="0">
              <a:solidFill>
                <a:srgbClr val="FF0000"/>
              </a:solidFill>
            </a:endParaRPr>
          </a:p>
          <a:p>
            <a:pPr algn="ctr"/>
            <a:r>
              <a:rPr lang="en-US" altLang="zh-CN" sz="1600" kern="0" dirty="0">
                <a:solidFill>
                  <a:srgbClr val="FF0000"/>
                </a:solidFill>
              </a:rPr>
              <a:t>Training data with ground truth</a:t>
            </a:r>
            <a:endParaRPr lang="zh-CN" altLang="en-US" sz="1600" kern="0" dirty="0">
              <a:solidFill>
                <a:srgbClr val="FF0000"/>
              </a:solidFill>
            </a:endParaRPr>
          </a:p>
        </p:txBody>
      </p:sp>
      <p:sp>
        <p:nvSpPr>
          <p:cNvPr id="140" name="矩形 139"/>
          <p:cNvSpPr/>
          <p:nvPr/>
        </p:nvSpPr>
        <p:spPr bwMode="auto">
          <a:xfrm>
            <a:off x="3985727" y="2626231"/>
            <a:ext cx="1348273" cy="85387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7" name="TextBox 59"/>
          <p:cNvSpPr txBox="1"/>
          <p:nvPr/>
        </p:nvSpPr>
        <p:spPr>
          <a:xfrm>
            <a:off x="3985727" y="2610304"/>
            <a:ext cx="13349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generation &amp; selection</a:t>
            </a:r>
          </a:p>
        </p:txBody>
      </p:sp>
      <p:sp>
        <p:nvSpPr>
          <p:cNvPr id="138" name="箭头: 右 137"/>
          <p:cNvSpPr/>
          <p:nvPr/>
        </p:nvSpPr>
        <p:spPr bwMode="auto">
          <a:xfrm>
            <a:off x="5334000" y="3681242"/>
            <a:ext cx="388620" cy="159676"/>
          </a:xfrm>
          <a:prstGeom prst="rightArrow">
            <a:avLst/>
          </a:prstGeom>
          <a:noFill/>
          <a:ln w="12700">
            <a:solidFill>
              <a:srgbClr val="221F1F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9" name="TextBox 59"/>
          <p:cNvSpPr txBox="1"/>
          <p:nvPr/>
        </p:nvSpPr>
        <p:spPr>
          <a:xfrm>
            <a:off x="3985728" y="3018443"/>
            <a:ext cx="13349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Supervised learning</a:t>
            </a:r>
          </a:p>
        </p:txBody>
      </p:sp>
      <p:sp>
        <p:nvSpPr>
          <p:cNvPr id="60" name="矩形 59"/>
          <p:cNvSpPr/>
          <p:nvPr/>
        </p:nvSpPr>
        <p:spPr>
          <a:xfrm>
            <a:off x="1272990" y="1648034"/>
            <a:ext cx="777240" cy="640080"/>
          </a:xfrm>
          <a:prstGeom prst="rect">
            <a:avLst/>
          </a:prstGeom>
          <a:solidFill>
            <a:srgbClr val="FFFFFF"/>
          </a:solidFill>
          <a:ln w="26425" cap="flat">
            <a:solidFill>
              <a:srgbClr val="00B050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TextBox 17"/>
          <p:cNvSpPr txBox="1"/>
          <p:nvPr/>
        </p:nvSpPr>
        <p:spPr>
          <a:xfrm>
            <a:off x="1219200" y="1613982"/>
            <a:ext cx="89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1000" baseline="-2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1000" baseline="-2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sz="1000" baseline="-2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000" baseline="-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n</a:t>
            </a: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-76200" y="3543300"/>
            <a:ext cx="9220200" cy="0"/>
          </a:xfrm>
          <a:prstGeom prst="line">
            <a:avLst/>
          </a:prstGeom>
          <a:noFill/>
          <a:ln w="19050" cap="flat" cmpd="sng" algn="ctr">
            <a:solidFill>
              <a:srgbClr val="221F1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TextBox 59"/>
          <p:cNvSpPr txBox="1"/>
          <p:nvPr/>
        </p:nvSpPr>
        <p:spPr>
          <a:xfrm>
            <a:off x="7935072" y="3661967"/>
            <a:ext cx="1132728" cy="1169551"/>
          </a:xfrm>
          <a:prstGeom prst="rect">
            <a:avLst/>
          </a:prstGeom>
          <a:solidFill>
            <a:srgbClr val="FFFF00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RAT detection system</a:t>
            </a:r>
          </a:p>
        </p:txBody>
      </p:sp>
      <p:sp>
        <p:nvSpPr>
          <p:cNvPr id="75" name="流程图: 文档 74"/>
          <p:cNvSpPr/>
          <p:nvPr/>
        </p:nvSpPr>
        <p:spPr bwMode="auto">
          <a:xfrm>
            <a:off x="152400" y="3840918"/>
            <a:ext cx="1905000" cy="1378782"/>
          </a:xfrm>
          <a:prstGeom prst="flowChartDocument">
            <a:avLst/>
          </a:prstGeom>
          <a:noFill/>
          <a:ln w="28575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45498" y="3771900"/>
            <a:ext cx="19119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00" b="1" u="sng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System call traces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NtGdiCreateCompatibleDC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NtGdiBitBlt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err="1">
                <a:solidFill>
                  <a:srgbClr val="214FC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NtCreateSection</a:t>
            </a:r>
            <a:endParaRPr lang="en-US" altLang="en-US" dirty="0">
              <a:solidFill>
                <a:srgbClr val="214FC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r>
              <a:rPr lang="en-US" altLang="en-US" dirty="0" err="1">
                <a:solidFill>
                  <a:srgbClr val="214FC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NtQueryInformationProcess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214FC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NtCreateThread</a:t>
            </a:r>
            <a:endParaRPr lang="en-US" dirty="0">
              <a:solidFill>
                <a:srgbClr val="214FC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214FC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NtResumeThread</a:t>
            </a:r>
            <a:endParaRPr lang="en-US" dirty="0">
              <a:solidFill>
                <a:srgbClr val="214FC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77" name="TextBox 59"/>
          <p:cNvSpPr txBox="1"/>
          <p:nvPr/>
        </p:nvSpPr>
        <p:spPr>
          <a:xfrm>
            <a:off x="3999025" y="3640119"/>
            <a:ext cx="1334975" cy="276999"/>
          </a:xfrm>
          <a:prstGeom prst="rect">
            <a:avLst/>
          </a:prstGeom>
          <a:solidFill>
            <a:srgbClr val="9BDBFF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</a:p>
        </p:txBody>
      </p:sp>
      <p:sp>
        <p:nvSpPr>
          <p:cNvPr id="78" name="TextBox 59"/>
          <p:cNvSpPr txBox="1"/>
          <p:nvPr/>
        </p:nvSpPr>
        <p:spPr>
          <a:xfrm>
            <a:off x="3999025" y="3993318"/>
            <a:ext cx="1334975" cy="276999"/>
          </a:xfrm>
          <a:prstGeom prst="rect">
            <a:avLst/>
          </a:prstGeom>
          <a:solidFill>
            <a:srgbClr val="9BDBFF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</a:p>
        </p:txBody>
      </p:sp>
      <p:sp>
        <p:nvSpPr>
          <p:cNvPr id="79" name="TextBox 59"/>
          <p:cNvSpPr txBox="1"/>
          <p:nvPr/>
        </p:nvSpPr>
        <p:spPr>
          <a:xfrm>
            <a:off x="3999025" y="4402119"/>
            <a:ext cx="1334975" cy="276999"/>
          </a:xfrm>
          <a:prstGeom prst="rect">
            <a:avLst/>
          </a:prstGeom>
          <a:solidFill>
            <a:srgbClr val="9BDBFF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</a:p>
        </p:txBody>
      </p:sp>
      <p:sp>
        <p:nvSpPr>
          <p:cNvPr id="80" name="TextBox 17"/>
          <p:cNvSpPr txBox="1"/>
          <p:nvPr/>
        </p:nvSpPr>
        <p:spPr>
          <a:xfrm>
            <a:off x="4419600" y="414571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1" name="TextBox 59"/>
          <p:cNvSpPr txBox="1"/>
          <p:nvPr/>
        </p:nvSpPr>
        <p:spPr>
          <a:xfrm>
            <a:off x="3999025" y="4859319"/>
            <a:ext cx="133497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连接符: 曲线 10"/>
          <p:cNvCxnSpPr>
            <a:endCxn id="77" idx="1"/>
          </p:cNvCxnSpPr>
          <p:nvPr/>
        </p:nvCxnSpPr>
        <p:spPr bwMode="auto">
          <a:xfrm flipV="1">
            <a:off x="2057400" y="3778619"/>
            <a:ext cx="1941625" cy="623500"/>
          </a:xfrm>
          <a:prstGeom prst="curvedConnector3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连接符: 曲线 12"/>
          <p:cNvCxnSpPr>
            <a:endCxn id="78" idx="1"/>
          </p:cNvCxnSpPr>
          <p:nvPr/>
        </p:nvCxnSpPr>
        <p:spPr bwMode="auto">
          <a:xfrm flipV="1">
            <a:off x="2057400" y="4131818"/>
            <a:ext cx="1941625" cy="270301"/>
          </a:xfrm>
          <a:prstGeom prst="curvedConnector3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连接符: 曲线 15"/>
          <p:cNvCxnSpPr>
            <a:endCxn id="79" idx="1"/>
          </p:cNvCxnSpPr>
          <p:nvPr/>
        </p:nvCxnSpPr>
        <p:spPr bwMode="auto">
          <a:xfrm>
            <a:off x="2057400" y="4402119"/>
            <a:ext cx="1941625" cy="138500"/>
          </a:xfrm>
          <a:prstGeom prst="curvedConnector3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连接符: 曲线 17"/>
          <p:cNvCxnSpPr>
            <a:stCxn id="76" idx="3"/>
            <a:endCxn id="81" idx="1"/>
          </p:cNvCxnSpPr>
          <p:nvPr/>
        </p:nvCxnSpPr>
        <p:spPr bwMode="auto">
          <a:xfrm>
            <a:off x="2057400" y="4479786"/>
            <a:ext cx="1941625" cy="518033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Box 17"/>
          <p:cNvSpPr txBox="1"/>
          <p:nvPr/>
        </p:nvSpPr>
        <p:spPr>
          <a:xfrm>
            <a:off x="3352800" y="414571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3" name="TextBox 59"/>
          <p:cNvSpPr txBox="1"/>
          <p:nvPr/>
        </p:nvSpPr>
        <p:spPr>
          <a:xfrm>
            <a:off x="5722620" y="3612823"/>
            <a:ext cx="1057541" cy="276999"/>
          </a:xfrm>
          <a:prstGeom prst="rect">
            <a:avLst/>
          </a:prstGeom>
          <a:noFill/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1</a:t>
            </a:r>
          </a:p>
        </p:txBody>
      </p:sp>
      <p:sp>
        <p:nvSpPr>
          <p:cNvPr id="84" name="箭头: 右 83"/>
          <p:cNvSpPr/>
          <p:nvPr/>
        </p:nvSpPr>
        <p:spPr bwMode="auto">
          <a:xfrm>
            <a:off x="5335639" y="4061737"/>
            <a:ext cx="388620" cy="159676"/>
          </a:xfrm>
          <a:prstGeom prst="rightArrow">
            <a:avLst/>
          </a:prstGeom>
          <a:noFill/>
          <a:ln w="12700">
            <a:solidFill>
              <a:srgbClr val="221F1F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TextBox 59"/>
          <p:cNvSpPr txBox="1"/>
          <p:nvPr/>
        </p:nvSpPr>
        <p:spPr>
          <a:xfrm>
            <a:off x="5724259" y="3993318"/>
            <a:ext cx="1057541" cy="276999"/>
          </a:xfrm>
          <a:prstGeom prst="rect">
            <a:avLst/>
          </a:prstGeom>
          <a:noFill/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2</a:t>
            </a:r>
          </a:p>
        </p:txBody>
      </p:sp>
      <p:sp>
        <p:nvSpPr>
          <p:cNvPr id="86" name="箭头: 右 85"/>
          <p:cNvSpPr/>
          <p:nvPr/>
        </p:nvSpPr>
        <p:spPr bwMode="auto">
          <a:xfrm>
            <a:off x="5334000" y="4442737"/>
            <a:ext cx="388620" cy="159676"/>
          </a:xfrm>
          <a:prstGeom prst="rightArrow">
            <a:avLst/>
          </a:prstGeom>
          <a:noFill/>
          <a:ln w="12700">
            <a:solidFill>
              <a:srgbClr val="221F1F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TextBox 59"/>
          <p:cNvSpPr txBox="1"/>
          <p:nvPr/>
        </p:nvSpPr>
        <p:spPr>
          <a:xfrm>
            <a:off x="5722620" y="4374318"/>
            <a:ext cx="1057541" cy="276999"/>
          </a:xfrm>
          <a:prstGeom prst="rect">
            <a:avLst/>
          </a:prstGeom>
          <a:noFill/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n-1</a:t>
            </a:r>
          </a:p>
        </p:txBody>
      </p:sp>
      <p:sp>
        <p:nvSpPr>
          <p:cNvPr id="91" name="箭头: 右 90"/>
          <p:cNvSpPr/>
          <p:nvPr/>
        </p:nvSpPr>
        <p:spPr bwMode="auto">
          <a:xfrm>
            <a:off x="5334000" y="4899937"/>
            <a:ext cx="388620" cy="159676"/>
          </a:xfrm>
          <a:prstGeom prst="rightArrow">
            <a:avLst/>
          </a:prstGeom>
          <a:noFill/>
          <a:ln w="12700">
            <a:solidFill>
              <a:srgbClr val="221F1F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TextBox 59"/>
          <p:cNvSpPr txBox="1"/>
          <p:nvPr/>
        </p:nvSpPr>
        <p:spPr>
          <a:xfrm>
            <a:off x="5722620" y="4831518"/>
            <a:ext cx="1057541" cy="276999"/>
          </a:xfrm>
          <a:prstGeom prst="rect">
            <a:avLst/>
          </a:prstGeom>
          <a:noFill/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n</a:t>
            </a:r>
          </a:p>
        </p:txBody>
      </p:sp>
      <p:sp>
        <p:nvSpPr>
          <p:cNvPr id="93" name="TextBox 59"/>
          <p:cNvSpPr txBox="1"/>
          <p:nvPr/>
        </p:nvSpPr>
        <p:spPr>
          <a:xfrm>
            <a:off x="7010400" y="4065053"/>
            <a:ext cx="832219" cy="461665"/>
          </a:xfrm>
          <a:prstGeom prst="rect">
            <a:avLst/>
          </a:prstGeom>
          <a:solidFill>
            <a:srgbClr val="92D050"/>
          </a:solidFill>
          <a:ln>
            <a:solidFill>
              <a:srgbClr val="214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Malicious Score</a:t>
            </a:r>
          </a:p>
        </p:txBody>
      </p:sp>
      <p:cxnSp>
        <p:nvCxnSpPr>
          <p:cNvPr id="20" name="直接箭头连接符 19"/>
          <p:cNvCxnSpPr>
            <a:stCxn id="83" idx="3"/>
            <a:endCxn id="93" idx="1"/>
          </p:cNvCxnSpPr>
          <p:nvPr/>
        </p:nvCxnSpPr>
        <p:spPr bwMode="auto">
          <a:xfrm>
            <a:off x="6780161" y="3751323"/>
            <a:ext cx="230239" cy="544563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接箭头连接符 21"/>
          <p:cNvCxnSpPr>
            <a:stCxn id="85" idx="3"/>
          </p:cNvCxnSpPr>
          <p:nvPr/>
        </p:nvCxnSpPr>
        <p:spPr bwMode="auto">
          <a:xfrm>
            <a:off x="6781800" y="4131818"/>
            <a:ext cx="228600" cy="242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直接箭头连接符 23"/>
          <p:cNvCxnSpPr>
            <a:stCxn id="89" idx="3"/>
          </p:cNvCxnSpPr>
          <p:nvPr/>
        </p:nvCxnSpPr>
        <p:spPr bwMode="auto">
          <a:xfrm flipV="1">
            <a:off x="6780161" y="4374318"/>
            <a:ext cx="230239" cy="138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>
            <a:stCxn id="92" idx="3"/>
          </p:cNvCxnSpPr>
          <p:nvPr/>
        </p:nvCxnSpPr>
        <p:spPr bwMode="auto">
          <a:xfrm flipV="1">
            <a:off x="6780161" y="4402119"/>
            <a:ext cx="230239" cy="567899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TextBox 59"/>
          <p:cNvSpPr txBox="1"/>
          <p:nvPr/>
        </p:nvSpPr>
        <p:spPr>
          <a:xfrm>
            <a:off x="2286000" y="3612318"/>
            <a:ext cx="14253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matching</a:t>
            </a:r>
          </a:p>
        </p:txBody>
      </p:sp>
      <p:sp>
        <p:nvSpPr>
          <p:cNvPr id="95" name="箭头: 右 94"/>
          <p:cNvSpPr/>
          <p:nvPr/>
        </p:nvSpPr>
        <p:spPr bwMode="auto">
          <a:xfrm>
            <a:off x="5334000" y="2933700"/>
            <a:ext cx="640080" cy="1596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charset="0"/>
              <a:ea typeface="ＭＳ Ｐゴシック" charset="0"/>
            </a:endParaRPr>
          </a:p>
        </p:txBody>
      </p:sp>
      <p:cxnSp>
        <p:nvCxnSpPr>
          <p:cNvPr id="19" name="连接符: 曲线 18"/>
          <p:cNvCxnSpPr>
            <a:stCxn id="120" idx="2"/>
          </p:cNvCxnSpPr>
          <p:nvPr/>
        </p:nvCxnSpPr>
        <p:spPr bwMode="auto">
          <a:xfrm rot="16200000" flipH="1">
            <a:off x="819588" y="1672152"/>
            <a:ext cx="851657" cy="1484992"/>
          </a:xfrm>
          <a:prstGeom prst="curvedConnector2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7" name="右大括号 124"/>
          <p:cNvSpPr/>
          <p:nvPr/>
        </p:nvSpPr>
        <p:spPr>
          <a:xfrm rot="10800000">
            <a:off x="1112519" y="1043940"/>
            <a:ext cx="182880" cy="1097280"/>
          </a:xfrm>
          <a:prstGeom prst="rightBrace">
            <a:avLst/>
          </a:prstGeom>
          <a:noFill/>
          <a:ln w="19050">
            <a:solidFill>
              <a:srgbClr val="008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937727" y="2999113"/>
            <a:ext cx="1052732" cy="10787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直接箭头连接符 102"/>
          <p:cNvCxnSpPr/>
          <p:nvPr/>
        </p:nvCxnSpPr>
        <p:spPr bwMode="auto">
          <a:xfrm flipV="1">
            <a:off x="914400" y="1595257"/>
            <a:ext cx="327209" cy="1776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93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dirty="0"/>
              <a:t>Automatic Signature Extraction Algorithm</a:t>
            </a:r>
          </a:p>
        </p:txBody>
      </p:sp>
      <p:sp>
        <p:nvSpPr>
          <p:cNvPr id="150" name="Rectangle 49"/>
          <p:cNvSpPr/>
          <p:nvPr/>
        </p:nvSpPr>
        <p:spPr>
          <a:xfrm>
            <a:off x="-38099" y="571500"/>
            <a:ext cx="8953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 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A small set of system calls (termed as gadget) exist in traces to define a PHF.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Such gadget has two main characteristics: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b="1" dirty="0"/>
              <a:t>Frequent occurrence</a:t>
            </a:r>
            <a:r>
              <a:rPr lang="en-US" altLang="zh-CN" sz="1600" dirty="0"/>
              <a:t> - malicious activities require frequent probes of input devices. 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b="1" dirty="0"/>
              <a:t>Temporal and spatial locality</a:t>
            </a:r>
            <a:r>
              <a:rPr lang="en-US" altLang="zh-CN" sz="1600" dirty="0"/>
              <a:t>: each standalone PHF happens quickly and locally.</a:t>
            </a:r>
          </a:p>
        </p:txBody>
      </p:sp>
      <p:sp>
        <p:nvSpPr>
          <p:cNvPr id="11" name="Rectangle 49"/>
          <p:cNvSpPr/>
          <p:nvPr/>
        </p:nvSpPr>
        <p:spPr>
          <a:xfrm>
            <a:off x="-38099" y="2096750"/>
            <a:ext cx="8953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Sequence Alignment Algorithms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Typically used in </a:t>
            </a:r>
            <a:r>
              <a:rPr lang="en-US" sz="1800" dirty="0"/>
              <a:t>bioinformatics to align protein or nucleotide sequences.</a:t>
            </a: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Both local alignment and global alignment are used. </a:t>
            </a:r>
            <a:endParaRPr lang="en-US" sz="1800" dirty="0">
              <a:latin typeface="Arial" charset="0"/>
              <a:cs typeface="Arial" charset="0"/>
            </a:endParaRP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b="1" dirty="0">
                <a:ea typeface="宋体" charset="-122"/>
              </a:rPr>
              <a:t>Local alignment </a:t>
            </a:r>
            <a:r>
              <a:rPr lang="en-US" altLang="zh-CN" sz="1600" dirty="0">
                <a:ea typeface="宋体" charset="-122"/>
              </a:rPr>
              <a:t>- for extracting regions of similarity within large context.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b="1" dirty="0"/>
              <a:t>Global alignment</a:t>
            </a:r>
            <a:r>
              <a:rPr lang="en-US" altLang="zh-CN" sz="1600" dirty="0"/>
              <a:t> – for extracting similar sequences globally. </a:t>
            </a:r>
          </a:p>
        </p:txBody>
      </p:sp>
      <p:sp>
        <p:nvSpPr>
          <p:cNvPr id="14" name="流程图: 文档 13"/>
          <p:cNvSpPr/>
          <p:nvPr/>
        </p:nvSpPr>
        <p:spPr bwMode="auto">
          <a:xfrm>
            <a:off x="1752600" y="3619500"/>
            <a:ext cx="2075873" cy="1762110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76400" y="3543300"/>
            <a:ext cx="227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/>
              <a:t>                        ⁞</a:t>
            </a:r>
          </a:p>
          <a:p>
            <a:r>
              <a:rPr lang="en-US" alt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NtGdiCreateDIBSection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NtGdiStretchBlt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</a:p>
          <a:p>
            <a:r>
              <a:rPr lang="en-US" b="1" kern="0" dirty="0" err="1"/>
              <a:t>NtProtectVirtualMemory</a:t>
            </a:r>
            <a:endParaRPr lang="en-US" b="1" kern="0" dirty="0"/>
          </a:p>
          <a:p>
            <a:r>
              <a:rPr lang="en-US" b="1" kern="0" dirty="0"/>
              <a:t>                        ⁞</a:t>
            </a:r>
          </a:p>
        </p:txBody>
      </p:sp>
      <p:sp>
        <p:nvSpPr>
          <p:cNvPr id="16" name="流程图: 文档 15"/>
          <p:cNvSpPr/>
          <p:nvPr/>
        </p:nvSpPr>
        <p:spPr bwMode="auto">
          <a:xfrm>
            <a:off x="4495800" y="3619501"/>
            <a:ext cx="1941945" cy="1776176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19600" y="3569665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/>
              <a:t>                        ⁞</a:t>
            </a:r>
          </a:p>
          <a:p>
            <a:r>
              <a:rPr lang="en-US" b="1" kern="0" dirty="0" err="1"/>
              <a:t>NtDelayExecution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NtGdiCreateDIBSection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NtGdiStretchBlt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b="1" kern="0" dirty="0"/>
              <a:t> </a:t>
            </a:r>
            <a:r>
              <a:rPr lang="en-US" b="1" kern="0" dirty="0" err="1"/>
              <a:t>NtDelayExecution</a:t>
            </a:r>
            <a:endParaRPr lang="en-US" b="1" kern="0" dirty="0"/>
          </a:p>
          <a:p>
            <a:r>
              <a:rPr lang="en-US" b="1" kern="0" dirty="0"/>
              <a:t>                        ⁞</a:t>
            </a:r>
          </a:p>
        </p:txBody>
      </p:sp>
      <p:sp>
        <p:nvSpPr>
          <p:cNvPr id="18" name="箭头: 右 17"/>
          <p:cNvSpPr/>
          <p:nvPr/>
        </p:nvSpPr>
        <p:spPr bwMode="auto">
          <a:xfrm rot="1321137">
            <a:off x="3920975" y="4328170"/>
            <a:ext cx="510213" cy="302037"/>
          </a:xfrm>
          <a:prstGeom prst="rightArrow">
            <a:avLst>
              <a:gd name="adj1" fmla="val 50000"/>
              <a:gd name="adj2" fmla="val 57686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8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1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49"/>
          <p:cNvSpPr/>
          <p:nvPr/>
        </p:nvSpPr>
        <p:spPr>
          <a:xfrm>
            <a:off x="0" y="485052"/>
            <a:ext cx="925829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Perform well on FAROS Stretch Goal 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(the only data available)</a:t>
            </a:r>
            <a:endParaRPr lang="en-US" altLang="zh-CN" sz="24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71,343,906 records</a:t>
            </a:r>
            <a:r>
              <a:rPr lang="en-US" sz="1800" dirty="0"/>
              <a:t> </a:t>
            </a:r>
            <a:r>
              <a:rPr lang="en-US" sz="1800" dirty="0">
                <a:latin typeface="Arial" charset="0"/>
                <a:cs typeface="Arial" charset="0"/>
              </a:rPr>
              <a:t>in total; </a:t>
            </a:r>
            <a:r>
              <a:rPr lang="en-US" sz="1800" dirty="0"/>
              <a:t>35,650,758 system call events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20 mins processing time, with the throughput of </a:t>
            </a:r>
            <a:r>
              <a:rPr lang="en-US" sz="1800" dirty="0"/>
              <a:t>3,567,195 records/min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Our system </a:t>
            </a:r>
            <a:r>
              <a:rPr lang="en-US" altLang="zh-CN" sz="1800" dirty="0" smtClean="0">
                <a:ea typeface="宋体" charset="-122"/>
              </a:rPr>
              <a:t>detected three </a:t>
            </a:r>
            <a:r>
              <a:rPr lang="en-US" altLang="zh-CN" sz="1800" dirty="0">
                <a:ea typeface="宋体" charset="-122"/>
              </a:rPr>
              <a:t>processes. Specifically,</a:t>
            </a:r>
            <a:r>
              <a:rPr lang="en-US" altLang="zh-CN" sz="1800" dirty="0">
                <a:solidFill>
                  <a:srgbClr val="0000FF"/>
                </a:solidFill>
                <a:ea typeface="宋体" charset="-122"/>
              </a:rPr>
              <a:t> 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b="1" i="1" dirty="0"/>
              <a:t>Profile.exe (2)</a:t>
            </a:r>
            <a:r>
              <a:rPr lang="en-US" altLang="zh-CN" sz="1800" dirty="0"/>
              <a:t> matched with the </a:t>
            </a:r>
            <a:r>
              <a:rPr lang="en-US" altLang="zh-CN" sz="1800" b="1" u="sng" dirty="0"/>
              <a:t>remote shell</a:t>
            </a:r>
            <a:r>
              <a:rPr lang="en-US" altLang="zh-CN" sz="1800" dirty="0"/>
              <a:t> detector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b="1" i="1" dirty="0"/>
              <a:t>Prodat.exe</a:t>
            </a:r>
            <a:r>
              <a:rPr lang="en-US" altLang="zh-CN" sz="1800" dirty="0"/>
              <a:t> matched with the </a:t>
            </a:r>
            <a:r>
              <a:rPr lang="en-US" altLang="zh-CN" sz="1800" b="1" u="sng" dirty="0"/>
              <a:t>screen grab</a:t>
            </a:r>
            <a:r>
              <a:rPr lang="en-US" altLang="zh-CN" sz="1800" dirty="0"/>
              <a:t> detector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Then </a:t>
            </a:r>
            <a:r>
              <a:rPr lang="en-US" altLang="zh-CN" sz="1800" dirty="0" smtClean="0"/>
              <a:t>applying backtracking </a:t>
            </a:r>
            <a:r>
              <a:rPr lang="en-US" altLang="zh-CN" sz="1800" dirty="0"/>
              <a:t>with </a:t>
            </a:r>
            <a:r>
              <a:rPr lang="en-US" altLang="zh-CN" sz="1800" dirty="0" smtClean="0"/>
              <a:t>these </a:t>
            </a:r>
            <a:r>
              <a:rPr lang="en-US" altLang="zh-CN" sz="1800" dirty="0"/>
              <a:t>3 </a:t>
            </a:r>
            <a:r>
              <a:rPr lang="en-US" altLang="zh-CN" sz="1800" dirty="0" smtClean="0"/>
              <a:t>processes identified all 22 attack processes in the traces (4% out </a:t>
            </a:r>
            <a:r>
              <a:rPr lang="en-US" altLang="zh-CN" sz="1800" dirty="0"/>
              <a:t>of 529 </a:t>
            </a:r>
            <a:r>
              <a:rPr lang="en-US" altLang="zh-CN" sz="1800" dirty="0" smtClean="0"/>
              <a:t>total processes).</a:t>
            </a:r>
            <a:r>
              <a:rPr lang="en-US" altLang="zh-CN" sz="2000" dirty="0" smtClean="0"/>
              <a:t> </a:t>
            </a:r>
            <a:endParaRPr lang="en-US" altLang="zh-CN" sz="20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Obtain good accuracy on other benign </a:t>
            </a: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and malicious traces.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 smtClean="0"/>
              <a:t>No false positive for 50</a:t>
            </a:r>
            <a:r>
              <a:rPr lang="en-US" sz="1800" dirty="0"/>
              <a:t>+ popular Windows applications </a:t>
            </a:r>
            <a:r>
              <a:rPr lang="en-US" sz="1800" dirty="0" smtClean="0"/>
              <a:t>(Browsers with </a:t>
            </a:r>
            <a:r>
              <a:rPr lang="en-US" sz="1800" dirty="0"/>
              <a:t>download and execution operations; </a:t>
            </a:r>
            <a:r>
              <a:rPr lang="en-US" sz="1800" dirty="0" smtClean="0"/>
              <a:t>email reader; </a:t>
            </a:r>
            <a:r>
              <a:rPr lang="en-US" sz="1800" dirty="0"/>
              <a:t>Skype and </a:t>
            </a:r>
            <a:r>
              <a:rPr lang="en-US" sz="1800" dirty="0" smtClean="0"/>
              <a:t>Pidgin in conversation)</a:t>
            </a: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 smtClean="0"/>
              <a:t>Detected all obfuscated RAT traces </a:t>
            </a:r>
            <a:r>
              <a:rPr lang="en-US" sz="1800" dirty="0"/>
              <a:t>and simulated injection attack traces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775" y="182880"/>
            <a:ext cx="9420225" cy="330729"/>
          </a:xfrm>
        </p:spPr>
        <p:txBody>
          <a:bodyPr/>
          <a:lstStyle/>
          <a:p>
            <a:r>
              <a:rPr lang="en-US" dirty="0"/>
              <a:t>Detection Results</a:t>
            </a:r>
          </a:p>
        </p:txBody>
      </p:sp>
    </p:spTree>
    <p:extLst>
      <p:ext uri="{BB962C8B-B14F-4D97-AF65-F5344CB8AC3E}">
        <p14:creationId xmlns:p14="http://schemas.microsoft.com/office/powerpoint/2010/main" val="3125120649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16493</TotalTime>
  <Words>947</Words>
  <Application>Microsoft Office PowerPoint</Application>
  <PresentationFormat>On-screen Show (16:10)</PresentationFormat>
  <Paragraphs>186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ＭＳ Ｐゴシック</vt:lpstr>
      <vt:lpstr>ＭＳ Ｐゴシック</vt:lpstr>
      <vt:lpstr>宋体</vt:lpstr>
      <vt:lpstr>Arial</vt:lpstr>
      <vt:lpstr>Consolas</vt:lpstr>
      <vt:lpstr>Corbel</vt:lpstr>
      <vt:lpstr>Tahoma</vt:lpstr>
      <vt:lpstr>Times New Roman</vt:lpstr>
      <vt:lpstr>Wingdings</vt:lpstr>
      <vt:lpstr>MARPLE_16x10_DefaultTemplate_2016-06-25</vt:lpstr>
      <vt:lpstr>5_10 September 2009</vt:lpstr>
      <vt:lpstr>1_Edge</vt:lpstr>
      <vt:lpstr>PowerPoint Presentation</vt:lpstr>
      <vt:lpstr>Our Focus</vt:lpstr>
      <vt:lpstr>APT Malware</vt:lpstr>
      <vt:lpstr>Previous Malware Detection Methods would Fail RAT Detection </vt:lpstr>
      <vt:lpstr>Basic Idea </vt:lpstr>
      <vt:lpstr>Approach Design</vt:lpstr>
      <vt:lpstr>Automatic Signature Extraction Algorithm</vt:lpstr>
      <vt:lpstr>Detection Results</vt:lpstr>
    </vt:vector>
  </TitlesOfParts>
  <Company>IBM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Vivian Chen</cp:lastModifiedBy>
  <cp:revision>784</cp:revision>
  <cp:lastPrinted>2013-08-09T18:03:10Z</cp:lastPrinted>
  <dcterms:created xsi:type="dcterms:W3CDTF">2015-06-27T04:44:53Z</dcterms:created>
  <dcterms:modified xsi:type="dcterms:W3CDTF">2017-01-05T12:34:42Z</dcterms:modified>
</cp:coreProperties>
</file>