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BAF1"/>
    <a:srgbClr val="AA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6" autoAdjust="0"/>
    <p:restoredTop sz="94645" autoAdjust="0"/>
  </p:normalViewPr>
  <p:slideViewPr>
    <p:cSldViewPr snapToGrid="0" showGuides="1">
      <p:cViewPr>
        <p:scale>
          <a:sx n="120" d="100"/>
          <a:sy n="120" d="100"/>
        </p:scale>
        <p:origin x="-418" y="130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9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9/28/2017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add briefer names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Four_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57202" y="1066800"/>
            <a:ext cx="4033159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645481" y="1066800"/>
            <a:ext cx="4117523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4645477" y="3521528"/>
            <a:ext cx="4117523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6"/>
          </p:nvPr>
        </p:nvSpPr>
        <p:spPr>
          <a:xfrm>
            <a:off x="454481" y="3529693"/>
            <a:ext cx="4033159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619250" y="151418"/>
            <a:ext cx="7143750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9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Six_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2667000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3276600" y="1066800"/>
            <a:ext cx="2667000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462643" y="3535136"/>
            <a:ext cx="2667000" cy="2359479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/>
          </p:nvPr>
        </p:nvSpPr>
        <p:spPr>
          <a:xfrm>
            <a:off x="6090557" y="1066800"/>
            <a:ext cx="2667000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7"/>
          </p:nvPr>
        </p:nvSpPr>
        <p:spPr>
          <a:xfrm>
            <a:off x="6096000" y="3535136"/>
            <a:ext cx="2667000" cy="2359479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8"/>
          </p:nvPr>
        </p:nvSpPr>
        <p:spPr>
          <a:xfrm>
            <a:off x="3282044" y="3537858"/>
            <a:ext cx="2667000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619250" y="151418"/>
            <a:ext cx="7143750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87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4"/>
          </p:nvPr>
        </p:nvSpPr>
        <p:spPr>
          <a:xfrm>
            <a:off x="3535137" y="1066801"/>
            <a:ext cx="5227864" cy="4811486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63566" y="1763488"/>
            <a:ext cx="2873601" cy="4115027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71501" y="1066799"/>
            <a:ext cx="2871107" cy="696687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622854" y="151418"/>
            <a:ext cx="7140146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17_Staffer_Qua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Placeholder 73"/>
          <p:cNvSpPr>
            <a:spLocks noGrp="1"/>
          </p:cNvSpPr>
          <p:nvPr>
            <p:ph type="body" sz="quarter" idx="36" hasCustomPrompt="1"/>
          </p:nvPr>
        </p:nvSpPr>
        <p:spPr>
          <a:xfrm>
            <a:off x="197156" y="4077691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(What are you trying to accomplish and what is the desired end state)</a:t>
            </a:r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5" hasCustomPrompt="1"/>
          </p:nvPr>
        </p:nvSpPr>
        <p:spPr>
          <a:xfrm>
            <a:off x="197156" y="1592626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(Give a broad overview of the program here)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 bwMode="auto">
          <a:xfrm>
            <a:off x="0" y="3825875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4572000" y="1355726"/>
            <a:ext cx="0" cy="507047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05245" y="1592626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Upcoming Key Decisions: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Transition: (Define stages of transition – 6.1, 6.2, 6.3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Technical Risk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900113" y="1363189"/>
            <a:ext cx="271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PROGRAM OVERVIEW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591173" y="1365362"/>
            <a:ext cx="271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PROGRAM STATUS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55985" y="3843864"/>
            <a:ext cx="4002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CAPABILITY OBJECTIVE/GOAL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6141092" y="3843864"/>
            <a:ext cx="1614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PERFORMERS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4689815" y="4329799"/>
            <a:ext cx="2439118" cy="2221992"/>
          </a:xfrm>
        </p:spPr>
        <p:txBody>
          <a:bodyPr/>
          <a:lstStyle>
            <a:lvl1pPr marL="0" indent="0">
              <a:defRPr sz="1000"/>
            </a:lvl1pPr>
          </a:lstStyle>
          <a:p>
            <a:pPr lvl="0"/>
            <a:r>
              <a:rPr lang="en-US" dirty="0"/>
              <a:t>(Just include primes)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7135836" y="4329585"/>
            <a:ext cx="1965960" cy="2221992"/>
          </a:xfrm>
        </p:spPr>
        <p:txBody>
          <a:bodyPr/>
          <a:lstStyle>
            <a:lvl1pPr marL="0" indent="0">
              <a:defRPr sz="1000" baseline="0"/>
            </a:lvl1pPr>
          </a:lstStyle>
          <a:p>
            <a:pPr lvl="0"/>
            <a:r>
              <a:rPr lang="en-US" dirty="0"/>
              <a:t>(City, State)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0" y="1355726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xt Placeholder 67"/>
          <p:cNvSpPr>
            <a:spLocks noGrp="1"/>
          </p:cNvSpPr>
          <p:nvPr>
            <p:ph type="body" sz="quarter" idx="34" hasCustomPrompt="1"/>
          </p:nvPr>
        </p:nvSpPr>
        <p:spPr>
          <a:xfrm>
            <a:off x="1612592" y="201560"/>
            <a:ext cx="6419088" cy="521208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en-US" dirty="0"/>
              <a:t>Program Name (Acronym)</a:t>
            </a:r>
          </a:p>
        </p:txBody>
      </p:sp>
      <p:sp>
        <p:nvSpPr>
          <p:cNvPr id="52" name="TextBox 51"/>
          <p:cNvSpPr txBox="1"/>
          <p:nvPr userDrawn="1"/>
        </p:nvSpPr>
        <p:spPr>
          <a:xfrm>
            <a:off x="28578" y="1100945"/>
            <a:ext cx="6238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PE:</a:t>
            </a:r>
          </a:p>
        </p:txBody>
      </p:sp>
      <p:sp>
        <p:nvSpPr>
          <p:cNvPr id="53" name="TextBox 52"/>
          <p:cNvSpPr txBox="1"/>
          <p:nvPr userDrawn="1"/>
        </p:nvSpPr>
        <p:spPr>
          <a:xfrm>
            <a:off x="1044045" y="1100945"/>
            <a:ext cx="1204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PROJECT:</a:t>
            </a:r>
          </a:p>
        </p:txBody>
      </p:sp>
      <p:sp>
        <p:nvSpPr>
          <p:cNvPr id="54" name="TextBox 53"/>
          <p:cNvSpPr txBox="1"/>
          <p:nvPr userDrawn="1"/>
        </p:nvSpPr>
        <p:spPr>
          <a:xfrm>
            <a:off x="2257426" y="1100945"/>
            <a:ext cx="1204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RDDS PG #: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80457" y="1100945"/>
            <a:ext cx="744007" cy="246888"/>
          </a:xfrm>
          <a:noFill/>
        </p:spPr>
        <p:txBody>
          <a:bodyPr wrap="square" lIns="45720" rtlCol="0">
            <a:spAutoFit/>
          </a:bodyPr>
          <a:lstStyle>
            <a:lvl1pPr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679074" y="1100945"/>
            <a:ext cx="502149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022598" y="1100945"/>
            <a:ext cx="1040343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58" name="Text Placeholder 39"/>
          <p:cNvSpPr>
            <a:spLocks noGrp="1"/>
          </p:cNvSpPr>
          <p:nvPr>
            <p:ph type="body" sz="quarter" idx="15" hasCustomPrompt="1"/>
          </p:nvPr>
        </p:nvSpPr>
        <p:spPr>
          <a:xfrm>
            <a:off x="6839980" y="1100945"/>
            <a:ext cx="731520" cy="246888"/>
          </a:xfrm>
          <a:noFill/>
        </p:spPr>
        <p:txBody>
          <a:bodyPr wrap="square" rtlCol="0">
            <a:spAutoFit/>
          </a:bodyPr>
          <a:lstStyle>
            <a:lvl1pPr algn="ctr"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59" name="Text Placeholder 39"/>
          <p:cNvSpPr>
            <a:spLocks noGrp="1"/>
          </p:cNvSpPr>
          <p:nvPr>
            <p:ph type="body" sz="quarter" idx="29" hasCustomPrompt="1"/>
          </p:nvPr>
        </p:nvSpPr>
        <p:spPr>
          <a:xfrm>
            <a:off x="7572256" y="1100945"/>
            <a:ext cx="731520" cy="246888"/>
          </a:xfrm>
          <a:noFill/>
        </p:spPr>
        <p:txBody>
          <a:bodyPr wrap="square" rtlCol="0">
            <a:spAutoFit/>
          </a:bodyPr>
          <a:lstStyle>
            <a:lvl1pPr algn="ctr"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60" name="Text Placeholder 39"/>
          <p:cNvSpPr>
            <a:spLocks noGrp="1"/>
          </p:cNvSpPr>
          <p:nvPr>
            <p:ph type="body" sz="quarter" idx="30" hasCustomPrompt="1"/>
          </p:nvPr>
        </p:nvSpPr>
        <p:spPr>
          <a:xfrm>
            <a:off x="8309850" y="1100945"/>
            <a:ext cx="731520" cy="246888"/>
          </a:xfrm>
          <a:noFill/>
        </p:spPr>
        <p:txBody>
          <a:bodyPr wrap="square" rtlCol="0">
            <a:spAutoFit/>
          </a:bodyPr>
          <a:lstStyle>
            <a:lvl1pPr algn="ctr"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61" name="TextBox 60"/>
          <p:cNvSpPr txBox="1"/>
          <p:nvPr userDrawn="1"/>
        </p:nvSpPr>
        <p:spPr>
          <a:xfrm>
            <a:off x="8309850" y="880703"/>
            <a:ext cx="731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algn="ctr"/>
            <a:r>
              <a:rPr lang="en-US" dirty="0">
                <a:solidFill>
                  <a:prstClr val="black"/>
                </a:solidFill>
              </a:rPr>
              <a:t>FY17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7576244" y="880703"/>
            <a:ext cx="731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algn="ctr"/>
            <a:r>
              <a:rPr lang="en-US" dirty="0">
                <a:solidFill>
                  <a:prstClr val="black"/>
                </a:solidFill>
              </a:rPr>
              <a:t>FY16</a:t>
            </a:r>
          </a:p>
        </p:txBody>
      </p:sp>
      <p:sp>
        <p:nvSpPr>
          <p:cNvPr id="63" name="TextBox 62"/>
          <p:cNvSpPr txBox="1"/>
          <p:nvPr userDrawn="1"/>
        </p:nvSpPr>
        <p:spPr>
          <a:xfrm>
            <a:off x="6842638" y="880703"/>
            <a:ext cx="7315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algn="ctr"/>
            <a:r>
              <a:rPr lang="en-US" dirty="0">
                <a:solidFill>
                  <a:prstClr val="black"/>
                </a:solidFill>
              </a:rPr>
              <a:t>FY15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684412" y="4103929"/>
            <a:ext cx="4407408" cy="228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455863" algn="l"/>
              </a:tabLst>
            </a:pPr>
            <a:r>
              <a:rPr lang="en-US" sz="10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PERFORMER:	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7128933" y="4095462"/>
            <a:ext cx="8386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455863" algn="l"/>
              </a:tabLst>
              <a:defRPr/>
            </a:pPr>
            <a:r>
              <a:rPr lang="en-US" sz="1000" dirty="0">
                <a:solidFill>
                  <a:prstClr val="white"/>
                </a:solidFill>
                <a:ea typeface="Tahoma" pitchFamily="34" charset="0"/>
                <a:cs typeface="Tahoma" pitchFamily="34" charset="0"/>
              </a:rPr>
              <a:t>LOCATION: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39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010769" y="6583835"/>
            <a:ext cx="7122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prstClr val="white">
                    <a:lumMod val="50000"/>
                  </a:prstClr>
                </a:solidFill>
              </a:rPr>
              <a:t>Distribution authorized to U.S. Government Agencies only. Other requests for this document shall be referred to DARPA Director’s Office.</a:t>
            </a:r>
          </a:p>
        </p:txBody>
      </p:sp>
    </p:spTree>
    <p:extLst>
      <p:ext uri="{BB962C8B-B14F-4D97-AF65-F5344CB8AC3E}">
        <p14:creationId xmlns:p14="http://schemas.microsoft.com/office/powerpoint/2010/main" val="326293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17_Staffer_Qua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Placeholder 73"/>
          <p:cNvSpPr>
            <a:spLocks noGrp="1"/>
          </p:cNvSpPr>
          <p:nvPr>
            <p:ph type="body" sz="quarter" idx="36" hasCustomPrompt="1"/>
          </p:nvPr>
        </p:nvSpPr>
        <p:spPr>
          <a:xfrm>
            <a:off x="197156" y="4077691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(What are you trying to accomplish and what is the desired end state)</a:t>
            </a:r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35" hasCustomPrompt="1"/>
          </p:nvPr>
        </p:nvSpPr>
        <p:spPr>
          <a:xfrm>
            <a:off x="197156" y="1592626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(Give a broad overview of the program here)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 bwMode="auto">
          <a:xfrm>
            <a:off x="0" y="3825875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4572000" y="1355726"/>
            <a:ext cx="0" cy="507047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05245" y="1592626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Upcoming Key Decisions: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Transition: (Define stages of transition – 6.1, 6.2, 6.3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Technical Risk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900113" y="1363189"/>
            <a:ext cx="271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PROGRAM OVERVIEW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591173" y="1365362"/>
            <a:ext cx="271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PROGRAM STATUS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55985" y="3843864"/>
            <a:ext cx="4002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CAPABILITY OBJECTIVE/GOAL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6141092" y="3843864"/>
            <a:ext cx="1614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PERFORMERS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4689815" y="4329799"/>
            <a:ext cx="2439118" cy="2221992"/>
          </a:xfrm>
        </p:spPr>
        <p:txBody>
          <a:bodyPr/>
          <a:lstStyle>
            <a:lvl1pPr marL="0" indent="0">
              <a:defRPr sz="1000"/>
            </a:lvl1pPr>
          </a:lstStyle>
          <a:p>
            <a:pPr lvl="0"/>
            <a:r>
              <a:rPr lang="en-US" dirty="0"/>
              <a:t>(Just include primes)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7135836" y="4329585"/>
            <a:ext cx="1965960" cy="2221992"/>
          </a:xfrm>
        </p:spPr>
        <p:txBody>
          <a:bodyPr/>
          <a:lstStyle>
            <a:lvl1pPr marL="0" indent="0">
              <a:defRPr sz="1000" baseline="0"/>
            </a:lvl1pPr>
          </a:lstStyle>
          <a:p>
            <a:pPr lvl="0"/>
            <a:r>
              <a:rPr lang="en-US" dirty="0"/>
              <a:t>(City, State)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auto">
          <a:xfrm>
            <a:off x="0" y="1355726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xt Placeholder 67"/>
          <p:cNvSpPr>
            <a:spLocks noGrp="1"/>
          </p:cNvSpPr>
          <p:nvPr>
            <p:ph type="body" sz="quarter" idx="34" hasCustomPrompt="1"/>
          </p:nvPr>
        </p:nvSpPr>
        <p:spPr>
          <a:xfrm>
            <a:off x="1612592" y="201560"/>
            <a:ext cx="6419088" cy="521208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en-US" dirty="0"/>
              <a:t>Program Name (Acronym)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80456" y="1100945"/>
            <a:ext cx="1490472" cy="246888"/>
          </a:xfrm>
          <a:noFill/>
        </p:spPr>
        <p:txBody>
          <a:bodyPr wrap="square" lIns="45720" rtlCol="0">
            <a:spAutoFit/>
          </a:bodyPr>
          <a:lstStyle>
            <a:lvl1pPr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2402828" y="1100945"/>
            <a:ext cx="1243584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388379" y="1100945"/>
            <a:ext cx="1040343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58" name="Text Placeholder 39"/>
          <p:cNvSpPr>
            <a:spLocks noGrp="1"/>
          </p:cNvSpPr>
          <p:nvPr>
            <p:ph type="body" sz="quarter" idx="15" hasCustomPrompt="1"/>
          </p:nvPr>
        </p:nvSpPr>
        <p:spPr>
          <a:xfrm>
            <a:off x="6841551" y="1120609"/>
            <a:ext cx="731520" cy="230832"/>
          </a:xfrm>
          <a:noFill/>
        </p:spPr>
        <p:txBody>
          <a:bodyPr wrap="square" rtlCol="0">
            <a:spAutoFit/>
          </a:bodyPr>
          <a:lstStyle>
            <a:lvl1pPr algn="ctr">
              <a:defRPr lang="en-US" sz="9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59" name="Text Placeholder 39"/>
          <p:cNvSpPr>
            <a:spLocks noGrp="1"/>
          </p:cNvSpPr>
          <p:nvPr>
            <p:ph type="body" sz="quarter" idx="29" hasCustomPrompt="1"/>
          </p:nvPr>
        </p:nvSpPr>
        <p:spPr>
          <a:xfrm>
            <a:off x="7583659" y="1120609"/>
            <a:ext cx="731520" cy="230832"/>
          </a:xfrm>
          <a:noFill/>
        </p:spPr>
        <p:txBody>
          <a:bodyPr wrap="square" rtlCol="0">
            <a:spAutoFit/>
          </a:bodyPr>
          <a:lstStyle>
            <a:lvl1pPr algn="ctr">
              <a:defRPr lang="en-US" sz="9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60" name="Text Placeholder 39"/>
          <p:cNvSpPr>
            <a:spLocks noGrp="1"/>
          </p:cNvSpPr>
          <p:nvPr>
            <p:ph type="body" sz="quarter" idx="30" hasCustomPrompt="1"/>
          </p:nvPr>
        </p:nvSpPr>
        <p:spPr>
          <a:xfrm>
            <a:off x="8321253" y="1120609"/>
            <a:ext cx="731520" cy="230832"/>
          </a:xfrm>
          <a:noFill/>
        </p:spPr>
        <p:txBody>
          <a:bodyPr wrap="square" rtlCol="0">
            <a:spAutoFit/>
          </a:bodyPr>
          <a:lstStyle>
            <a:lvl1pPr algn="ctr">
              <a:defRPr lang="en-US" sz="9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1782269" y="1109505"/>
            <a:ext cx="7925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PROJECT:</a:t>
            </a:r>
          </a:p>
        </p:txBody>
      </p:sp>
      <p:sp>
        <p:nvSpPr>
          <p:cNvPr id="34" name="TextBox 33"/>
          <p:cNvSpPr txBox="1"/>
          <p:nvPr userDrawn="1"/>
        </p:nvSpPr>
        <p:spPr>
          <a:xfrm>
            <a:off x="3614740" y="1109505"/>
            <a:ext cx="1204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RDDS</a:t>
            </a:r>
            <a:r>
              <a:rPr lang="en-US" sz="1000" baseline="0" dirty="0">
                <a:latin typeface="+mn-lt"/>
              </a:rPr>
              <a:t> PG #</a:t>
            </a:r>
            <a:r>
              <a:rPr lang="en-US" sz="1000" dirty="0">
                <a:latin typeface="+mn-lt"/>
              </a:rPr>
              <a:t>: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8313898" y="663878"/>
            <a:ext cx="731520" cy="2308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900" dirty="0"/>
              <a:t>FY17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7579596" y="663878"/>
            <a:ext cx="731520" cy="2308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900" dirty="0"/>
              <a:t>FY16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6847954" y="663878"/>
            <a:ext cx="731520" cy="2308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900" dirty="0"/>
              <a:t>FY15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6116434" y="663878"/>
            <a:ext cx="731520" cy="2308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900" dirty="0"/>
              <a:t>PROJECT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28578" y="1100945"/>
            <a:ext cx="6238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PE: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7" hasCustomPrompt="1"/>
          </p:nvPr>
        </p:nvSpPr>
        <p:spPr>
          <a:xfrm>
            <a:off x="6836422" y="874914"/>
            <a:ext cx="731520" cy="228600"/>
          </a:xfrm>
        </p:spPr>
        <p:txBody>
          <a:bodyPr/>
          <a:lstStyle>
            <a:lvl1pPr algn="ctr">
              <a:defRPr sz="900"/>
            </a:lvl1pPr>
          </a:lstStyle>
          <a:p>
            <a:pPr lvl="0"/>
            <a:r>
              <a:rPr lang="en-US" dirty="0"/>
              <a:t>0.000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8" hasCustomPrompt="1"/>
          </p:nvPr>
        </p:nvSpPr>
        <p:spPr>
          <a:xfrm>
            <a:off x="7583659" y="874688"/>
            <a:ext cx="731520" cy="228600"/>
          </a:xfrm>
        </p:spPr>
        <p:txBody>
          <a:bodyPr/>
          <a:lstStyle>
            <a:lvl1pPr algn="ctr">
              <a:defRPr sz="900"/>
            </a:lvl1pPr>
          </a:lstStyle>
          <a:p>
            <a:pPr lvl="0"/>
            <a:r>
              <a:rPr lang="en-US" dirty="0"/>
              <a:t>0.000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9" hasCustomPrompt="1"/>
          </p:nvPr>
        </p:nvSpPr>
        <p:spPr>
          <a:xfrm>
            <a:off x="8321253" y="874688"/>
            <a:ext cx="731520" cy="228600"/>
          </a:xfrm>
        </p:spPr>
        <p:txBody>
          <a:bodyPr/>
          <a:lstStyle>
            <a:lvl1pPr algn="ctr">
              <a:defRPr sz="900"/>
            </a:lvl1pPr>
          </a:lstStyle>
          <a:p>
            <a:pPr lvl="0"/>
            <a:r>
              <a:rPr lang="en-US" dirty="0"/>
              <a:t>0.000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0" hasCustomPrompt="1"/>
          </p:nvPr>
        </p:nvSpPr>
        <p:spPr>
          <a:xfrm>
            <a:off x="6093679" y="1121948"/>
            <a:ext cx="731520" cy="228600"/>
          </a:xfrm>
        </p:spPr>
        <p:txBody>
          <a:bodyPr/>
          <a:lstStyle>
            <a:lvl1pPr algn="ctr">
              <a:defRPr sz="900"/>
            </a:lvl1pPr>
          </a:lstStyle>
          <a:p>
            <a:pPr lvl="0"/>
            <a:r>
              <a:rPr lang="en-US" dirty="0"/>
              <a:t>-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1" hasCustomPrompt="1"/>
          </p:nvPr>
        </p:nvSpPr>
        <p:spPr>
          <a:xfrm>
            <a:off x="6093679" y="874688"/>
            <a:ext cx="731520" cy="228600"/>
          </a:xfrm>
        </p:spPr>
        <p:txBody>
          <a:bodyPr/>
          <a:lstStyle>
            <a:lvl1pPr algn="ctr"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-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684412" y="4103929"/>
            <a:ext cx="4407408" cy="228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tabLst>
                <a:tab pos="2455863" algn="l"/>
              </a:tabLst>
            </a:pPr>
            <a:r>
              <a:rPr lang="en-US" sz="1000" baseline="0" dirty="0">
                <a:latin typeface="Tahoma" pitchFamily="34" charset="0"/>
                <a:ea typeface="Tahoma" pitchFamily="34" charset="0"/>
                <a:cs typeface="Tahoma" pitchFamily="34" charset="0"/>
              </a:rPr>
              <a:t>PERFORMER:	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7128933" y="4095462"/>
            <a:ext cx="8386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55863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LOCATION:</a:t>
            </a:r>
          </a:p>
        </p:txBody>
      </p:sp>
      <p:sp>
        <p:nvSpPr>
          <p:cNvPr id="50" name="TextBox 49"/>
          <p:cNvSpPr txBox="1"/>
          <p:nvPr userDrawn="1"/>
        </p:nvSpPr>
        <p:spPr>
          <a:xfrm>
            <a:off x="1010769" y="6583835"/>
            <a:ext cx="7122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Distribution authorized to U.S. Government Agencies only. Other requests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for this document shall be referred to DARPA Director’s Office.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98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17_Staffer_Quad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Placeholder 70"/>
          <p:cNvSpPr>
            <a:spLocks noGrp="1"/>
          </p:cNvSpPr>
          <p:nvPr>
            <p:ph type="body" sz="quarter" idx="49" hasCustomPrompt="1"/>
          </p:nvPr>
        </p:nvSpPr>
        <p:spPr>
          <a:xfrm>
            <a:off x="197156" y="1592626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(Give a broad overview of the program here)</a:t>
            </a:r>
          </a:p>
        </p:txBody>
      </p:sp>
      <p:sp>
        <p:nvSpPr>
          <p:cNvPr id="63" name="Text Placeholder 6"/>
          <p:cNvSpPr>
            <a:spLocks noGrp="1"/>
          </p:cNvSpPr>
          <p:nvPr>
            <p:ph type="body" sz="quarter" idx="47" hasCustomPrompt="1"/>
          </p:nvPr>
        </p:nvSpPr>
        <p:spPr>
          <a:xfrm>
            <a:off x="7135836" y="4329585"/>
            <a:ext cx="1965960" cy="2221992"/>
          </a:xfrm>
        </p:spPr>
        <p:txBody>
          <a:bodyPr/>
          <a:lstStyle>
            <a:lvl1pPr marL="0" indent="0">
              <a:defRPr sz="1000" baseline="0"/>
            </a:lvl1pPr>
          </a:lstStyle>
          <a:p>
            <a:pPr lvl="0"/>
            <a:r>
              <a:rPr lang="en-US" dirty="0"/>
              <a:t>(City, State)</a:t>
            </a:r>
          </a:p>
        </p:txBody>
      </p:sp>
      <p:sp>
        <p:nvSpPr>
          <p:cNvPr id="62" name="Text Placeholder 6"/>
          <p:cNvSpPr>
            <a:spLocks noGrp="1"/>
          </p:cNvSpPr>
          <p:nvPr>
            <p:ph type="body" sz="quarter" idx="46" hasCustomPrompt="1"/>
          </p:nvPr>
        </p:nvSpPr>
        <p:spPr>
          <a:xfrm>
            <a:off x="4689815" y="4329799"/>
            <a:ext cx="2439118" cy="2221992"/>
          </a:xfrm>
        </p:spPr>
        <p:txBody>
          <a:bodyPr/>
          <a:lstStyle>
            <a:lvl1pPr marL="0" indent="0">
              <a:defRPr sz="1000"/>
            </a:lvl1pPr>
          </a:lstStyle>
          <a:p>
            <a:pPr lvl="0"/>
            <a:r>
              <a:rPr lang="en-US" dirty="0"/>
              <a:t>(Just include primes)</a:t>
            </a:r>
          </a:p>
        </p:txBody>
      </p:sp>
      <p:sp>
        <p:nvSpPr>
          <p:cNvPr id="60" name="Text Placeholder 67"/>
          <p:cNvSpPr>
            <a:spLocks noGrp="1"/>
          </p:cNvSpPr>
          <p:nvPr>
            <p:ph type="body" sz="quarter" idx="43" hasCustomPrompt="1"/>
          </p:nvPr>
        </p:nvSpPr>
        <p:spPr>
          <a:xfrm>
            <a:off x="1612592" y="201560"/>
            <a:ext cx="6419088" cy="521208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en-US" dirty="0"/>
              <a:t>Program Name (Acronym)</a:t>
            </a:r>
          </a:p>
        </p:txBody>
      </p:sp>
      <p:cxnSp>
        <p:nvCxnSpPr>
          <p:cNvPr id="41" name="Straight Connector 40"/>
          <p:cNvCxnSpPr/>
          <p:nvPr userDrawn="1"/>
        </p:nvCxnSpPr>
        <p:spPr bwMode="auto">
          <a:xfrm>
            <a:off x="0" y="1355726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/>
          <p:nvPr userDrawn="1"/>
        </p:nvSpPr>
        <p:spPr>
          <a:xfrm>
            <a:off x="2215265" y="1124894"/>
            <a:ext cx="7925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PROJECT:</a:t>
            </a:r>
          </a:p>
        </p:txBody>
      </p:sp>
      <p:sp>
        <p:nvSpPr>
          <p:cNvPr id="53" name="TextBox 52"/>
          <p:cNvSpPr txBox="1"/>
          <p:nvPr userDrawn="1"/>
        </p:nvSpPr>
        <p:spPr>
          <a:xfrm>
            <a:off x="28578" y="1100945"/>
            <a:ext cx="6238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PE: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426414" y="1115062"/>
            <a:ext cx="1204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RDDS</a:t>
            </a:r>
            <a:r>
              <a:rPr lang="en-US" sz="1000" baseline="0" dirty="0">
                <a:latin typeface="+mn-lt"/>
              </a:rPr>
              <a:t> PG #</a:t>
            </a:r>
            <a:r>
              <a:rPr lang="en-US" sz="1000" dirty="0">
                <a:latin typeface="+mn-lt"/>
              </a:rPr>
              <a:t>: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73354" y="1095398"/>
            <a:ext cx="2073278" cy="246221"/>
          </a:xfrm>
          <a:noFill/>
        </p:spPr>
        <p:txBody>
          <a:bodyPr wrap="square" lIns="45720" rtlCol="0">
            <a:spAutoFit/>
          </a:bodyPr>
          <a:lstStyle>
            <a:lvl1pPr>
              <a:defRPr lang="en-US" sz="1000" baseline="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2826257" y="1095398"/>
            <a:ext cx="1722909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0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5201142" y="1105230"/>
            <a:ext cx="910222" cy="24622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000" dirty="0">
                <a:latin typeface="+mn-lt"/>
                <a:cs typeface="+mn-cs"/>
              </a:defRPr>
            </a:lvl1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-</a:t>
            </a:r>
          </a:p>
        </p:txBody>
      </p:sp>
      <p:sp>
        <p:nvSpPr>
          <p:cNvPr id="19" name="Text Placeholder 39"/>
          <p:cNvSpPr>
            <a:spLocks noGrp="1"/>
          </p:cNvSpPr>
          <p:nvPr>
            <p:ph type="body" sz="quarter" idx="15" hasCustomPrompt="1"/>
          </p:nvPr>
        </p:nvSpPr>
        <p:spPr>
          <a:xfrm>
            <a:off x="6848323" y="1184163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9" hasCustomPrompt="1"/>
          </p:nvPr>
        </p:nvSpPr>
        <p:spPr>
          <a:xfrm>
            <a:off x="7579596" y="1184163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44" name="Text Placeholder 39"/>
          <p:cNvSpPr>
            <a:spLocks noGrp="1"/>
          </p:cNvSpPr>
          <p:nvPr>
            <p:ph type="body" sz="quarter" idx="30" hasCustomPrompt="1"/>
          </p:nvPr>
        </p:nvSpPr>
        <p:spPr>
          <a:xfrm>
            <a:off x="8313898" y="1184163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32" name="Text Placeholder 39"/>
          <p:cNvSpPr>
            <a:spLocks noGrp="1"/>
          </p:cNvSpPr>
          <p:nvPr>
            <p:ph type="body" sz="quarter" idx="31" hasCustomPrompt="1"/>
          </p:nvPr>
        </p:nvSpPr>
        <p:spPr>
          <a:xfrm>
            <a:off x="6848323" y="102097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34" name="Text Placeholder 39"/>
          <p:cNvSpPr>
            <a:spLocks noGrp="1"/>
          </p:cNvSpPr>
          <p:nvPr>
            <p:ph type="body" sz="quarter" idx="32" hasCustomPrompt="1"/>
          </p:nvPr>
        </p:nvSpPr>
        <p:spPr>
          <a:xfrm>
            <a:off x="7579596" y="102097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43" name="Text Placeholder 39"/>
          <p:cNvSpPr>
            <a:spLocks noGrp="1"/>
          </p:cNvSpPr>
          <p:nvPr>
            <p:ph type="body" sz="quarter" idx="33" hasCustomPrompt="1"/>
          </p:nvPr>
        </p:nvSpPr>
        <p:spPr>
          <a:xfrm>
            <a:off x="8313898" y="102097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313898" y="709920"/>
            <a:ext cx="731520" cy="160044"/>
          </a:xfrm>
          <a:prstGeom prst="rect">
            <a:avLst/>
          </a:prstGeom>
          <a:noFill/>
        </p:spPr>
        <p:txBody>
          <a:bodyPr wrap="square" lIns="91440" tIns="18288" rIns="91440" bIns="18288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800" dirty="0"/>
              <a:t>FY17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579596" y="709920"/>
            <a:ext cx="731520" cy="160044"/>
          </a:xfrm>
          <a:prstGeom prst="rect">
            <a:avLst/>
          </a:prstGeom>
          <a:noFill/>
        </p:spPr>
        <p:txBody>
          <a:bodyPr wrap="square" lIns="91440" tIns="18288" rIns="91440" bIns="18288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800" dirty="0"/>
              <a:t>FY16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848323" y="709920"/>
            <a:ext cx="731520" cy="160044"/>
          </a:xfrm>
          <a:prstGeom prst="rect">
            <a:avLst/>
          </a:prstGeom>
          <a:noFill/>
        </p:spPr>
        <p:txBody>
          <a:bodyPr wrap="square" lIns="91440" tIns="18288" rIns="91440" bIns="18288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800" dirty="0"/>
              <a:t>FY15</a:t>
            </a:r>
          </a:p>
        </p:txBody>
      </p:sp>
      <p:sp>
        <p:nvSpPr>
          <p:cNvPr id="45" name="TextBox 44"/>
          <p:cNvSpPr txBox="1"/>
          <p:nvPr userDrawn="1"/>
        </p:nvSpPr>
        <p:spPr>
          <a:xfrm>
            <a:off x="6114145" y="709920"/>
            <a:ext cx="731520" cy="160044"/>
          </a:xfrm>
          <a:prstGeom prst="rect">
            <a:avLst/>
          </a:prstGeom>
          <a:noFill/>
        </p:spPr>
        <p:txBody>
          <a:bodyPr wrap="square" lIns="91440" tIns="18288" rIns="91440" bIns="18288" rtlCol="0">
            <a:sp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 algn="ctr"/>
            <a:r>
              <a:rPr lang="en-US" sz="800" dirty="0"/>
              <a:t>PROJECT</a:t>
            </a:r>
          </a:p>
        </p:txBody>
      </p:sp>
      <p:sp>
        <p:nvSpPr>
          <p:cNvPr id="46" name="Text Placeholder 39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114145" y="1184163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48" name="Text Placeholder 39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6114145" y="102097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900113" y="1363189"/>
            <a:ext cx="271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PROGRAM OVERVIEW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591173" y="1365362"/>
            <a:ext cx="2714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PROGRAM STATUS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5985" y="3843864"/>
            <a:ext cx="4002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CAPABILITY OBJECTIVE/GOAL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cxnSp>
        <p:nvCxnSpPr>
          <p:cNvPr id="42" name="Straight Connector 41"/>
          <p:cNvCxnSpPr/>
          <p:nvPr userDrawn="1"/>
        </p:nvCxnSpPr>
        <p:spPr bwMode="auto">
          <a:xfrm>
            <a:off x="0" y="3825875"/>
            <a:ext cx="9144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46"/>
          <p:cNvCxnSpPr/>
          <p:nvPr userDrawn="1"/>
        </p:nvCxnSpPr>
        <p:spPr bwMode="auto">
          <a:xfrm>
            <a:off x="4572000" y="1355726"/>
            <a:ext cx="0" cy="507047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/>
          <p:nvPr userDrawn="1"/>
        </p:nvSpPr>
        <p:spPr>
          <a:xfrm>
            <a:off x="6141092" y="3843864"/>
            <a:ext cx="1614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PERFORMERS</a:t>
            </a:r>
          </a:p>
        </p:txBody>
      </p:sp>
      <p:sp>
        <p:nvSpPr>
          <p:cNvPr id="49" name="Text Placeholder 39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6848323" y="84914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50" name="Text Placeholder 39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7579965" y="84914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51" name="Text Placeholder 39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8313898" y="84914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0.000</a:t>
            </a:r>
          </a:p>
        </p:txBody>
      </p:sp>
      <p:sp>
        <p:nvSpPr>
          <p:cNvPr id="52" name="Text Placeholder 39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6114145" y="849141"/>
            <a:ext cx="731520" cy="160044"/>
          </a:xfrm>
          <a:noFill/>
        </p:spPr>
        <p:txBody>
          <a:bodyPr wrap="square" lIns="91440" tIns="18288" rIns="91440" bIns="18288" rtlCol="0">
            <a:spAutoFit/>
          </a:bodyPr>
          <a:lstStyle>
            <a:lvl1pPr algn="ctr">
              <a:defRPr lang="en-US" sz="800" dirty="0">
                <a:latin typeface="+mn-lt"/>
                <a:cs typeface="+mn-cs"/>
              </a:defRPr>
            </a:lvl1pPr>
          </a:lstStyle>
          <a:p>
            <a:pPr marL="0" lvl="0"/>
            <a:r>
              <a:rPr lang="en-US" dirty="0"/>
              <a:t>-</a:t>
            </a:r>
          </a:p>
        </p:txBody>
      </p:sp>
      <p:sp>
        <p:nvSpPr>
          <p:cNvPr id="57" name="Text Placeholder 73"/>
          <p:cNvSpPr>
            <a:spLocks noGrp="1"/>
          </p:cNvSpPr>
          <p:nvPr>
            <p:ph type="body" sz="quarter" idx="40" hasCustomPrompt="1"/>
          </p:nvPr>
        </p:nvSpPr>
        <p:spPr>
          <a:xfrm>
            <a:off x="197156" y="4077691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(What are you trying to accomplish and what is the desired end state)</a:t>
            </a:r>
          </a:p>
        </p:txBody>
      </p:sp>
      <p:sp>
        <p:nvSpPr>
          <p:cNvPr id="5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05245" y="1592626"/>
            <a:ext cx="4288536" cy="2157984"/>
          </a:xfrm>
        </p:spPr>
        <p:txBody>
          <a:bodyPr/>
          <a:lstStyle>
            <a:lvl1pPr marL="0" indent="0">
              <a:defRPr sz="1200" baseline="0"/>
            </a:lvl1pPr>
          </a:lstStyle>
          <a:p>
            <a:pPr lvl="0"/>
            <a:r>
              <a:rPr lang="en-US" dirty="0"/>
              <a:t>Upcoming Key Decisions: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Transition: (Define stages of transition – 6.1, 6.2, 6.3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Technical Risk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4684412" y="4103929"/>
            <a:ext cx="4407408" cy="228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tabLst>
                <a:tab pos="2455863" algn="l"/>
              </a:tabLst>
            </a:pPr>
            <a:r>
              <a:rPr lang="en-US" sz="1000" baseline="0" dirty="0">
                <a:latin typeface="Tahoma" pitchFamily="34" charset="0"/>
                <a:ea typeface="Tahoma" pitchFamily="34" charset="0"/>
                <a:cs typeface="Tahoma" pitchFamily="34" charset="0"/>
              </a:rPr>
              <a:t>PERFORMER:	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128933" y="4095462"/>
            <a:ext cx="8386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455863" algn="l"/>
              </a:tabLst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LOCATION:</a:t>
            </a:r>
          </a:p>
        </p:txBody>
      </p:sp>
      <p:sp>
        <p:nvSpPr>
          <p:cNvPr id="68" name="TextBox 67"/>
          <p:cNvSpPr txBox="1"/>
          <p:nvPr userDrawn="1"/>
        </p:nvSpPr>
        <p:spPr>
          <a:xfrm>
            <a:off x="1010769" y="6583835"/>
            <a:ext cx="7122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Distribution authorized to U.S. Government Agencies only. Other requests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for this document shall be referred to DARPA Director’s Office.</a:t>
            </a:r>
            <a:endParaRPr lang="en-US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2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4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_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 rot="5400000">
            <a:off x="1152522" y="-142872"/>
            <a:ext cx="6400803" cy="7143751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 rot="5400000">
            <a:off x="-2528935" y="3278187"/>
            <a:ext cx="5546817" cy="298450"/>
          </a:xfrm>
        </p:spPr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 rot="5400000">
            <a:off x="-23720" y="6357843"/>
            <a:ext cx="530038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 rot="5400000">
            <a:off x="6100764" y="3695703"/>
            <a:ext cx="5191125" cy="676275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 flipH="1">
            <a:off x="8266909" y="228600"/>
            <a:ext cx="1588" cy="641032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56508" y="374048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4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7225" y="4329372"/>
            <a:ext cx="7772400" cy="1461828"/>
          </a:xfrm>
        </p:spPr>
        <p:txBody>
          <a:bodyPr anchor="t"/>
          <a:lstStyle>
            <a:lvl1pPr algn="l">
              <a:defRPr sz="2400" b="1" baseline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4341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9472" y="2954111"/>
            <a:ext cx="7772400" cy="1379538"/>
          </a:xfrm>
        </p:spPr>
        <p:txBody>
          <a:bodyPr anchor="b"/>
          <a:lstStyle>
            <a:lvl1pPr algn="l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7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Two_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305800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3581400"/>
            <a:ext cx="8305800" cy="23622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619250" y="151418"/>
            <a:ext cx="7143750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4038600" cy="4953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4648200" y="1066800"/>
            <a:ext cx="4038600" cy="4953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622424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5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_Three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2667000" cy="4953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3276600" y="1066800"/>
            <a:ext cx="2667000" cy="4953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6096000" y="1066800"/>
            <a:ext cx="2667000" cy="4953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Arial" pitchFamily="34" charset="0"/>
              <a:buChar char="•"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>
              <a:buFont typeface="Arial" pitchFamily="34" charset="0"/>
              <a:buChar char="•"/>
              <a:defRPr sz="13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622854" y="151418"/>
            <a:ext cx="7140146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8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/>
              <a:t>Distribution Statement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9/28/2017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0" r:id="rId4"/>
    <p:sldLayoutId id="2147483721" r:id="rId5"/>
    <p:sldLayoutId id="2147483723" r:id="rId6"/>
    <p:sldLayoutId id="2147483725" r:id="rId7"/>
    <p:sldLayoutId id="2147483726" r:id="rId8"/>
    <p:sldLayoutId id="2147483729" r:id="rId9"/>
    <p:sldLayoutId id="2147483728" r:id="rId10"/>
    <p:sldLayoutId id="2147483727" r:id="rId11"/>
    <p:sldLayoutId id="2147483730" r:id="rId12"/>
    <p:sldLayoutId id="2147483731" r:id="rId13"/>
    <p:sldLayoutId id="2147483757" r:id="rId14"/>
    <p:sldLayoutId id="2147483758" r:id="rId15"/>
    <p:sldLayoutId id="2147483759" r:id="rId16"/>
    <p:sldLayoutId id="2147483754" r:id="rId1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图片 55">
            <a:extLst>
              <a:ext uri="{FF2B5EF4-FFF2-40B4-BE49-F238E27FC236}">
                <a16:creationId xmlns:a16="http://schemas.microsoft.com/office/drawing/2014/main" xmlns="" id="{5C24ED4B-ED20-430E-BFAC-2F97B5ECA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1" y="5002785"/>
            <a:ext cx="3597468" cy="183069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Distribution Statement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1CC523-8BC6-4921-807A-66BD262F34A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85752" y="899065"/>
            <a:ext cx="4033159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" dirty="0"/>
              <a:t>Descriptive Summary</a:t>
            </a:r>
          </a:p>
          <a:p>
            <a:pPr marL="171450" indent="-171450"/>
            <a:r>
              <a:rPr lang="en-US" sz="1050" dirty="0">
                <a:latin typeface="Calibri" panose="020F0502020204030204" pitchFamily="34" charset="0"/>
              </a:rPr>
              <a:t>Key challenges: only local observation of botnet traffic, encrypted botnet traffic, spoofed traffic, devices hidden behind NATs, noisy data sources, blocked probes</a:t>
            </a:r>
          </a:p>
          <a:p>
            <a:pPr marL="171450" indent="-171450"/>
            <a:r>
              <a:rPr lang="en-US" sz="1050" dirty="0">
                <a:latin typeface="Calibri" panose="020F0502020204030204" pitchFamily="34" charset="0"/>
              </a:rPr>
              <a:t>Summary of approach: inferring global property using “mark and Recapture” method, black-box fingerprinting using deep learning from byte and packet patterns, fusion of multiple information sources and application of multi-dimensional analytics, and selective action probing using information gain metrics</a:t>
            </a:r>
          </a:p>
          <a:p>
            <a:pPr marL="171450" indent="-171450"/>
            <a:r>
              <a:rPr lang="en-US" sz="1050" dirty="0">
                <a:latin typeface="Calibri" panose="020F0502020204030204" pitchFamily="34" charset="0"/>
              </a:rPr>
              <a:t>Confidence in approach is based on successful prior work in each area from DARPA programs and/or IR&amp;D</a:t>
            </a:r>
          </a:p>
          <a:p>
            <a:pPr marL="171450" indent="-171450"/>
            <a:r>
              <a:rPr lang="en-US" sz="1050" dirty="0">
                <a:latin typeface="Calibri" panose="020F0502020204030204" pitchFamily="34" charset="0"/>
              </a:rPr>
              <a:t>Risks and mitigations: overfitting/multiple sources of diverse training data; stale sensors/automated on-line adaptation; manual effort / limited feature set to non-engineered features</a:t>
            </a:r>
          </a:p>
          <a:p>
            <a:pPr marL="0" indent="0">
              <a:buNone/>
            </a:pPr>
            <a:endParaRPr lang="en-US" sz="1050" dirty="0"/>
          </a:p>
          <a:p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481" y="838659"/>
            <a:ext cx="4117523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"/>
              <a:t>Team </a:t>
            </a:r>
            <a:r>
              <a:rPr lang="en-US" sz="1200"/>
              <a:t>O</a:t>
            </a:r>
            <a:r>
              <a:rPr lang="en-US" sz="1200" smtClean="0"/>
              <a:t>rganization</a:t>
            </a:r>
            <a:r>
              <a:rPr lang="en-US" sz="1200" smtClean="0"/>
              <a:t> and</a:t>
            </a:r>
            <a:r>
              <a:rPr lang="en-US" sz="1200" smtClean="0"/>
              <a:t> Schedule</a:t>
            </a:r>
            <a:endParaRPr lang="en-US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4645477" y="3483676"/>
            <a:ext cx="4117523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" dirty="0"/>
              <a:t>Other Relevant Information</a:t>
            </a:r>
          </a:p>
          <a:p>
            <a:pPr marL="171450" indent="-171450"/>
            <a:r>
              <a:rPr lang="en-US" sz="1200" dirty="0">
                <a:latin typeface="Calibri" panose="020F0502020204030204" pitchFamily="34" charset="0"/>
              </a:rPr>
              <a:t>Is any work expected to be fundamental research? </a:t>
            </a:r>
            <a:r>
              <a:rPr lang="en-US" sz="1200" b="1" dirty="0">
                <a:latin typeface="Calibri" panose="020F0502020204030204" pitchFamily="34" charset="0"/>
              </a:rPr>
              <a:t>Yes</a:t>
            </a:r>
          </a:p>
          <a:p>
            <a:pPr marL="171450" indent="-171450"/>
            <a:r>
              <a:rPr lang="en-US" sz="1200" dirty="0">
                <a:latin typeface="Calibri" panose="020F0502020204030204" pitchFamily="34" charset="0"/>
              </a:rPr>
              <a:t>Foreign persons proposed? (if yes, how many?) </a:t>
            </a:r>
            <a:r>
              <a:rPr lang="en-US" sz="1200" b="1" dirty="0">
                <a:latin typeface="Calibri" panose="020F0502020204030204" pitchFamily="34" charset="0"/>
              </a:rPr>
              <a:t>No</a:t>
            </a:r>
          </a:p>
          <a:p>
            <a:pPr marL="171450" indent="-171450"/>
            <a:r>
              <a:rPr lang="en-US" sz="1200" dirty="0">
                <a:latin typeface="Calibri" panose="020F0502020204030204" pitchFamily="34" charset="0"/>
              </a:rPr>
              <a:t>Clearances of team members (list levels and number of personnel with each clearance level) </a:t>
            </a:r>
            <a:r>
              <a:rPr lang="en-US" sz="1200" b="1" dirty="0">
                <a:latin typeface="Calibri" panose="020F0502020204030204" pitchFamily="34" charset="0"/>
              </a:rPr>
              <a:t>Lloyd Greenwald TS/SCI, and Ed Phelps TS/SCI</a:t>
            </a:r>
          </a:p>
          <a:p>
            <a:pPr marL="171450" indent="-171450"/>
            <a:r>
              <a:rPr lang="en-US" sz="1200" dirty="0">
                <a:latin typeface="Calibri" panose="020F0502020204030204" pitchFamily="34" charset="0"/>
              </a:rPr>
              <a:t>Existing classified processing facilities? (Active? Proposed shared? Level? Location?) </a:t>
            </a:r>
            <a:r>
              <a:rPr lang="en-US" sz="1200" b="1" dirty="0">
                <a:latin typeface="Calibri" panose="020F0502020204030204" pitchFamily="34" charset="0"/>
              </a:rPr>
              <a:t>LGS Innovations has TS rated SCIF in Florham Park, NJ</a:t>
            </a:r>
          </a:p>
          <a:p>
            <a:pPr marL="171450" indent="-171450"/>
            <a:r>
              <a:rPr lang="en-US" sz="1200" dirty="0">
                <a:latin typeface="Calibri" panose="020F0502020204030204" pitchFamily="34" charset="0"/>
              </a:rPr>
              <a:t>Intellectual Property (IP) or Data Rights Assertions? (if asserting less than Unlimited Rights) </a:t>
            </a:r>
            <a:r>
              <a:rPr lang="en-US" sz="1200" b="1" dirty="0">
                <a:latin typeface="Calibri" panose="020F0502020204030204" pitchFamily="34" charset="0"/>
              </a:rPr>
              <a:t>None</a:t>
            </a:r>
          </a:p>
          <a:p>
            <a:pPr marL="171450" indent="-171450"/>
            <a:r>
              <a:rPr lang="en-US" sz="1200" dirty="0">
                <a:latin typeface="Calibri" panose="020F0502020204030204" pitchFamily="34" charset="0"/>
              </a:rPr>
              <a:t>Government Furnished Equipment/Materials/ Information (GFE/GFM/GFI) requested? (if yes, then list) </a:t>
            </a:r>
            <a:r>
              <a:rPr lang="en-US" sz="1200" b="1" dirty="0">
                <a:latin typeface="Calibri" panose="020F0502020204030204" pitchFamily="34" charset="0"/>
              </a:rPr>
              <a:t>None</a:t>
            </a:r>
          </a:p>
          <a:p>
            <a:pPr marL="171450" indent="-171450"/>
            <a:r>
              <a:rPr lang="en-US" sz="1200" dirty="0">
                <a:latin typeface="Calibri" panose="020F0502020204030204" pitchFamily="34" charset="0"/>
              </a:rPr>
              <a:t>Human Subject Research (HSR) proposed? </a:t>
            </a:r>
            <a:r>
              <a:rPr lang="en-US" sz="1200" b="1" dirty="0">
                <a:latin typeface="Calibri" panose="020F0502020204030204" pitchFamily="34" charset="0"/>
              </a:rPr>
              <a:t>N/A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260350" y="3294000"/>
            <a:ext cx="4312444" cy="11383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" dirty="0"/>
              <a:t>Technical Rationale</a:t>
            </a:r>
          </a:p>
          <a:p>
            <a:pPr marL="171450" indent="-171450"/>
            <a:r>
              <a:rPr lang="en-US" sz="900" dirty="0" smtClean="0">
                <a:latin typeface="Calibri" panose="020F0502020204030204" pitchFamily="34" charset="0"/>
              </a:rPr>
              <a:t>Behavior-based </a:t>
            </a:r>
            <a:r>
              <a:rPr lang="en-US" sz="900" dirty="0">
                <a:latin typeface="Calibri" panose="020F0502020204030204" pitchFamily="34" charset="0"/>
              </a:rPr>
              <a:t>botnet stealthy C&amp;C channel detection by differentiating between human and bots </a:t>
            </a:r>
            <a:r>
              <a:rPr lang="en-US" sz="900" dirty="0" smtClean="0">
                <a:latin typeface="Calibri" panose="020F0502020204030204" pitchFamily="34" charset="0"/>
              </a:rPr>
              <a:t>for network </a:t>
            </a:r>
            <a:r>
              <a:rPr lang="en-US" sz="900" dirty="0">
                <a:latin typeface="Calibri" panose="020F0502020204030204" pitchFamily="34" charset="0"/>
              </a:rPr>
              <a:t>communications and user input events; </a:t>
            </a:r>
            <a:endParaRPr lang="en-US" sz="900" dirty="0" smtClean="0">
              <a:latin typeface="Calibri" panose="020F0502020204030204" pitchFamily="34" charset="0"/>
            </a:endParaRPr>
          </a:p>
          <a:p>
            <a:pPr marL="171450" indent="-171450"/>
            <a:r>
              <a:rPr lang="en-US" sz="900" dirty="0" smtClean="0">
                <a:latin typeface="Calibri" panose="020F0502020204030204" pitchFamily="34" charset="0"/>
              </a:rPr>
              <a:t>Situational </a:t>
            </a:r>
            <a:r>
              <a:rPr lang="en-US" sz="900" dirty="0">
                <a:latin typeface="Calibri" panose="020F0502020204030204" pitchFamily="34" charset="0"/>
              </a:rPr>
              <a:t>awareness of botnet probing activities to infer the </a:t>
            </a:r>
            <a:r>
              <a:rPr lang="en-US" sz="900" dirty="0" err="1">
                <a:latin typeface="Calibri" panose="020F0502020204030204" pitchFamily="34" charset="0"/>
              </a:rPr>
              <a:t>botmaster</a:t>
            </a:r>
            <a:r>
              <a:rPr lang="en-US" sz="900" dirty="0">
                <a:latin typeface="Calibri" panose="020F0502020204030204" pitchFamily="34" charset="0"/>
              </a:rPr>
              <a:t> scanning strategy and extrapolate global botnet properties; </a:t>
            </a:r>
            <a:endParaRPr lang="en-US" sz="900" dirty="0" smtClean="0">
              <a:latin typeface="Calibri" panose="020F0502020204030204" pitchFamily="34" charset="0"/>
            </a:endParaRPr>
          </a:p>
          <a:p>
            <a:pPr marL="171450" indent="-171450"/>
            <a:r>
              <a:rPr lang="en-US" sz="900" dirty="0" smtClean="0">
                <a:latin typeface="Calibri" panose="020F0502020204030204" pitchFamily="34" charset="0"/>
              </a:rPr>
              <a:t>Black-box </a:t>
            </a:r>
            <a:r>
              <a:rPr lang="en-US" sz="900" dirty="0">
                <a:latin typeface="Calibri" panose="020F0502020204030204" pitchFamily="34" charset="0"/>
              </a:rPr>
              <a:t>fingerprinting from a limited feature space using deep learning </a:t>
            </a:r>
            <a:r>
              <a:rPr lang="en-US" sz="900" dirty="0" smtClean="0">
                <a:latin typeface="Calibri" panose="020F0502020204030204" pitchFamily="34" charset="0"/>
              </a:rPr>
              <a:t>to tackle </a:t>
            </a:r>
            <a:r>
              <a:rPr lang="en-US" sz="900" dirty="0">
                <a:latin typeface="Calibri" panose="020F0502020204030204" pitchFamily="34" charset="0"/>
              </a:rPr>
              <a:t>encrypted botnet traffic for high accuracy and speed without protocol decoding; </a:t>
            </a:r>
            <a:endParaRPr lang="en-US" sz="900" dirty="0" smtClean="0">
              <a:latin typeface="Calibri" panose="020F0502020204030204" pitchFamily="34" charset="0"/>
            </a:endParaRPr>
          </a:p>
          <a:p>
            <a:pPr marL="171450" indent="-171450"/>
            <a:r>
              <a:rPr lang="en-US" sz="900" dirty="0" smtClean="0">
                <a:latin typeface="Calibri" panose="020F0502020204030204" pitchFamily="34" charset="0"/>
              </a:rPr>
              <a:t>Multi-dimensional </a:t>
            </a:r>
            <a:r>
              <a:rPr lang="en-US" sz="900" dirty="0">
                <a:latin typeface="Calibri" panose="020F0502020204030204" pitchFamily="34" charset="0"/>
              </a:rPr>
              <a:t>analytics across fused data sources to find devices hidden behind NATs and aggregated </a:t>
            </a:r>
            <a:r>
              <a:rPr lang="en-US" sz="900" dirty="0" smtClean="0">
                <a:latin typeface="Calibri" panose="020F0502020204030204" pitchFamily="34" charset="0"/>
              </a:rPr>
              <a:t>traffic; </a:t>
            </a:r>
          </a:p>
          <a:p>
            <a:pPr marL="171450" indent="-171450"/>
            <a:r>
              <a:rPr lang="en-US" sz="900" dirty="0" smtClean="0">
                <a:latin typeface="Calibri" panose="020F0502020204030204" pitchFamily="34" charset="0"/>
              </a:rPr>
              <a:t>Selective </a:t>
            </a:r>
            <a:r>
              <a:rPr lang="en-US" sz="900" dirty="0">
                <a:latin typeface="Calibri" panose="020F0502020204030204" pitchFamily="34" charset="0"/>
              </a:rPr>
              <a:t>active probing using information gain metrics to minimize network overhead and </a:t>
            </a:r>
            <a:r>
              <a:rPr lang="en-US" sz="900" dirty="0" smtClean="0">
                <a:latin typeface="Calibri" panose="020F0502020204030204" pitchFamily="34" charset="0"/>
              </a:rPr>
              <a:t>disruption to </a:t>
            </a:r>
            <a:r>
              <a:rPr lang="en-US" sz="900" dirty="0">
                <a:latin typeface="Calibri" panose="020F0502020204030204" pitchFamily="34" charset="0"/>
              </a:rPr>
              <a:t>improve accuracy.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250" y="95755"/>
            <a:ext cx="7524750" cy="612648"/>
          </a:xfrm>
        </p:spPr>
        <p:txBody>
          <a:bodyPr>
            <a:noAutofit/>
          </a:bodyPr>
          <a:lstStyle/>
          <a:p>
            <a:r>
              <a:rPr lang="en-US" sz="2000" dirty="0"/>
              <a:t>TA1| Northwestern University, LGS Innovations, University of Delaware| Real-Time Detection and Situational-Aware Analysis of Internet-Scale Heterogeneous Botnets| </a:t>
            </a:r>
            <a:r>
              <a:rPr lang="en-US" sz="2000" dirty="0" smtClean="0"/>
              <a:t>4.7 </a:t>
            </a:r>
            <a:r>
              <a:rPr lang="en-US" sz="2000" dirty="0"/>
              <a:t>Million US Dollars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829339"/>
            <a:ext cx="8382000" cy="5760720"/>
            <a:chOff x="381000" y="829339"/>
            <a:chExt cx="8382000" cy="5760720"/>
          </a:xfrm>
        </p:grpSpPr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381000" y="3348891"/>
              <a:ext cx="8382000" cy="1587"/>
            </a:xfrm>
            <a:prstGeom prst="line">
              <a:avLst/>
            </a:prstGeom>
            <a:noFill/>
            <a:ln w="22225">
              <a:solidFill>
                <a:srgbClr val="0F5E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>
              <a:off x="1691640" y="3708905"/>
              <a:ext cx="5760720" cy="1587"/>
            </a:xfrm>
            <a:prstGeom prst="line">
              <a:avLst/>
            </a:prstGeom>
            <a:noFill/>
            <a:ln w="22225">
              <a:solidFill>
                <a:srgbClr val="0F5E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59" name="图片 58">
            <a:extLst>
              <a:ext uri="{FF2B5EF4-FFF2-40B4-BE49-F238E27FC236}">
                <a16:creationId xmlns:a16="http://schemas.microsoft.com/office/drawing/2014/main" xmlns="" id="{229F4481-2D05-449E-894D-3BCC67015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498" y="1829779"/>
            <a:ext cx="4439184" cy="1544703"/>
          </a:xfrm>
          <a:prstGeom prst="rect">
            <a:avLst/>
          </a:prstGeom>
        </p:spPr>
      </p:pic>
      <p:sp>
        <p:nvSpPr>
          <p:cNvPr id="61" name="矩形: 圆角 60">
            <a:extLst>
              <a:ext uri="{FF2B5EF4-FFF2-40B4-BE49-F238E27FC236}">
                <a16:creationId xmlns:a16="http://schemas.microsoft.com/office/drawing/2014/main" xmlns="" id="{96B19D3B-2049-445F-B7D0-1C74647F1415}"/>
              </a:ext>
            </a:extLst>
          </p:cNvPr>
          <p:cNvSpPr/>
          <p:nvPr/>
        </p:nvSpPr>
        <p:spPr>
          <a:xfrm>
            <a:off x="4645476" y="1097283"/>
            <a:ext cx="1371600" cy="731520"/>
          </a:xfrm>
          <a:prstGeom prst="roundRect">
            <a:avLst/>
          </a:prstGeom>
          <a:solidFill>
            <a:srgbClr val="ADBA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Northwestern </a:t>
            </a:r>
            <a:r>
              <a:rPr lang="en-US" sz="1050" dirty="0" err="1">
                <a:solidFill>
                  <a:schemeClr val="tx1"/>
                </a:solidFill>
              </a:rPr>
              <a:t>Univ</a:t>
            </a:r>
            <a:r>
              <a:rPr lang="en-US" sz="1050" dirty="0">
                <a:solidFill>
                  <a:schemeClr val="tx1"/>
                </a:solidFill>
              </a:rPr>
              <a:t> (Prime)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Yan Chen, PI</a:t>
            </a:r>
          </a:p>
          <a:p>
            <a:pPr algn="ctr"/>
            <a:r>
              <a:rPr lang="en-US" sz="1050" dirty="0" err="1">
                <a:solidFill>
                  <a:schemeClr val="tx1"/>
                </a:solidFill>
              </a:rPr>
              <a:t>Haitao</a:t>
            </a:r>
            <a:r>
              <a:rPr lang="en-US" sz="1050" dirty="0">
                <a:solidFill>
                  <a:schemeClr val="tx1"/>
                </a:solidFill>
              </a:rPr>
              <a:t> Xu, Co-PI</a:t>
            </a:r>
          </a:p>
        </p:txBody>
      </p:sp>
      <p:sp>
        <p:nvSpPr>
          <p:cNvPr id="64" name="矩形: 圆角 63">
            <a:extLst>
              <a:ext uri="{FF2B5EF4-FFF2-40B4-BE49-F238E27FC236}">
                <a16:creationId xmlns:a16="http://schemas.microsoft.com/office/drawing/2014/main" xmlns="" id="{5BF3BC41-C84D-4B2D-941C-5A9C709F7730}"/>
              </a:ext>
            </a:extLst>
          </p:cNvPr>
          <p:cNvSpPr/>
          <p:nvPr/>
        </p:nvSpPr>
        <p:spPr>
          <a:xfrm>
            <a:off x="6116862" y="1102952"/>
            <a:ext cx="1444752" cy="731520"/>
          </a:xfrm>
          <a:prstGeom prst="roundRect">
            <a:avLst/>
          </a:prstGeom>
          <a:solidFill>
            <a:srgbClr val="ADBA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LGS Innovations (Sub)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Lloyd Greenwald, PI</a:t>
            </a:r>
          </a:p>
        </p:txBody>
      </p:sp>
      <p:sp>
        <p:nvSpPr>
          <p:cNvPr id="65" name="矩形: 圆角 64">
            <a:extLst>
              <a:ext uri="{FF2B5EF4-FFF2-40B4-BE49-F238E27FC236}">
                <a16:creationId xmlns:a16="http://schemas.microsoft.com/office/drawing/2014/main" xmlns="" id="{7A437C61-EA27-42C8-86F3-9065A6547221}"/>
              </a:ext>
            </a:extLst>
          </p:cNvPr>
          <p:cNvSpPr/>
          <p:nvPr/>
        </p:nvSpPr>
        <p:spPr>
          <a:xfrm>
            <a:off x="7661082" y="1097283"/>
            <a:ext cx="1371600" cy="731520"/>
          </a:xfrm>
          <a:prstGeom prst="roundRect">
            <a:avLst/>
          </a:prstGeom>
          <a:solidFill>
            <a:srgbClr val="ADBAF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 err="1">
                <a:solidFill>
                  <a:schemeClr val="tx1"/>
                </a:solidFill>
              </a:rPr>
              <a:t>Univ</a:t>
            </a:r>
            <a:r>
              <a:rPr lang="en-US" sz="1050" dirty="0">
                <a:solidFill>
                  <a:schemeClr val="tx1"/>
                </a:solidFill>
              </a:rPr>
              <a:t> of Delaware (Sub)</a:t>
            </a:r>
          </a:p>
          <a:p>
            <a:pPr algn="ctr"/>
            <a:r>
              <a:rPr lang="en-US" sz="1050" dirty="0" err="1">
                <a:solidFill>
                  <a:schemeClr val="tx1"/>
                </a:solidFill>
              </a:rPr>
              <a:t>Haining</a:t>
            </a:r>
            <a:r>
              <a:rPr lang="en-US" sz="1050" dirty="0">
                <a:solidFill>
                  <a:schemeClr val="tx1"/>
                </a:solidFill>
              </a:rPr>
              <a:t> Wang, PI</a:t>
            </a:r>
          </a:p>
        </p:txBody>
      </p:sp>
    </p:spTree>
    <p:extLst>
      <p:ext uri="{BB962C8B-B14F-4D97-AF65-F5344CB8AC3E}">
        <p14:creationId xmlns:p14="http://schemas.microsoft.com/office/powerpoint/2010/main" val="3605454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  <a:extLst>
    <a:ext uri="{05A4C25C-085E-4340-85A3-A5531E510DB2}">
      <thm15:themeFamily xmlns:thm15="http://schemas.microsoft.com/office/thememl/2012/main" xmlns="" name="Presentation1" id="{9B9C6F70-CB76-4728-BACC-4C5D1698D678}" vid="{A3406B67-8853-40AF-A13D-F59AF153AA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2496</TotalTime>
  <Words>397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TA1| Northwestern University, LGS Innovations, University of Delaware| Real-Time Detection and Situational-Aware Analysis of Internet-Scale Heterogeneous Botnets| 4.7 Million US Dollars</vt:lpstr>
    </vt:vector>
  </TitlesOfParts>
  <Company>DARPA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Carrera, Marisa (contr-i2o)</dc:creator>
  <cp:lastModifiedBy>Yan Chen</cp:lastModifiedBy>
  <cp:revision>57</cp:revision>
  <cp:lastPrinted>2011-09-22T20:00:03Z</cp:lastPrinted>
  <dcterms:created xsi:type="dcterms:W3CDTF">2016-11-14T13:10:23Z</dcterms:created>
  <dcterms:modified xsi:type="dcterms:W3CDTF">2017-09-28T21:20:47Z</dcterms:modified>
</cp:coreProperties>
</file>