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7"/>
  </p:notesMasterIdLst>
  <p:sldIdLst>
    <p:sldId id="256" r:id="rId2"/>
    <p:sldId id="258" r:id="rId3"/>
    <p:sldId id="271" r:id="rId4"/>
    <p:sldId id="273" r:id="rId5"/>
    <p:sldId id="276" r:id="rId6"/>
    <p:sldId id="278" r:id="rId7"/>
    <p:sldId id="277" r:id="rId8"/>
    <p:sldId id="264" r:id="rId9"/>
    <p:sldId id="280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itao Wen" initials="X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175" autoAdjust="0"/>
  </p:normalViewPr>
  <p:slideViewPr>
    <p:cSldViewPr>
      <p:cViewPr>
        <p:scale>
          <a:sx n="60" d="100"/>
          <a:sy n="60" d="100"/>
        </p:scale>
        <p:origin x="-3000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7D289-32F9-4C9D-BA9D-A73945D6A8C0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DB1B4-C3C9-4209-A04C-B98796F36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DB1B4-C3C9-4209-A04C-B98796F36F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355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DB1B4-C3C9-4209-A04C-B98796F36FB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316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DB1B4-C3C9-4209-A04C-B98796F36FB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76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DB1B4-C3C9-4209-A04C-B98796F36FB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891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DB1B4-C3C9-4209-A04C-B98796F36FB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87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DB1B4-C3C9-4209-A04C-B98796F36F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36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DB1B4-C3C9-4209-A04C-B98796F36F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66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DB1B4-C3C9-4209-A04C-B98796F36F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67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DB1B4-C3C9-4209-A04C-B98796F36F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30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DB1B4-C3C9-4209-A04C-B98796F36F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95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DB1B4-C3C9-4209-A04C-B98796F36F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14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DB1B4-C3C9-4209-A04C-B98796F36FB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4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DB1B4-C3C9-4209-A04C-B98796F36F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91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15D4-F17B-4D1F-A503-BC974A9ACBC9}" type="datetime1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4B28-04D8-4A44-A8DC-6BE7D92C5771}" type="datetime1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12F5-257B-4A5C-8826-0BD2F30D9725}" type="datetime1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71B3-BCDF-4775-A45B-4AFB5DC516CB}" type="datetime1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B83B-B96F-494A-AC3C-033B7103B53E}" type="datetime1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1EEF-5828-4237-9DB8-7506BB6ADD13}" type="datetime1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6862-C98D-46D4-9637-99438FE9BFDA}" type="datetime1">
              <a:rPr lang="en-US" smtClean="0"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AFB6-596A-404A-9B37-06AA527DABD0}" type="datetime1">
              <a:rPr lang="en-US" smtClean="0"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956BD-99C6-4C7B-A505-CAEC6EEE9E09}" type="datetime1">
              <a:rPr lang="en-US" smtClean="0"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92D8-DCF5-4998-83C8-B330C270E036}" type="datetime1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BAEF2DA-B0A4-4732-9BF3-3233A48955F0}" type="datetime1">
              <a:rPr lang="en-US" smtClean="0"/>
              <a:t>8/25/2014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68E4A87-31BE-4542-903A-B12498CE98C9}" type="datetime1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gBLBr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900" dirty="0"/>
              <a:t>Compiling Minimum Incremental </a:t>
            </a:r>
            <a:r>
              <a:rPr lang="en-US" sz="3900" dirty="0" smtClean="0"/>
              <a:t>Update</a:t>
            </a:r>
            <a:br>
              <a:rPr lang="en-US" sz="3900" dirty="0" smtClean="0"/>
            </a:br>
            <a:r>
              <a:rPr lang="en-US" sz="3900" dirty="0" smtClean="0"/>
              <a:t>for </a:t>
            </a:r>
            <a:r>
              <a:rPr lang="en-US" sz="3900" dirty="0"/>
              <a:t>Modular SDN </a:t>
            </a:r>
            <a:r>
              <a:rPr lang="en-US" sz="3900" dirty="0" smtClean="0"/>
              <a:t>Languages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FFC000"/>
                </a:solidFill>
              </a:rPr>
              <a:t>Xitao</a:t>
            </a:r>
            <a:r>
              <a:rPr lang="en-US" sz="2800" b="1" dirty="0" smtClean="0">
                <a:solidFill>
                  <a:srgbClr val="FFC000"/>
                </a:solidFill>
              </a:rPr>
              <a:t> Wen</a:t>
            </a:r>
            <a:r>
              <a:rPr lang="en-US" sz="2400" dirty="0" smtClean="0"/>
              <a:t>, </a:t>
            </a:r>
            <a:r>
              <a:rPr lang="en-US" sz="2400" dirty="0" err="1" smtClean="0"/>
              <a:t>Chunxiao</a:t>
            </a:r>
            <a:r>
              <a:rPr lang="en-US" sz="2400" dirty="0" smtClean="0"/>
              <a:t> </a:t>
            </a:r>
            <a:r>
              <a:rPr lang="en-US" sz="2400" dirty="0" err="1"/>
              <a:t>Diao</a:t>
            </a:r>
            <a:r>
              <a:rPr lang="en-US" sz="2400" dirty="0"/>
              <a:t>, </a:t>
            </a:r>
            <a:r>
              <a:rPr lang="en-US" sz="2400" dirty="0" err="1"/>
              <a:t>Xun</a:t>
            </a:r>
            <a:r>
              <a:rPr lang="en-US" sz="2400" dirty="0"/>
              <a:t> Zhao, Yan Chen, Li </a:t>
            </a:r>
            <a:r>
              <a:rPr lang="en-US" sz="2400" dirty="0" err="1"/>
              <a:t>Erran</a:t>
            </a:r>
            <a:r>
              <a:rPr lang="en-US" sz="2400" dirty="0"/>
              <a:t> Li</a:t>
            </a:r>
            <a:r>
              <a:rPr lang="en-US" sz="2400" dirty="0" smtClean="0"/>
              <a:t>, </a:t>
            </a:r>
            <a:r>
              <a:rPr lang="en-US" sz="2400" dirty="0"/>
              <a:t>Bo Yang, Kai </a:t>
            </a:r>
            <a:r>
              <a:rPr lang="en-US" sz="2400" dirty="0" smtClean="0"/>
              <a:t>Bu</a:t>
            </a:r>
          </a:p>
          <a:p>
            <a:r>
              <a:rPr lang="en-US" i="1" dirty="0" smtClean="0"/>
              <a:t>Northwestern University, Tsinghua University, </a:t>
            </a:r>
            <a:r>
              <a:rPr lang="en-US" i="1" dirty="0"/>
              <a:t>Bell </a:t>
            </a:r>
            <a:r>
              <a:rPr lang="en-US" i="1" dirty="0" smtClean="0"/>
              <a:t>Labs </a:t>
            </a:r>
            <a:r>
              <a:rPr lang="en-US" i="1" dirty="0"/>
              <a:t>Alcatel-Lucent, Zhejiang University</a:t>
            </a:r>
          </a:p>
        </p:txBody>
      </p:sp>
    </p:spTree>
    <p:extLst>
      <p:ext uri="{BB962C8B-B14F-4D97-AF65-F5344CB8AC3E}">
        <p14:creationId xmlns:p14="http://schemas.microsoft.com/office/powerpoint/2010/main" val="117672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Incremental Dependency Construction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Infer dependency for parallel composition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Graph cross-product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Intersection tests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Special treatment for </a:t>
            </a:r>
            <a:r>
              <a:rPr lang="en-US" dirty="0" smtClean="0"/>
              <a:t>compiler-specific </a:t>
            </a:r>
            <a:r>
              <a:rPr lang="en-US" dirty="0"/>
              <a:t>data structure</a:t>
            </a:r>
          </a:p>
          <a:p>
            <a:r>
              <a:rPr lang="en-US" dirty="0" smtClean="0"/>
              <a:t>Sequential composition is similar except for the actions of the first operands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Maintaining Priority Value Distribution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6705600" cy="4625609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Constraint 2</a:t>
            </a:r>
            <a:r>
              <a:rPr lang="en-US" sz="2800" dirty="0" smtClean="0"/>
              <a:t>: discrete priority values</a:t>
            </a:r>
          </a:p>
          <a:p>
            <a:pPr lvl="1"/>
            <a:r>
              <a:rPr lang="en-US" sz="2000" dirty="0" smtClean="0"/>
              <a:t>Integers ranging [0-65535] for OpenFlow</a:t>
            </a:r>
          </a:p>
          <a:p>
            <a:pPr lvl="1"/>
            <a:r>
              <a:rPr lang="en-US" sz="2000" dirty="0" smtClean="0"/>
              <a:t>If new rule is inserted between adjacent priority values, we have to shift existing rules to make room for them</a:t>
            </a:r>
          </a:p>
          <a:p>
            <a:r>
              <a:rPr lang="en-US" sz="2800" dirty="0" smtClean="0"/>
              <a:t>Problem Statement</a:t>
            </a:r>
          </a:p>
          <a:p>
            <a:pPr lvl="1"/>
            <a:r>
              <a:rPr lang="en-US" sz="2000" dirty="0" smtClean="0"/>
              <a:t>Assign priority values for priority levels </a:t>
            </a:r>
          </a:p>
          <a:p>
            <a:pPr lvl="1"/>
            <a:r>
              <a:rPr lang="en-US" sz="2000" dirty="0" smtClean="0"/>
              <a:t>Objective: minimize the estimation of priority shifts</a:t>
            </a:r>
          </a:p>
          <a:p>
            <a:r>
              <a:rPr lang="en-US" sz="2800" dirty="0" smtClean="0"/>
              <a:t>Online strategy</a:t>
            </a:r>
          </a:p>
          <a:p>
            <a:pPr lvl="1"/>
            <a:r>
              <a:rPr lang="en-US" sz="2000" dirty="0" smtClean="0"/>
              <a:t>Undetermined </a:t>
            </a:r>
            <a:r>
              <a:rPr lang="en-US" sz="2000" dirty="0"/>
              <a:t>f</a:t>
            </a:r>
            <a:r>
              <a:rPr lang="en-US" sz="2000" dirty="0" smtClean="0"/>
              <a:t>uture policy update sequence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418376"/>
              </p:ext>
            </p:extLst>
          </p:nvPr>
        </p:nvGraphicFramePr>
        <p:xfrm>
          <a:off x="7315200" y="3048000"/>
          <a:ext cx="1447801" cy="19375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"/>
                <a:gridCol w="685801"/>
              </a:tblGrid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Pattern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/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&lt;1,</a:t>
                      </a:r>
                      <a:r>
                        <a:rPr lang="en-US" sz="1200" baseline="0" dirty="0" smtClean="0"/>
                        <a:t> 2&gt;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trike="sngStrike" dirty="0" smtClean="0"/>
                        <a:t>5</a:t>
                      </a:r>
                      <a:r>
                        <a:rPr lang="en-US" sz="1200" dirty="0" smtClean="0"/>
                        <a:t> -&gt; </a:t>
                      </a:r>
                      <a:r>
                        <a:rPr lang="en-US" sz="1200" b="1" dirty="0" smtClean="0"/>
                        <a:t>3</a:t>
                      </a:r>
                      <a:endParaRPr lang="en-US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&lt;2, *&gt;</a:t>
                      </a:r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trike="sngStrike" dirty="0" smtClean="0"/>
                        <a:t>4</a:t>
                      </a:r>
                      <a:r>
                        <a:rPr lang="en-US" sz="1200" dirty="0" smtClean="0"/>
                        <a:t> -&gt; </a:t>
                      </a:r>
                      <a:r>
                        <a:rPr lang="en-US" sz="1200" b="1" dirty="0" smtClean="0"/>
                        <a:t>2.5</a:t>
                      </a:r>
                      <a:endParaRPr lang="en-US" sz="1200" b="1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&lt;1, *&gt;</a:t>
                      </a:r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trike="sngStrike" dirty="0" smtClean="0"/>
                        <a:t>3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-&gt; </a:t>
                      </a:r>
                      <a:r>
                        <a:rPr lang="en-US" sz="1200" b="1" baseline="0" dirty="0" smtClean="0"/>
                        <a:t>2</a:t>
                      </a:r>
                      <a:endParaRPr lang="en-US" sz="1200" b="1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&lt;*, 2&gt;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trike="sngStrike" dirty="0" smtClean="0"/>
                        <a:t>3</a:t>
                      </a:r>
                      <a:r>
                        <a:rPr lang="en-US" sz="1200" dirty="0" smtClean="0"/>
                        <a:t> -&gt; </a:t>
                      </a:r>
                      <a:r>
                        <a:rPr lang="en-US" sz="1200" b="1" dirty="0" smtClean="0"/>
                        <a:t>2</a:t>
                      </a:r>
                      <a:endParaRPr lang="en-US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&lt;3, *&gt;</a:t>
                      </a:r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trike="sngStrike" dirty="0" smtClean="0"/>
                        <a:t>2</a:t>
                      </a:r>
                      <a:r>
                        <a:rPr lang="en-US" sz="1200" dirty="0" smtClean="0"/>
                        <a:t> -&gt; </a:t>
                      </a:r>
                      <a:r>
                        <a:rPr lang="en-US" sz="1200" b="1" dirty="0" smtClean="0"/>
                        <a:t>1.5</a:t>
                      </a:r>
                      <a:endParaRPr lang="en-US" sz="1200" b="1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&lt;*, *&gt;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8305800" y="3657600"/>
            <a:ext cx="457200" cy="2286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305800" y="4495800"/>
            <a:ext cx="457200" cy="2286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8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K-factor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Key idea: proactively maintains the ratio between max priority gap and min priority gap</a:t>
            </a:r>
          </a:p>
          <a:p>
            <a:r>
              <a:rPr lang="en-US" sz="2800" dirty="0" smtClean="0"/>
              <a:t>Initiation</a:t>
            </a:r>
          </a:p>
          <a:p>
            <a:pPr lvl="1"/>
            <a:r>
              <a:rPr lang="en-US" sz="2000" dirty="0" smtClean="0"/>
              <a:t>Distribute priority levels evenly on [0-65535]</a:t>
            </a:r>
          </a:p>
          <a:p>
            <a:r>
              <a:rPr lang="en-US" sz="2800" dirty="0" smtClean="0"/>
              <a:t>Invariance</a:t>
            </a:r>
          </a:p>
          <a:p>
            <a:pPr lvl="1"/>
            <a:r>
              <a:rPr lang="en-US" sz="2000" dirty="0" smtClean="0"/>
              <a:t>Keep lengths of all gaps between [1/</a:t>
            </a:r>
            <a:r>
              <a:rPr lang="en-US" sz="2000" i="1" dirty="0" smtClean="0"/>
              <a:t>k</a:t>
            </a:r>
            <a:r>
              <a:rPr lang="en-US" sz="2000" dirty="0" smtClean="0"/>
              <a:t>, </a:t>
            </a:r>
            <a:r>
              <a:rPr lang="en-US" sz="2000" i="1" dirty="0" smtClean="0"/>
              <a:t>k</a:t>
            </a:r>
            <a:r>
              <a:rPr lang="en-US" sz="2000" dirty="0" smtClean="0"/>
              <a:t>] * mean length, where </a:t>
            </a:r>
            <a:r>
              <a:rPr lang="en-US" sz="2000" i="1" dirty="0" smtClean="0"/>
              <a:t>k</a:t>
            </a:r>
            <a:r>
              <a:rPr lang="en-US" sz="2000" dirty="0" smtClean="0"/>
              <a:t> is a parameter</a:t>
            </a:r>
          </a:p>
          <a:p>
            <a:r>
              <a:rPr lang="en-US" sz="2800" dirty="0" smtClean="0"/>
              <a:t>Cost</a:t>
            </a:r>
          </a:p>
          <a:p>
            <a:pPr lvl="1"/>
            <a:r>
              <a:rPr lang="en-US" sz="2000" dirty="0" smtClean="0"/>
              <a:t>Amortized: O(1) per update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114800" y="5808246"/>
            <a:ext cx="3733800" cy="846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114800" y="5702413"/>
            <a:ext cx="0" cy="1143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5702413"/>
            <a:ext cx="0" cy="1143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257800" y="5702413"/>
            <a:ext cx="0" cy="1143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715000" y="5702413"/>
            <a:ext cx="0" cy="1143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677025" y="5702413"/>
            <a:ext cx="0" cy="1143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772400" y="5687596"/>
            <a:ext cx="0" cy="1143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70369" y="5825179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62600" y="5825236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40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7574269" y="5825236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80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064544" y="5825236"/>
            <a:ext cx="3906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30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426768" y="5833646"/>
            <a:ext cx="290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8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7848600" y="5808246"/>
            <a:ext cx="754031" cy="0"/>
          </a:xfrm>
          <a:prstGeom prst="line">
            <a:avLst/>
          </a:pr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507759" y="5833646"/>
            <a:ext cx="397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60</a:t>
            </a:r>
            <a:endParaRPr lang="en-US" sz="1600" dirty="0"/>
          </a:p>
        </p:txBody>
      </p:sp>
      <p:sp>
        <p:nvSpPr>
          <p:cNvPr id="23" name="Oval 22"/>
          <p:cNvSpPr/>
          <p:nvPr/>
        </p:nvSpPr>
        <p:spPr>
          <a:xfrm>
            <a:off x="7498080" y="4749913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6477000" y="4749913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6477000" y="5212193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5044225" y="4749913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562600" y="5212193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343400" y="4749913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33" name="Straight Connector 32"/>
          <p:cNvCxnSpPr>
            <a:stCxn id="24" idx="6"/>
            <a:endCxn id="23" idx="2"/>
          </p:cNvCxnSpPr>
          <p:nvPr/>
        </p:nvCxnSpPr>
        <p:spPr>
          <a:xfrm>
            <a:off x="6858000" y="4940413"/>
            <a:ext cx="64008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6" idx="6"/>
            <a:endCxn id="23" idx="3"/>
          </p:cNvCxnSpPr>
          <p:nvPr/>
        </p:nvCxnSpPr>
        <p:spPr>
          <a:xfrm flipV="1">
            <a:off x="6858000" y="5075117"/>
            <a:ext cx="695876" cy="32757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7" idx="6"/>
            <a:endCxn id="24" idx="2"/>
          </p:cNvCxnSpPr>
          <p:nvPr/>
        </p:nvCxnSpPr>
        <p:spPr>
          <a:xfrm>
            <a:off x="5425225" y="4940413"/>
            <a:ext cx="1051775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9" idx="6"/>
            <a:endCxn id="27" idx="2"/>
          </p:cNvCxnSpPr>
          <p:nvPr/>
        </p:nvCxnSpPr>
        <p:spPr>
          <a:xfrm>
            <a:off x="4724400" y="4940413"/>
            <a:ext cx="319825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8" idx="6"/>
            <a:endCxn id="26" idx="2"/>
          </p:cNvCxnSpPr>
          <p:nvPr/>
        </p:nvCxnSpPr>
        <p:spPr>
          <a:xfrm>
            <a:off x="5943600" y="5402693"/>
            <a:ext cx="5334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7010400" y="5105400"/>
            <a:ext cx="381000" cy="381000"/>
          </a:xfrm>
          <a:prstGeom prst="ellipse">
            <a:avLst/>
          </a:prstGeom>
          <a:solidFill>
            <a:schemeClr val="accent6">
              <a:lumMod val="75000"/>
              <a:alpha val="50000"/>
            </a:schemeClr>
          </a:solidFill>
          <a:ln>
            <a:prstDash val="sys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31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2244" y="1774825"/>
            <a:ext cx="6699512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38200" y="5943600"/>
            <a:ext cx="7772400" cy="83099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Eliminates almost all priority updates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10x smaller on average compared to diff</a:t>
            </a:r>
            <a:endParaRPr lang="en-US" sz="2400" b="1" i="1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400" y="1909762"/>
            <a:ext cx="1371600" cy="73866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b="1" dirty="0" smtClean="0"/>
              <a:t>Diff</a:t>
            </a:r>
          </a:p>
          <a:p>
            <a:pPr algn="ctr"/>
            <a:r>
              <a:rPr lang="en-US" sz="1600" b="1" dirty="0" smtClean="0"/>
              <a:t>Dependency</a:t>
            </a:r>
          </a:p>
          <a:p>
            <a:pPr algn="ctr"/>
            <a:r>
              <a:rPr lang="en-US" sz="1600" b="1" dirty="0" smtClean="0"/>
              <a:t>Optimal</a:t>
            </a: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3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Minimum incremental update framework comprising of</a:t>
            </a:r>
          </a:p>
          <a:p>
            <a:pPr lvl="1"/>
            <a:r>
              <a:rPr lang="en-US" dirty="0" smtClean="0"/>
              <a:t>Minimum update generation with dependency</a:t>
            </a:r>
          </a:p>
          <a:p>
            <a:pPr lvl="1"/>
            <a:r>
              <a:rPr lang="en-US" dirty="0" smtClean="0"/>
              <a:t>K-factor strategy for priority gaps maintenance</a:t>
            </a:r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Dependency construction algorithms generic to policy languages</a:t>
            </a:r>
          </a:p>
          <a:p>
            <a:pPr lvl="1"/>
            <a:r>
              <a:rPr lang="en-US" dirty="0" smtClean="0"/>
              <a:t>Lower bound of priority gap maintenance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5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Xitao</a:t>
            </a:r>
            <a:r>
              <a:rPr lang="en-US" dirty="0" smtClean="0"/>
              <a:t> Wen</a:t>
            </a:r>
          </a:p>
          <a:p>
            <a:r>
              <a:rPr lang="en-US" dirty="0" smtClean="0"/>
              <a:t>xitaowen2015@u.northwestern.edu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53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Motivation</a:t>
            </a:r>
            <a:endParaRPr lang="en-US" sz="4800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57200" y="1872523"/>
            <a:ext cx="4724400" cy="4623816"/>
          </a:xfrm>
        </p:spPr>
        <p:txBody>
          <a:bodyPr/>
          <a:lstStyle/>
          <a:p>
            <a:r>
              <a:rPr lang="en-US" sz="2400" dirty="0" err="1"/>
              <a:t>Flowtable</a:t>
            </a:r>
            <a:r>
              <a:rPr lang="en-US" sz="2400" dirty="0"/>
              <a:t> </a:t>
            </a:r>
            <a:r>
              <a:rPr lang="en-US" sz="2400" dirty="0" smtClean="0"/>
              <a:t>update bottleneck</a:t>
            </a:r>
          </a:p>
          <a:p>
            <a:pPr lvl="1"/>
            <a:r>
              <a:rPr lang="en-US" sz="2000" dirty="0" smtClean="0"/>
              <a:t>10s to 100s of rule edits per second</a:t>
            </a:r>
          </a:p>
          <a:p>
            <a:pPr lvl="1"/>
            <a:r>
              <a:rPr lang="en-US" sz="2000" dirty="0" smtClean="0"/>
              <a:t>Full </a:t>
            </a:r>
            <a:r>
              <a:rPr lang="en-US" sz="2000" dirty="0"/>
              <a:t>refresh of 5K entries takes minutes</a:t>
            </a:r>
          </a:p>
          <a:p>
            <a:r>
              <a:rPr lang="en-US" sz="2400" b="1" u="sng" dirty="0" smtClean="0"/>
              <a:t>Goal</a:t>
            </a:r>
            <a:r>
              <a:rPr lang="en-US" sz="2400" dirty="0" smtClean="0"/>
              <a:t>: minimizing update size to speed up </a:t>
            </a:r>
            <a:r>
              <a:rPr lang="en-US" sz="2400" dirty="0" err="1" smtClean="0"/>
              <a:t>flowtable</a:t>
            </a:r>
            <a:r>
              <a:rPr lang="en-US" sz="2400" dirty="0" smtClean="0"/>
              <a:t> update</a:t>
            </a:r>
          </a:p>
          <a:p>
            <a:pPr lvl="1"/>
            <a:r>
              <a:rPr lang="en-US" sz="2000" dirty="0" smtClean="0"/>
              <a:t>Only update the “diff”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05000"/>
            <a:ext cx="3073400" cy="424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8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663020"/>
              </p:ext>
            </p:extLst>
          </p:nvPr>
        </p:nvGraphicFramePr>
        <p:xfrm>
          <a:off x="1143000" y="3548835"/>
          <a:ext cx="1447801" cy="19375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"/>
                <a:gridCol w="685801"/>
              </a:tblGrid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Pattern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/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&lt;1,</a:t>
                      </a:r>
                      <a:r>
                        <a:rPr lang="en-US" sz="1200" baseline="0" dirty="0" smtClean="0"/>
                        <a:t> 2&gt;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&lt;*, 2&gt;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&lt;*, *&gt;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887419"/>
              </p:ext>
            </p:extLst>
          </p:nvPr>
        </p:nvGraphicFramePr>
        <p:xfrm>
          <a:off x="4419600" y="3548835"/>
          <a:ext cx="1447801" cy="19375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"/>
                <a:gridCol w="685801"/>
              </a:tblGrid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Pattern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/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&lt;1,</a:t>
                      </a:r>
                      <a:r>
                        <a:rPr lang="en-US" sz="1200" baseline="0" dirty="0" smtClean="0"/>
                        <a:t> 2&gt;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&lt;2, *&gt;</a:t>
                      </a:r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&lt;1, *&gt;</a:t>
                      </a:r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&lt;*, 2&gt;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&lt;3, *&gt;</a:t>
                      </a:r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&lt;*, *&gt;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3048000" y="4234635"/>
            <a:ext cx="914400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Update </a:t>
            </a:r>
            <a:r>
              <a:rPr lang="en-US" sz="2800" dirty="0"/>
              <a:t>rules whose </a:t>
            </a:r>
            <a:r>
              <a:rPr lang="en-US" sz="2800" dirty="0" smtClean="0"/>
              <a:t>content </a:t>
            </a:r>
            <a:r>
              <a:rPr lang="en-US" sz="2800" dirty="0" smtClean="0">
                <a:solidFill>
                  <a:srgbClr val="FF0000"/>
                </a:solidFill>
              </a:rPr>
              <a:t>or priority</a:t>
            </a:r>
            <a:r>
              <a:rPr lang="en-US" sz="2800" dirty="0" smtClean="0"/>
              <a:t> changes</a:t>
            </a:r>
          </a:p>
          <a:p>
            <a:pPr lvl="1"/>
            <a:r>
              <a:rPr lang="en-US" sz="2400" dirty="0" smtClean="0"/>
              <a:t>3 </a:t>
            </a:r>
            <a:r>
              <a:rPr lang="en-US" sz="2400" dirty="0"/>
              <a:t>rule adds + </a:t>
            </a:r>
            <a:r>
              <a:rPr lang="en-US" sz="2400" dirty="0">
                <a:solidFill>
                  <a:srgbClr val="FF0000"/>
                </a:solidFill>
              </a:rPr>
              <a:t>2 </a:t>
            </a:r>
            <a:r>
              <a:rPr lang="en-US" sz="2400" dirty="0" smtClean="0">
                <a:solidFill>
                  <a:srgbClr val="FF0000"/>
                </a:solidFill>
              </a:rPr>
              <a:t>priority updates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800" dirty="0"/>
              <a:t>Priority updates contribute </a:t>
            </a:r>
            <a:r>
              <a:rPr lang="en-US" sz="2800" dirty="0">
                <a:solidFill>
                  <a:srgbClr val="FF0000"/>
                </a:solidFill>
              </a:rPr>
              <a:t>over 90% </a:t>
            </a:r>
            <a:r>
              <a:rPr lang="en-US" sz="2800" dirty="0"/>
              <a:t>in average!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400" y="6000690"/>
            <a:ext cx="7543800" cy="40011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i="1" u="sng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Question:</a:t>
            </a:r>
            <a:r>
              <a:rPr lang="en-US" sz="2000" b="1" i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How can we minimize priority updates?</a:t>
            </a:r>
            <a:endParaRPr lang="en-US" sz="2000" b="1" i="1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47800" y="5511225"/>
            <a:ext cx="7986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Old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8200" y="5511225"/>
            <a:ext cx="9653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New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41798" y="4939071"/>
            <a:ext cx="533400" cy="2923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41798" y="5383858"/>
            <a:ext cx="533400" cy="29238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175198" y="5345385"/>
            <a:ext cx="1596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Modified fields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178827" y="4900598"/>
            <a:ext cx="187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Unmodified fields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312403" y="3915650"/>
            <a:ext cx="1732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Priority Updates</a:t>
            </a:r>
            <a:endParaRPr lang="en-US" dirty="0"/>
          </a:p>
        </p:txBody>
      </p:sp>
      <p:cxnSp>
        <p:nvCxnSpPr>
          <p:cNvPr id="6" name="Straight Arrow Connector 5"/>
          <p:cNvCxnSpPr>
            <a:stCxn id="21" idx="1"/>
          </p:cNvCxnSpPr>
          <p:nvPr/>
        </p:nvCxnSpPr>
        <p:spPr>
          <a:xfrm flipH="1" flipV="1">
            <a:off x="5867400" y="4007983"/>
            <a:ext cx="445003" cy="92333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1" idx="1"/>
          </p:cNvCxnSpPr>
          <p:nvPr/>
        </p:nvCxnSpPr>
        <p:spPr>
          <a:xfrm flipH="1">
            <a:off x="5867400" y="4100316"/>
            <a:ext cx="445003" cy="700284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2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 with Reassigned Priority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u="sng" dirty="0" smtClean="0"/>
              <a:t>Idea:</a:t>
            </a:r>
            <a:r>
              <a:rPr lang="en-US" sz="2400" dirty="0" smtClean="0"/>
              <a:t> Modify priorities assigned by compiler</a:t>
            </a:r>
          </a:p>
          <a:p>
            <a:r>
              <a:rPr lang="en-US" sz="2400" b="1" u="sng" dirty="0" smtClean="0"/>
              <a:t>Challenges:</a:t>
            </a:r>
          </a:p>
          <a:p>
            <a:pPr marL="457200" lvl="1" indent="0">
              <a:buNone/>
            </a:pPr>
            <a:r>
              <a:rPr lang="en-US" sz="2000" i="1" dirty="0" smtClean="0"/>
              <a:t>Constraint 1: </a:t>
            </a:r>
            <a:r>
              <a:rPr lang="en-US" sz="2000" dirty="0" smtClean="0"/>
              <a:t>New priority assignment </a:t>
            </a:r>
            <a:r>
              <a:rPr lang="en-US" sz="2000" u="sng" dirty="0" smtClean="0"/>
              <a:t>MUST</a:t>
            </a:r>
            <a:r>
              <a:rPr lang="en-US" sz="2000" dirty="0" smtClean="0"/>
              <a:t> observe rule dependency</a:t>
            </a:r>
          </a:p>
          <a:p>
            <a:pPr lvl="1"/>
            <a:r>
              <a:rPr lang="en-US" sz="2000" i="1" dirty="0" smtClean="0"/>
              <a:t>Solution:</a:t>
            </a:r>
            <a:r>
              <a:rPr lang="en-US" sz="2000" dirty="0" smtClean="0"/>
              <a:t> Minimum dependency construction</a:t>
            </a:r>
          </a:p>
          <a:p>
            <a:pPr marL="457200" lvl="1" indent="0">
              <a:buNone/>
            </a:pPr>
            <a:r>
              <a:rPr lang="en-US" sz="2000" i="1" dirty="0" smtClean="0"/>
              <a:t>Constraint 2: </a:t>
            </a:r>
            <a:r>
              <a:rPr lang="en-US" sz="2000" dirty="0" smtClean="0"/>
              <a:t>New priority values </a:t>
            </a:r>
            <a:r>
              <a:rPr lang="en-US" sz="2000" u="sng" dirty="0" smtClean="0"/>
              <a:t>MUST</a:t>
            </a:r>
            <a:r>
              <a:rPr lang="en-US" sz="2000" dirty="0" smtClean="0"/>
              <a:t> be integers within [0, 65535]</a:t>
            </a:r>
          </a:p>
          <a:p>
            <a:pPr lvl="1"/>
            <a:r>
              <a:rPr lang="en-US" sz="2000" i="1" dirty="0" smtClean="0"/>
              <a:t>Solution: </a:t>
            </a:r>
            <a:r>
              <a:rPr lang="en-US" sz="2000" dirty="0" smtClean="0"/>
              <a:t>Priority gap maintenance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810427"/>
              </p:ext>
            </p:extLst>
          </p:nvPr>
        </p:nvGraphicFramePr>
        <p:xfrm>
          <a:off x="1600200" y="4267200"/>
          <a:ext cx="1447801" cy="19375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"/>
                <a:gridCol w="685801"/>
              </a:tblGrid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Pattern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/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&lt;1,</a:t>
                      </a:r>
                      <a:r>
                        <a:rPr lang="en-US" sz="1200" baseline="0" dirty="0" smtClean="0"/>
                        <a:t> 2&gt;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&lt;*, 2&gt;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&lt;*, *&gt;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476396"/>
              </p:ext>
            </p:extLst>
          </p:nvPr>
        </p:nvGraphicFramePr>
        <p:xfrm>
          <a:off x="4876800" y="4267200"/>
          <a:ext cx="1447801" cy="19375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"/>
                <a:gridCol w="685801"/>
              </a:tblGrid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Pattern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/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&lt;1,</a:t>
                      </a:r>
                      <a:r>
                        <a:rPr lang="en-US" sz="1200" baseline="0" dirty="0" smtClean="0"/>
                        <a:t> 2&gt;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trike="sngStrike" dirty="0" smtClean="0"/>
                        <a:t>5</a:t>
                      </a:r>
                      <a:r>
                        <a:rPr lang="en-US" sz="1200" dirty="0" smtClean="0"/>
                        <a:t> -&gt; </a:t>
                      </a:r>
                      <a:r>
                        <a:rPr lang="en-US" sz="1200" b="1" dirty="0" smtClean="0"/>
                        <a:t>3</a:t>
                      </a:r>
                      <a:endParaRPr lang="en-US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&lt;2, *&gt;</a:t>
                      </a:r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trike="sngStrike" dirty="0" smtClean="0"/>
                        <a:t>4</a:t>
                      </a:r>
                      <a:r>
                        <a:rPr lang="en-US" sz="1200" dirty="0" smtClean="0"/>
                        <a:t> -&gt; </a:t>
                      </a:r>
                      <a:r>
                        <a:rPr lang="en-US" sz="1200" b="1" dirty="0" smtClean="0"/>
                        <a:t>2.5</a:t>
                      </a:r>
                      <a:endParaRPr lang="en-US" sz="1200" b="1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&lt;1, *&gt;</a:t>
                      </a:r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trike="sngStrike" dirty="0" smtClean="0"/>
                        <a:t>3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-&gt; </a:t>
                      </a:r>
                      <a:r>
                        <a:rPr lang="en-US" sz="1200" b="1" baseline="0" dirty="0" smtClean="0"/>
                        <a:t>2</a:t>
                      </a:r>
                      <a:endParaRPr lang="en-US" sz="1200" b="1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&lt;*, 2&gt;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trike="sngStrike" dirty="0" smtClean="0"/>
                        <a:t>3</a:t>
                      </a:r>
                      <a:r>
                        <a:rPr lang="en-US" sz="1200" dirty="0" smtClean="0"/>
                        <a:t> -&gt; </a:t>
                      </a:r>
                      <a:r>
                        <a:rPr lang="en-US" sz="1200" b="1" dirty="0" smtClean="0"/>
                        <a:t>2</a:t>
                      </a:r>
                      <a:endParaRPr lang="en-US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&lt;3, *&gt;</a:t>
                      </a:r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trike="sngStrike" dirty="0" smtClean="0"/>
                        <a:t>2</a:t>
                      </a:r>
                      <a:r>
                        <a:rPr lang="en-US" sz="1200" dirty="0" smtClean="0"/>
                        <a:t> -&gt; </a:t>
                      </a:r>
                      <a:r>
                        <a:rPr lang="en-US" sz="1200" b="1" dirty="0" smtClean="0"/>
                        <a:t>1.5</a:t>
                      </a:r>
                      <a:endParaRPr lang="en-US" sz="1200" b="1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&lt;*, *&gt;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3505200" y="4953000"/>
            <a:ext cx="914400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ular Callout 8"/>
          <p:cNvSpPr/>
          <p:nvPr/>
        </p:nvSpPr>
        <p:spPr>
          <a:xfrm>
            <a:off x="6781800" y="4953000"/>
            <a:ext cx="1905000" cy="381000"/>
          </a:xfrm>
          <a:prstGeom prst="wedgeRectCallout">
            <a:avLst>
              <a:gd name="adj1" fmla="val -66883"/>
              <a:gd name="adj2" fmla="val 3094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>
                <a:latin typeface="Georgia" pitchFamily="18" charset="0"/>
              </a:rPr>
              <a:t>3 rule edits!</a:t>
            </a:r>
            <a:endParaRPr lang="en-US" sz="1400" b="1" dirty="0"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30271" y="6172200"/>
            <a:ext cx="7986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Old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30671" y="6172200"/>
            <a:ext cx="9653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New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Dependency Constraint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/>
              <a:t>Constraint 1</a:t>
            </a:r>
            <a:r>
              <a:rPr lang="en-US" sz="2400" dirty="0" smtClean="0"/>
              <a:t>: rule dependency</a:t>
            </a:r>
          </a:p>
          <a:p>
            <a:r>
              <a:rPr lang="en-US" sz="2400" dirty="0" smtClean="0"/>
              <a:t>Dependency inferred from priority value is problematic</a:t>
            </a:r>
            <a:endParaRPr lang="en-US" sz="2400" dirty="0"/>
          </a:p>
        </p:txBody>
      </p:sp>
      <p:sp>
        <p:nvSpPr>
          <p:cNvPr id="4" name="Right Arrow 3"/>
          <p:cNvSpPr/>
          <p:nvPr/>
        </p:nvSpPr>
        <p:spPr>
          <a:xfrm>
            <a:off x="3962400" y="4114800"/>
            <a:ext cx="685800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90801" y="31242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590801" y="38100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200401" y="38100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590801" y="44958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200401" y="44958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590801" y="51816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57201" y="3276600"/>
          <a:ext cx="1752600" cy="2214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2100"/>
                <a:gridCol w="730250"/>
                <a:gridCol w="730250"/>
              </a:tblGrid>
              <a:tr h="27679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Pattern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/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&lt;1,</a:t>
                      </a:r>
                      <a:r>
                        <a:rPr lang="en-US" sz="1200" baseline="0" dirty="0" smtClean="0"/>
                        <a:t> 2, *&gt;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&lt;*, 2, 3&gt;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&lt;1,</a:t>
                      </a:r>
                      <a:r>
                        <a:rPr lang="en-US" sz="1200" baseline="0" dirty="0" smtClean="0"/>
                        <a:t> *, 4&gt;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&lt;1, *, 3&gt;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&lt;*, *, 4&gt;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&lt;*, *, 3&gt;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669260"/>
              </p:ext>
            </p:extLst>
          </p:nvPr>
        </p:nvGraphicFramePr>
        <p:xfrm>
          <a:off x="6629401" y="3276600"/>
          <a:ext cx="1828798" cy="2214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8051"/>
                <a:gridCol w="748748"/>
                <a:gridCol w="761999"/>
              </a:tblGrid>
              <a:tr h="27679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Pattern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/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&lt;1,</a:t>
                      </a:r>
                      <a:r>
                        <a:rPr lang="en-US" sz="1200" baseline="0" dirty="0" smtClean="0"/>
                        <a:t> 2, *&gt;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&lt;*, 2, 3&gt;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</a:t>
                      </a:r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&lt;*, 2, 4&gt;</a:t>
                      </a:r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&lt;1,</a:t>
                      </a:r>
                      <a:r>
                        <a:rPr lang="en-US" sz="1200" baseline="0" dirty="0" smtClean="0"/>
                        <a:t> *, 4&gt;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2 </a:t>
                      </a:r>
                      <a:endParaRPr lang="en-US" sz="1200" b="1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&lt;1, *, 3&gt;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&lt;*, *, 4&gt;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1 </a:t>
                      </a:r>
                      <a:endParaRPr lang="en-US" sz="1200" b="1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&lt;*, *, 3&gt;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5" name="Oval 14"/>
          <p:cNvSpPr/>
          <p:nvPr/>
        </p:nvSpPr>
        <p:spPr>
          <a:xfrm>
            <a:off x="5105401" y="31242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105401" y="38100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105401" y="44958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105401" y="51816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2438401" y="3657600"/>
            <a:ext cx="12192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438401" y="4343400"/>
            <a:ext cx="12192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438401" y="5029200"/>
            <a:ext cx="12192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953001" y="3657600"/>
            <a:ext cx="1371599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953001" y="4343400"/>
            <a:ext cx="1371599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953001" y="5029200"/>
            <a:ext cx="1447799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0"/>
            <a:endCxn id="5" idx="4"/>
          </p:cNvCxnSpPr>
          <p:nvPr/>
        </p:nvCxnSpPr>
        <p:spPr>
          <a:xfrm flipV="1">
            <a:off x="2781301" y="3505200"/>
            <a:ext cx="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7" idx="0"/>
            <a:endCxn id="5" idx="4"/>
          </p:cNvCxnSpPr>
          <p:nvPr/>
        </p:nvCxnSpPr>
        <p:spPr>
          <a:xfrm flipH="1" flipV="1">
            <a:off x="2781301" y="3505200"/>
            <a:ext cx="60960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8" idx="0"/>
            <a:endCxn id="6" idx="4"/>
          </p:cNvCxnSpPr>
          <p:nvPr/>
        </p:nvCxnSpPr>
        <p:spPr>
          <a:xfrm flipV="1">
            <a:off x="2781301" y="4191000"/>
            <a:ext cx="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0"/>
            <a:endCxn id="8" idx="4"/>
          </p:cNvCxnSpPr>
          <p:nvPr/>
        </p:nvCxnSpPr>
        <p:spPr>
          <a:xfrm flipV="1">
            <a:off x="2781301" y="4876800"/>
            <a:ext cx="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9" idx="0"/>
            <a:endCxn id="7" idx="4"/>
          </p:cNvCxnSpPr>
          <p:nvPr/>
        </p:nvCxnSpPr>
        <p:spPr>
          <a:xfrm flipV="1">
            <a:off x="3390901" y="4191000"/>
            <a:ext cx="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6" idx="0"/>
            <a:endCxn id="15" idx="4"/>
          </p:cNvCxnSpPr>
          <p:nvPr/>
        </p:nvCxnSpPr>
        <p:spPr>
          <a:xfrm flipV="1">
            <a:off x="5295901" y="3505200"/>
            <a:ext cx="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8" idx="0"/>
            <a:endCxn id="16" idx="4"/>
          </p:cNvCxnSpPr>
          <p:nvPr/>
        </p:nvCxnSpPr>
        <p:spPr>
          <a:xfrm flipV="1">
            <a:off x="5295901" y="4191000"/>
            <a:ext cx="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97" idx="0"/>
            <a:endCxn id="96" idx="4"/>
          </p:cNvCxnSpPr>
          <p:nvPr/>
        </p:nvCxnSpPr>
        <p:spPr>
          <a:xfrm flipV="1">
            <a:off x="5905501" y="5562600"/>
            <a:ext cx="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0" idx="0"/>
            <a:endCxn id="18" idx="4"/>
          </p:cNvCxnSpPr>
          <p:nvPr/>
        </p:nvCxnSpPr>
        <p:spPr>
          <a:xfrm flipV="1">
            <a:off x="5295901" y="4876800"/>
            <a:ext cx="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96" idx="0"/>
          </p:cNvCxnSpPr>
          <p:nvPr/>
        </p:nvCxnSpPr>
        <p:spPr>
          <a:xfrm flipV="1">
            <a:off x="5905501" y="4876800"/>
            <a:ext cx="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8" idx="0"/>
            <a:endCxn id="7" idx="4"/>
          </p:cNvCxnSpPr>
          <p:nvPr/>
        </p:nvCxnSpPr>
        <p:spPr>
          <a:xfrm flipV="1">
            <a:off x="2781301" y="4191000"/>
            <a:ext cx="60960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9" idx="0"/>
            <a:endCxn id="6" idx="4"/>
          </p:cNvCxnSpPr>
          <p:nvPr/>
        </p:nvCxnSpPr>
        <p:spPr>
          <a:xfrm flipH="1" flipV="1">
            <a:off x="2781301" y="4191000"/>
            <a:ext cx="60960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1" idx="0"/>
            <a:endCxn id="9" idx="4"/>
          </p:cNvCxnSpPr>
          <p:nvPr/>
        </p:nvCxnSpPr>
        <p:spPr>
          <a:xfrm flipV="1">
            <a:off x="2781301" y="4876800"/>
            <a:ext cx="60960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97" idx="0"/>
            <a:endCxn id="20" idx="4"/>
          </p:cNvCxnSpPr>
          <p:nvPr/>
        </p:nvCxnSpPr>
        <p:spPr>
          <a:xfrm flipH="1" flipV="1">
            <a:off x="5295901" y="5562600"/>
            <a:ext cx="60960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16" idx="4"/>
          </p:cNvCxnSpPr>
          <p:nvPr/>
        </p:nvCxnSpPr>
        <p:spPr>
          <a:xfrm flipH="1" flipV="1">
            <a:off x="5295901" y="4191000"/>
            <a:ext cx="60960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20" idx="0"/>
            <a:endCxn id="95" idx="4"/>
          </p:cNvCxnSpPr>
          <p:nvPr/>
        </p:nvCxnSpPr>
        <p:spPr>
          <a:xfrm flipV="1">
            <a:off x="5295901" y="4876800"/>
            <a:ext cx="60960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endCxn id="18" idx="4"/>
          </p:cNvCxnSpPr>
          <p:nvPr/>
        </p:nvCxnSpPr>
        <p:spPr>
          <a:xfrm flipH="1" flipV="1">
            <a:off x="5295901" y="4876800"/>
            <a:ext cx="60960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5715001" y="44958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96" name="Oval 95"/>
          <p:cNvSpPr/>
          <p:nvPr/>
        </p:nvSpPr>
        <p:spPr>
          <a:xfrm>
            <a:off x="5715001" y="5181600"/>
            <a:ext cx="381000" cy="381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7" name="Oval 96"/>
          <p:cNvSpPr/>
          <p:nvPr/>
        </p:nvSpPr>
        <p:spPr>
          <a:xfrm>
            <a:off x="5715001" y="5867400"/>
            <a:ext cx="381000" cy="381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98" name="Straight Connector 97"/>
          <p:cNvCxnSpPr/>
          <p:nvPr/>
        </p:nvCxnSpPr>
        <p:spPr>
          <a:xfrm>
            <a:off x="4953000" y="5715000"/>
            <a:ext cx="1447799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V="1">
            <a:off x="6040205" y="4114800"/>
            <a:ext cx="131995" cy="1122596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V="1">
            <a:off x="6040205" y="4724400"/>
            <a:ext cx="208195" cy="1198796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172200" y="4114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172200" y="4876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X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14400" y="5511225"/>
            <a:ext cx="7986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Old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86600" y="5492832"/>
            <a:ext cx="9653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New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5" grpId="0" animBg="1"/>
      <p:bldP spid="16" grpId="0" animBg="1"/>
      <p:bldP spid="18" grpId="0" animBg="1"/>
      <p:bldP spid="20" grpId="0" animBg="1"/>
      <p:bldP spid="95" grpId="0" animBg="1"/>
      <p:bldP spid="96" grpId="0" animBg="1"/>
      <p:bldP spid="97" grpId="0" animBg="1"/>
      <p:bldP spid="107" grpId="0"/>
      <p:bldP spid="1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Dependency Constraint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Minimum dependency can be inferred from rule patterns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962400" y="4114800"/>
            <a:ext cx="685800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90801" y="31242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590801" y="38100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200401" y="38100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590801" y="44958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200401" y="44958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590801" y="51816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57201" y="3276600"/>
          <a:ext cx="1752600" cy="2214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2100"/>
                <a:gridCol w="730250"/>
                <a:gridCol w="730250"/>
              </a:tblGrid>
              <a:tr h="27679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Pattern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/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&lt;1,</a:t>
                      </a:r>
                      <a:r>
                        <a:rPr lang="en-US" sz="1200" baseline="0" dirty="0" smtClean="0"/>
                        <a:t> 2, *&gt;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&lt;*, 2, 3&gt;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&lt;1,</a:t>
                      </a:r>
                      <a:r>
                        <a:rPr lang="en-US" sz="1200" baseline="0" dirty="0" smtClean="0"/>
                        <a:t> *, 4&gt;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&lt;1, *, 3&gt;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&lt;*, *, 4&gt;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&lt;*, *, 3&gt;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5" name="Oval 14"/>
          <p:cNvSpPr/>
          <p:nvPr/>
        </p:nvSpPr>
        <p:spPr>
          <a:xfrm>
            <a:off x="5105401" y="31242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105401" y="38100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715001" y="44958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105401" y="44958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5715001" y="5181600"/>
            <a:ext cx="381000" cy="381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105401" y="51816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715001" y="5867400"/>
            <a:ext cx="381000" cy="381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2438401" y="3657600"/>
            <a:ext cx="12192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438401" y="4343400"/>
            <a:ext cx="12192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438401" y="5029200"/>
            <a:ext cx="12192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953001" y="3657600"/>
            <a:ext cx="1371599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953001" y="4343400"/>
            <a:ext cx="1371599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953001" y="5029200"/>
            <a:ext cx="1447799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0"/>
            <a:endCxn id="5" idx="4"/>
          </p:cNvCxnSpPr>
          <p:nvPr/>
        </p:nvCxnSpPr>
        <p:spPr>
          <a:xfrm flipV="1">
            <a:off x="2781301" y="3505200"/>
            <a:ext cx="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7" idx="0"/>
            <a:endCxn id="5" idx="4"/>
          </p:cNvCxnSpPr>
          <p:nvPr/>
        </p:nvCxnSpPr>
        <p:spPr>
          <a:xfrm flipH="1" flipV="1">
            <a:off x="2781301" y="3505200"/>
            <a:ext cx="60960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8" idx="0"/>
            <a:endCxn id="6" idx="4"/>
          </p:cNvCxnSpPr>
          <p:nvPr/>
        </p:nvCxnSpPr>
        <p:spPr>
          <a:xfrm flipV="1">
            <a:off x="2781301" y="4191000"/>
            <a:ext cx="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0"/>
            <a:endCxn id="8" idx="4"/>
          </p:cNvCxnSpPr>
          <p:nvPr/>
        </p:nvCxnSpPr>
        <p:spPr>
          <a:xfrm flipV="1">
            <a:off x="2781301" y="4876800"/>
            <a:ext cx="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9" idx="0"/>
            <a:endCxn id="7" idx="4"/>
          </p:cNvCxnSpPr>
          <p:nvPr/>
        </p:nvCxnSpPr>
        <p:spPr>
          <a:xfrm flipV="1">
            <a:off x="3390901" y="4191000"/>
            <a:ext cx="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6" idx="0"/>
            <a:endCxn id="15" idx="4"/>
          </p:cNvCxnSpPr>
          <p:nvPr/>
        </p:nvCxnSpPr>
        <p:spPr>
          <a:xfrm flipV="1">
            <a:off x="5295901" y="3505200"/>
            <a:ext cx="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8" idx="0"/>
            <a:endCxn id="16" idx="4"/>
          </p:cNvCxnSpPr>
          <p:nvPr/>
        </p:nvCxnSpPr>
        <p:spPr>
          <a:xfrm flipV="1">
            <a:off x="5295901" y="4191000"/>
            <a:ext cx="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9" idx="0"/>
            <a:endCxn id="17" idx="4"/>
          </p:cNvCxnSpPr>
          <p:nvPr/>
        </p:nvCxnSpPr>
        <p:spPr>
          <a:xfrm flipV="1">
            <a:off x="5905501" y="4876800"/>
            <a:ext cx="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0" idx="0"/>
            <a:endCxn id="18" idx="4"/>
          </p:cNvCxnSpPr>
          <p:nvPr/>
        </p:nvCxnSpPr>
        <p:spPr>
          <a:xfrm flipV="1">
            <a:off x="5295901" y="4876800"/>
            <a:ext cx="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1" idx="0"/>
            <a:endCxn id="19" idx="4"/>
          </p:cNvCxnSpPr>
          <p:nvPr/>
        </p:nvCxnSpPr>
        <p:spPr>
          <a:xfrm flipV="1">
            <a:off x="5905501" y="5562600"/>
            <a:ext cx="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7" idx="0"/>
            <a:endCxn id="15" idx="4"/>
          </p:cNvCxnSpPr>
          <p:nvPr/>
        </p:nvCxnSpPr>
        <p:spPr>
          <a:xfrm flipH="1" flipV="1">
            <a:off x="5295901" y="3505200"/>
            <a:ext cx="609600" cy="9906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953000" y="5715000"/>
            <a:ext cx="1447799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14400" y="5511225"/>
            <a:ext cx="7986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Old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086600" y="5492832"/>
            <a:ext cx="9653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New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820166"/>
              </p:ext>
            </p:extLst>
          </p:nvPr>
        </p:nvGraphicFramePr>
        <p:xfrm>
          <a:off x="6629401" y="3276600"/>
          <a:ext cx="1828798" cy="2214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8051"/>
                <a:gridCol w="748748"/>
                <a:gridCol w="761999"/>
              </a:tblGrid>
              <a:tr h="27679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Pattern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/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&lt;1,</a:t>
                      </a:r>
                      <a:r>
                        <a:rPr lang="en-US" sz="1200" baseline="0" dirty="0" smtClean="0"/>
                        <a:t> 2, *&gt;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&lt;*, 2, 3&gt;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</a:t>
                      </a:r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&lt;*, 2, 4&gt;</a:t>
                      </a:r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&lt;1,</a:t>
                      </a:r>
                      <a:r>
                        <a:rPr lang="en-US" sz="1200" baseline="0" dirty="0" smtClean="0"/>
                        <a:t> *, 4&gt;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2 </a:t>
                      </a:r>
                      <a:endParaRPr lang="en-US" sz="1200" b="1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&lt;1, *, 3&gt;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&lt;*, *, 4&gt;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1 </a:t>
                      </a:r>
                      <a:endParaRPr lang="en-US" sz="1200" b="1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&lt;*, *, 3&gt;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Dependency Constraint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7924800" cy="4625609"/>
          </a:xfrm>
        </p:spPr>
        <p:txBody>
          <a:bodyPr/>
          <a:lstStyle/>
          <a:p>
            <a:r>
              <a:rPr lang="en-US" sz="2400" dirty="0" smtClean="0"/>
              <a:t>With minimum dependency graph, one can always generate minimum-size </a:t>
            </a:r>
            <a:r>
              <a:rPr lang="en-US" sz="2400" dirty="0" err="1" smtClean="0"/>
              <a:t>flowtable</a:t>
            </a:r>
            <a:r>
              <a:rPr lang="en-US" sz="2400" dirty="0" smtClean="0"/>
              <a:t> update if priority value is continuous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962400" y="4114800"/>
            <a:ext cx="685800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90801" y="31242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590801" y="38100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200401" y="38100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590801" y="44958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200401" y="44958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590801" y="51816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57201" y="3276600"/>
          <a:ext cx="1752600" cy="2214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2100"/>
                <a:gridCol w="730250"/>
                <a:gridCol w="730250"/>
              </a:tblGrid>
              <a:tr h="27679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Pattern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/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&lt;1,</a:t>
                      </a:r>
                      <a:r>
                        <a:rPr lang="en-US" sz="1200" baseline="0" dirty="0" smtClean="0"/>
                        <a:t> 2, *&gt;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&lt;*, 2, 3&gt;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&lt;1,</a:t>
                      </a:r>
                      <a:r>
                        <a:rPr lang="en-US" sz="1200" baseline="0" dirty="0" smtClean="0"/>
                        <a:t> *, 4&gt;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&lt;1, *, 3&gt;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&lt;*, *, 4&gt;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&lt;*, *, 3&gt;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154739"/>
              </p:ext>
            </p:extLst>
          </p:nvPr>
        </p:nvGraphicFramePr>
        <p:xfrm>
          <a:off x="6629401" y="3276600"/>
          <a:ext cx="1828798" cy="2214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8051"/>
                <a:gridCol w="748748"/>
                <a:gridCol w="761999"/>
              </a:tblGrid>
              <a:tr h="27679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Pattern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/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&lt;1,</a:t>
                      </a:r>
                      <a:r>
                        <a:rPr lang="en-US" sz="1200" baseline="0" dirty="0" smtClean="0"/>
                        <a:t> 2, *&gt;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&lt;*, 2, 3&gt;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&lt;*, 2, 4&gt;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trike="sngStrike" dirty="0" smtClean="0"/>
                        <a:t>3</a:t>
                      </a:r>
                      <a:r>
                        <a:rPr lang="en-US" sz="1200" b="1" dirty="0" smtClean="0"/>
                        <a:t>-&gt; 4.5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&lt;1,</a:t>
                      </a:r>
                      <a:r>
                        <a:rPr lang="en-US" sz="1200" baseline="0" dirty="0" smtClean="0"/>
                        <a:t> *, 4&gt;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strike="sngStrike" dirty="0" smtClean="0"/>
                        <a:t>2</a:t>
                      </a:r>
                      <a:r>
                        <a:rPr lang="en-US" sz="1200" b="1" dirty="0" smtClean="0"/>
                        <a:t> -&gt; 4</a:t>
                      </a:r>
                      <a:endParaRPr lang="en-US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&lt;1, *, 3&gt;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&lt;*, *, 4&gt;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strike="sngStrike" dirty="0" smtClean="0"/>
                        <a:t>1</a:t>
                      </a:r>
                      <a:r>
                        <a:rPr lang="en-US" sz="1200" b="1" dirty="0" smtClean="0"/>
                        <a:t> -&gt; 3</a:t>
                      </a:r>
                      <a:endParaRPr lang="en-US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67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&lt;*, *, 3&gt;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5" name="Oval 14"/>
          <p:cNvSpPr/>
          <p:nvPr/>
        </p:nvSpPr>
        <p:spPr>
          <a:xfrm>
            <a:off x="5105401" y="28194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105401" y="41910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715001" y="3505200"/>
            <a:ext cx="3810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105401" y="48768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5715001" y="41910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105401" y="55626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715001" y="4876800"/>
            <a:ext cx="3810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2438401" y="3657600"/>
            <a:ext cx="12192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438401" y="4343400"/>
            <a:ext cx="12192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438401" y="5029200"/>
            <a:ext cx="12192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953001" y="4038600"/>
            <a:ext cx="1371599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953001" y="4724400"/>
            <a:ext cx="1371599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953001" y="5410200"/>
            <a:ext cx="1447799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0"/>
            <a:endCxn id="5" idx="4"/>
          </p:cNvCxnSpPr>
          <p:nvPr/>
        </p:nvCxnSpPr>
        <p:spPr>
          <a:xfrm flipV="1">
            <a:off x="2781301" y="3505200"/>
            <a:ext cx="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7" idx="0"/>
            <a:endCxn id="5" idx="4"/>
          </p:cNvCxnSpPr>
          <p:nvPr/>
        </p:nvCxnSpPr>
        <p:spPr>
          <a:xfrm flipH="1" flipV="1">
            <a:off x="2781301" y="3505200"/>
            <a:ext cx="60960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8" idx="0"/>
            <a:endCxn id="6" idx="4"/>
          </p:cNvCxnSpPr>
          <p:nvPr/>
        </p:nvCxnSpPr>
        <p:spPr>
          <a:xfrm flipV="1">
            <a:off x="2781301" y="4191000"/>
            <a:ext cx="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0"/>
            <a:endCxn id="8" idx="4"/>
          </p:cNvCxnSpPr>
          <p:nvPr/>
        </p:nvCxnSpPr>
        <p:spPr>
          <a:xfrm flipV="1">
            <a:off x="2781301" y="4876800"/>
            <a:ext cx="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9" idx="0"/>
            <a:endCxn id="7" idx="4"/>
          </p:cNvCxnSpPr>
          <p:nvPr/>
        </p:nvCxnSpPr>
        <p:spPr>
          <a:xfrm flipV="1">
            <a:off x="3390901" y="4191000"/>
            <a:ext cx="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6" idx="0"/>
            <a:endCxn id="15" idx="4"/>
          </p:cNvCxnSpPr>
          <p:nvPr/>
        </p:nvCxnSpPr>
        <p:spPr>
          <a:xfrm flipV="1">
            <a:off x="5295901" y="3200400"/>
            <a:ext cx="0" cy="9906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8" idx="0"/>
            <a:endCxn id="16" idx="4"/>
          </p:cNvCxnSpPr>
          <p:nvPr/>
        </p:nvCxnSpPr>
        <p:spPr>
          <a:xfrm flipV="1">
            <a:off x="5295901" y="4572000"/>
            <a:ext cx="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9" idx="0"/>
            <a:endCxn id="17" idx="4"/>
          </p:cNvCxnSpPr>
          <p:nvPr/>
        </p:nvCxnSpPr>
        <p:spPr>
          <a:xfrm flipV="1">
            <a:off x="5905501" y="3886200"/>
            <a:ext cx="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0" idx="0"/>
            <a:endCxn id="18" idx="4"/>
          </p:cNvCxnSpPr>
          <p:nvPr/>
        </p:nvCxnSpPr>
        <p:spPr>
          <a:xfrm flipV="1">
            <a:off x="5295901" y="5257800"/>
            <a:ext cx="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1" idx="0"/>
            <a:endCxn id="19" idx="4"/>
          </p:cNvCxnSpPr>
          <p:nvPr/>
        </p:nvCxnSpPr>
        <p:spPr>
          <a:xfrm flipV="1">
            <a:off x="5905501" y="4572000"/>
            <a:ext cx="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7" idx="0"/>
            <a:endCxn id="15" idx="4"/>
          </p:cNvCxnSpPr>
          <p:nvPr/>
        </p:nvCxnSpPr>
        <p:spPr>
          <a:xfrm flipH="1" flipV="1">
            <a:off x="5295901" y="3200400"/>
            <a:ext cx="609600" cy="3048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953000" y="3429000"/>
            <a:ext cx="1371599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1000" y="5791200"/>
            <a:ext cx="8610600" cy="70788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i="1" u="sng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Take-away:</a:t>
            </a:r>
            <a:r>
              <a:rPr lang="en-US" sz="2000" b="1" i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Minimum dependency helps eliminate priority updates</a:t>
            </a:r>
            <a:endParaRPr lang="en-US" sz="2000" b="1" i="1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How to obtain minimum dependency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Restored from prioritized </a:t>
            </a:r>
            <a:r>
              <a:rPr lang="en-US" sz="2800" dirty="0" err="1" smtClean="0"/>
              <a:t>flowtable</a:t>
            </a:r>
            <a:r>
              <a:rPr lang="en-US" sz="2800" dirty="0" smtClean="0"/>
              <a:t> after compilation</a:t>
            </a:r>
          </a:p>
          <a:p>
            <a:pPr lvl="1"/>
            <a:r>
              <a:rPr lang="en-US" sz="2400" dirty="0" smtClean="0"/>
              <a:t>Incurs complicated header space computation</a:t>
            </a:r>
          </a:p>
          <a:p>
            <a:endParaRPr lang="en-US" sz="2800" b="1" dirty="0" smtClean="0"/>
          </a:p>
          <a:p>
            <a:r>
              <a:rPr lang="en-US" sz="2800" dirty="0" smtClean="0"/>
              <a:t>Constructed along with compilation</a:t>
            </a:r>
          </a:p>
          <a:p>
            <a:pPr lvl="1"/>
            <a:r>
              <a:rPr lang="en-US" sz="2400" dirty="0" smtClean="0"/>
              <a:t>Rule dependency can be recursively inferred from policy composition process</a:t>
            </a:r>
          </a:p>
          <a:p>
            <a:pPr lvl="1"/>
            <a:r>
              <a:rPr lang="en-US" sz="2400" dirty="0" smtClean="0"/>
              <a:t>Incurs little additional overhead over compilation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400800"/>
            <a:ext cx="6415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* Find the algorithm description and the complexity analysis in our technical </a:t>
            </a:r>
            <a:r>
              <a:rPr lang="en-US" sz="1100" dirty="0"/>
              <a:t>report at </a:t>
            </a:r>
            <a:r>
              <a:rPr lang="en-US" sz="1100" dirty="0">
                <a:hlinkClick r:id="rId3"/>
              </a:rPr>
              <a:t>http://goo.gl/gBLBrm</a:t>
            </a:r>
            <a:endParaRPr lang="en-US" sz="1100" dirty="0"/>
          </a:p>
        </p:txBody>
      </p:sp>
      <p:pic>
        <p:nvPicPr>
          <p:cNvPr id="5" name="Picture 4" descr="http://images.sodahead.com/polls/000935105/ThinkingSmiley20080529130222_answer_101_xlarg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905000"/>
            <a:ext cx="809625" cy="871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www.hendryparkpto.com/images/thinkingsmile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10477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Incremental Dependency </a:t>
            </a:r>
            <a:r>
              <a:rPr lang="en-US" sz="2800" dirty="0" smtClean="0"/>
              <a:t>Construction</a:t>
            </a:r>
            <a:endParaRPr lang="en-US" sz="2800" dirty="0"/>
          </a:p>
        </p:txBody>
      </p:sp>
      <p:sp>
        <p:nvSpPr>
          <p:cNvPr id="51" name="Content Placeholder 50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8305800" cy="4623816"/>
          </a:xfrm>
        </p:spPr>
        <p:txBody>
          <a:bodyPr/>
          <a:lstStyle/>
          <a:p>
            <a:r>
              <a:rPr lang="en-US" dirty="0" smtClean="0"/>
              <a:t>Recursive construction of minimum dependency</a:t>
            </a:r>
          </a:p>
          <a:p>
            <a:pPr lvl="1"/>
            <a:r>
              <a:rPr lang="en-US" dirty="0" smtClean="0"/>
              <a:t>Extend intermediate </a:t>
            </a:r>
            <a:r>
              <a:rPr lang="en-US" dirty="0" err="1" smtClean="0"/>
              <a:t>flowtables</a:t>
            </a:r>
            <a:r>
              <a:rPr lang="en-US" dirty="0" smtClean="0"/>
              <a:t> with dependency graph</a:t>
            </a:r>
          </a:p>
          <a:p>
            <a:pPr lvl="1"/>
            <a:r>
              <a:rPr lang="en-US" dirty="0" smtClean="0"/>
              <a:t>Keep track of dependency during compilation</a:t>
            </a:r>
          </a:p>
          <a:p>
            <a:pPr lvl="2"/>
            <a:r>
              <a:rPr lang="en-US" dirty="0" smtClean="0"/>
              <a:t>Parallel composition</a:t>
            </a:r>
          </a:p>
          <a:p>
            <a:pPr lvl="2"/>
            <a:r>
              <a:rPr lang="en-US" dirty="0" smtClean="0"/>
              <a:t>Sequential composition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230307" y="4246810"/>
            <a:ext cx="305755" cy="29774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b="1" dirty="0" smtClean="0"/>
              <a:t>&gt;&gt;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832825" y="4782744"/>
            <a:ext cx="305755" cy="29774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b="1" dirty="0" smtClean="0"/>
              <a:t>|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1641376" y="4782744"/>
            <a:ext cx="305755" cy="29774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b="1" dirty="0" smtClean="0"/>
              <a:t>&gt;&gt;</a:t>
            </a:r>
            <a:endParaRPr lang="en-US" b="1" dirty="0"/>
          </a:p>
        </p:txBody>
      </p:sp>
      <p:cxnSp>
        <p:nvCxnSpPr>
          <p:cNvPr id="8" name="Straight Connector 7"/>
          <p:cNvCxnSpPr>
            <a:stCxn id="6" idx="0"/>
            <a:endCxn id="5" idx="4"/>
          </p:cNvCxnSpPr>
          <p:nvPr/>
        </p:nvCxnSpPr>
        <p:spPr>
          <a:xfrm flipV="1">
            <a:off x="985702" y="4544551"/>
            <a:ext cx="397482" cy="23819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0"/>
            <a:endCxn id="5" idx="4"/>
          </p:cNvCxnSpPr>
          <p:nvPr/>
        </p:nvCxnSpPr>
        <p:spPr>
          <a:xfrm flipH="1" flipV="1">
            <a:off x="1383184" y="4544551"/>
            <a:ext cx="411070" cy="23819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98410" y="5328601"/>
            <a:ext cx="305755" cy="297741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b="1" dirty="0" smtClean="0"/>
              <a:t>P1</a:t>
            </a:r>
            <a:endParaRPr lang="en-US" b="1" dirty="0"/>
          </a:p>
        </p:txBody>
      </p:sp>
      <p:sp>
        <p:nvSpPr>
          <p:cNvPr id="15" name="Oval 14"/>
          <p:cNvSpPr/>
          <p:nvPr/>
        </p:nvSpPr>
        <p:spPr>
          <a:xfrm>
            <a:off x="1067238" y="5328601"/>
            <a:ext cx="305755" cy="297741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b="1" dirty="0" smtClean="0"/>
              <a:t>P2</a:t>
            </a:r>
            <a:endParaRPr lang="en-US" b="1" dirty="0"/>
          </a:p>
        </p:txBody>
      </p:sp>
      <p:cxnSp>
        <p:nvCxnSpPr>
          <p:cNvPr id="16" name="Straight Connector 15"/>
          <p:cNvCxnSpPr>
            <a:stCxn id="14" idx="0"/>
            <a:endCxn id="6" idx="4"/>
          </p:cNvCxnSpPr>
          <p:nvPr/>
        </p:nvCxnSpPr>
        <p:spPr>
          <a:xfrm flipV="1">
            <a:off x="751288" y="5080485"/>
            <a:ext cx="234415" cy="24811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5" idx="0"/>
            <a:endCxn id="6" idx="4"/>
          </p:cNvCxnSpPr>
          <p:nvPr/>
        </p:nvCxnSpPr>
        <p:spPr>
          <a:xfrm flipH="1" flipV="1">
            <a:off x="985702" y="5080485"/>
            <a:ext cx="234413" cy="24811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435841" y="5328601"/>
            <a:ext cx="305755" cy="297741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b="1" dirty="0" smtClean="0"/>
              <a:t>P3</a:t>
            </a:r>
            <a:endParaRPr lang="en-US" b="1" dirty="0"/>
          </a:p>
        </p:txBody>
      </p:sp>
      <p:sp>
        <p:nvSpPr>
          <p:cNvPr id="22" name="Oval 21"/>
          <p:cNvSpPr/>
          <p:nvPr/>
        </p:nvSpPr>
        <p:spPr>
          <a:xfrm>
            <a:off x="1916556" y="5328601"/>
            <a:ext cx="305755" cy="29774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b="1" dirty="0" smtClean="0"/>
              <a:t>|</a:t>
            </a:r>
            <a:endParaRPr lang="en-US" b="1" dirty="0"/>
          </a:p>
        </p:txBody>
      </p:sp>
      <p:cxnSp>
        <p:nvCxnSpPr>
          <p:cNvPr id="23" name="Straight Connector 22"/>
          <p:cNvCxnSpPr>
            <a:stCxn id="21" idx="0"/>
            <a:endCxn id="7" idx="4"/>
          </p:cNvCxnSpPr>
          <p:nvPr/>
        </p:nvCxnSpPr>
        <p:spPr>
          <a:xfrm flipV="1">
            <a:off x="1588719" y="5080485"/>
            <a:ext cx="205535" cy="24811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2" idx="0"/>
            <a:endCxn id="7" idx="4"/>
          </p:cNvCxnSpPr>
          <p:nvPr/>
        </p:nvCxnSpPr>
        <p:spPr>
          <a:xfrm flipH="1" flipV="1">
            <a:off x="1794254" y="5080485"/>
            <a:ext cx="275180" cy="24811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1678749" y="5874459"/>
            <a:ext cx="305755" cy="297741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b="1" dirty="0" smtClean="0"/>
              <a:t>P4</a:t>
            </a:r>
            <a:endParaRPr lang="en-US" b="1" dirty="0"/>
          </a:p>
        </p:txBody>
      </p:sp>
      <p:sp>
        <p:nvSpPr>
          <p:cNvPr id="42" name="Oval 41"/>
          <p:cNvSpPr/>
          <p:nvPr/>
        </p:nvSpPr>
        <p:spPr>
          <a:xfrm>
            <a:off x="2137379" y="5874459"/>
            <a:ext cx="305755" cy="297741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b="1" dirty="0" smtClean="0"/>
              <a:t>P5</a:t>
            </a:r>
            <a:endParaRPr lang="en-US" b="1" dirty="0"/>
          </a:p>
        </p:txBody>
      </p:sp>
      <p:cxnSp>
        <p:nvCxnSpPr>
          <p:cNvPr id="43" name="Straight Connector 42"/>
          <p:cNvCxnSpPr>
            <a:stCxn id="41" idx="0"/>
            <a:endCxn id="22" idx="4"/>
          </p:cNvCxnSpPr>
          <p:nvPr/>
        </p:nvCxnSpPr>
        <p:spPr>
          <a:xfrm flipV="1">
            <a:off x="1831627" y="5626342"/>
            <a:ext cx="237807" cy="24811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2" idx="0"/>
            <a:endCxn id="22" idx="4"/>
          </p:cNvCxnSpPr>
          <p:nvPr/>
        </p:nvCxnSpPr>
        <p:spPr>
          <a:xfrm flipH="1" flipV="1">
            <a:off x="2069434" y="5626342"/>
            <a:ext cx="220823" cy="24811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597882" y="4360049"/>
            <a:ext cx="305755" cy="29774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b="1" dirty="0" smtClean="0"/>
              <a:t>&gt;&gt;</a:t>
            </a:r>
            <a:endParaRPr lang="en-US" b="1" dirty="0"/>
          </a:p>
        </p:txBody>
      </p:sp>
      <p:sp>
        <p:nvSpPr>
          <p:cNvPr id="26" name="Oval 25"/>
          <p:cNvSpPr/>
          <p:nvPr/>
        </p:nvSpPr>
        <p:spPr>
          <a:xfrm>
            <a:off x="3200400" y="4895983"/>
            <a:ext cx="305755" cy="297741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b="1" dirty="0"/>
              <a:t>P6</a:t>
            </a:r>
          </a:p>
        </p:txBody>
      </p:sp>
      <p:sp>
        <p:nvSpPr>
          <p:cNvPr id="27" name="Oval 26"/>
          <p:cNvSpPr/>
          <p:nvPr/>
        </p:nvSpPr>
        <p:spPr>
          <a:xfrm>
            <a:off x="4008951" y="4895983"/>
            <a:ext cx="305755" cy="29774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b="1" dirty="0" smtClean="0"/>
              <a:t>&gt;&gt;</a:t>
            </a:r>
            <a:endParaRPr lang="en-US" b="1" dirty="0"/>
          </a:p>
        </p:txBody>
      </p:sp>
      <p:cxnSp>
        <p:nvCxnSpPr>
          <p:cNvPr id="28" name="Straight Connector 27"/>
          <p:cNvCxnSpPr>
            <a:stCxn id="26" idx="0"/>
            <a:endCxn id="25" idx="4"/>
          </p:cNvCxnSpPr>
          <p:nvPr/>
        </p:nvCxnSpPr>
        <p:spPr>
          <a:xfrm flipV="1">
            <a:off x="3353277" y="4657790"/>
            <a:ext cx="397482" cy="23819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7" idx="0"/>
            <a:endCxn id="25" idx="4"/>
          </p:cNvCxnSpPr>
          <p:nvPr/>
        </p:nvCxnSpPr>
        <p:spPr>
          <a:xfrm flipH="1" flipV="1">
            <a:off x="3750759" y="4657790"/>
            <a:ext cx="411070" cy="23819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3803416" y="5441840"/>
            <a:ext cx="305755" cy="297741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b="1" dirty="0"/>
              <a:t>P3</a:t>
            </a:r>
          </a:p>
        </p:txBody>
      </p:sp>
      <p:sp>
        <p:nvSpPr>
          <p:cNvPr id="35" name="Oval 34"/>
          <p:cNvSpPr/>
          <p:nvPr/>
        </p:nvSpPr>
        <p:spPr>
          <a:xfrm>
            <a:off x="4284131" y="5441840"/>
            <a:ext cx="305755" cy="297741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b="1" dirty="0"/>
              <a:t>P7</a:t>
            </a:r>
          </a:p>
        </p:txBody>
      </p:sp>
      <p:cxnSp>
        <p:nvCxnSpPr>
          <p:cNvPr id="36" name="Straight Connector 35"/>
          <p:cNvCxnSpPr>
            <a:stCxn id="34" idx="0"/>
            <a:endCxn id="27" idx="4"/>
          </p:cNvCxnSpPr>
          <p:nvPr/>
        </p:nvCxnSpPr>
        <p:spPr>
          <a:xfrm flipV="1">
            <a:off x="3956294" y="5193724"/>
            <a:ext cx="205535" cy="24811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5" idx="0"/>
            <a:endCxn id="27" idx="4"/>
          </p:cNvCxnSpPr>
          <p:nvPr/>
        </p:nvCxnSpPr>
        <p:spPr>
          <a:xfrm flipH="1" flipV="1">
            <a:off x="4161829" y="5193724"/>
            <a:ext cx="275180" cy="24811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5807682" y="4367981"/>
            <a:ext cx="305755" cy="29774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b="1" dirty="0" smtClean="0"/>
              <a:t>&gt;&gt;</a:t>
            </a:r>
            <a:endParaRPr lang="en-US" b="1" dirty="0"/>
          </a:p>
        </p:txBody>
      </p:sp>
      <p:sp>
        <p:nvSpPr>
          <p:cNvPr id="47" name="Oval 46"/>
          <p:cNvSpPr/>
          <p:nvPr/>
        </p:nvSpPr>
        <p:spPr>
          <a:xfrm>
            <a:off x="5410200" y="4903915"/>
            <a:ext cx="305755" cy="297741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b="1" dirty="0"/>
              <a:t>P6</a:t>
            </a:r>
          </a:p>
        </p:txBody>
      </p:sp>
      <p:sp>
        <p:nvSpPr>
          <p:cNvPr id="48" name="Oval 47"/>
          <p:cNvSpPr/>
          <p:nvPr/>
        </p:nvSpPr>
        <p:spPr>
          <a:xfrm>
            <a:off x="6218751" y="4903915"/>
            <a:ext cx="305755" cy="297741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b="1" dirty="0"/>
              <a:t>P8</a:t>
            </a:r>
          </a:p>
        </p:txBody>
      </p:sp>
      <p:cxnSp>
        <p:nvCxnSpPr>
          <p:cNvPr id="49" name="Straight Connector 48"/>
          <p:cNvCxnSpPr>
            <a:stCxn id="47" idx="0"/>
            <a:endCxn id="46" idx="4"/>
          </p:cNvCxnSpPr>
          <p:nvPr/>
        </p:nvCxnSpPr>
        <p:spPr>
          <a:xfrm flipV="1">
            <a:off x="5563077" y="4665722"/>
            <a:ext cx="397482" cy="23819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8" idx="0"/>
            <a:endCxn id="46" idx="4"/>
          </p:cNvCxnSpPr>
          <p:nvPr/>
        </p:nvCxnSpPr>
        <p:spPr>
          <a:xfrm flipH="1" flipV="1">
            <a:off x="5960559" y="4665722"/>
            <a:ext cx="411070" cy="23819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7695245" y="4360048"/>
            <a:ext cx="305755" cy="297741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b="1" dirty="0"/>
              <a:t>P9</a:t>
            </a:r>
          </a:p>
        </p:txBody>
      </p:sp>
      <p:sp>
        <p:nvSpPr>
          <p:cNvPr id="64" name="Right Arrow 63"/>
          <p:cNvSpPr/>
          <p:nvPr/>
        </p:nvSpPr>
        <p:spPr>
          <a:xfrm>
            <a:off x="2419043" y="4925161"/>
            <a:ext cx="476557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Arrow 64"/>
          <p:cNvSpPr/>
          <p:nvPr/>
        </p:nvSpPr>
        <p:spPr>
          <a:xfrm>
            <a:off x="4589886" y="4925731"/>
            <a:ext cx="515514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Arrow 65"/>
          <p:cNvSpPr/>
          <p:nvPr/>
        </p:nvSpPr>
        <p:spPr>
          <a:xfrm>
            <a:off x="6858000" y="4925731"/>
            <a:ext cx="515514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ular Callout 38"/>
          <p:cNvSpPr/>
          <p:nvPr/>
        </p:nvSpPr>
        <p:spPr>
          <a:xfrm>
            <a:off x="2363365" y="4246810"/>
            <a:ext cx="1645586" cy="525769"/>
          </a:xfrm>
          <a:prstGeom prst="wedgeRectCallout">
            <a:avLst>
              <a:gd name="adj1" fmla="val -66883"/>
              <a:gd name="adj2" fmla="val 3094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Georgia" pitchFamily="18" charset="0"/>
              </a:rPr>
              <a:t>Composition Operators</a:t>
            </a:r>
            <a:endParaRPr lang="en-US" sz="1400" b="1" dirty="0">
              <a:latin typeface="Georgia" pitchFamily="18" charset="0"/>
            </a:endParaRPr>
          </a:p>
        </p:txBody>
      </p:sp>
      <p:sp>
        <p:nvSpPr>
          <p:cNvPr id="40" name="Rectangular Callout 39"/>
          <p:cNvSpPr/>
          <p:nvPr/>
        </p:nvSpPr>
        <p:spPr>
          <a:xfrm>
            <a:off x="196551" y="6172200"/>
            <a:ext cx="1720005" cy="525769"/>
          </a:xfrm>
          <a:prstGeom prst="wedgeRectCallout">
            <a:avLst>
              <a:gd name="adj1" fmla="val 27964"/>
              <a:gd name="adj2" fmla="val -11598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Georgia" pitchFamily="18" charset="0"/>
              </a:rPr>
              <a:t>Intermediate</a:t>
            </a:r>
          </a:p>
          <a:p>
            <a:pPr algn="ctr"/>
            <a:r>
              <a:rPr lang="en-US" sz="1600" b="1" dirty="0" err="1" smtClean="0">
                <a:latin typeface="Georgia" pitchFamily="18" charset="0"/>
              </a:rPr>
              <a:t>Flowtables</a:t>
            </a:r>
            <a:endParaRPr lang="en-US" sz="1400" b="1" dirty="0">
              <a:latin typeface="Georg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0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34" grpId="0" animBg="1"/>
      <p:bldP spid="35" grpId="0" animBg="1"/>
      <p:bldP spid="46" grpId="0" animBg="1"/>
      <p:bldP spid="47" grpId="0" animBg="1"/>
      <p:bldP spid="48" grpId="0" animBg="1"/>
      <p:bldP spid="63" grpId="0" animBg="1"/>
      <p:bldP spid="64" grpId="0" animBg="1"/>
      <p:bldP spid="65" grpId="0" animBg="1"/>
      <p:bldP spid="66" grpId="0" animBg="1"/>
      <p:bldP spid="39" grpId="0" animBg="1"/>
      <p:bldP spid="4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6558</TotalTime>
  <Words>1038</Words>
  <Application>Microsoft Office PowerPoint</Application>
  <PresentationFormat>On-screen Show (4:3)</PresentationFormat>
  <Paragraphs>382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Compiling Minimum Incremental Update for Modular SDN Languages</vt:lpstr>
      <vt:lpstr>Motivation</vt:lpstr>
      <vt:lpstr>Problem Statement</vt:lpstr>
      <vt:lpstr>Diff with Reassigned Priority</vt:lpstr>
      <vt:lpstr>Dependency Constraint</vt:lpstr>
      <vt:lpstr>Dependency Constraint</vt:lpstr>
      <vt:lpstr>Dependency Constraint</vt:lpstr>
      <vt:lpstr>How to obtain minimum dependency</vt:lpstr>
      <vt:lpstr>Incremental Dependency Construction</vt:lpstr>
      <vt:lpstr>Incremental Dependency Construction</vt:lpstr>
      <vt:lpstr>Maintaining Priority Value Distribution</vt:lpstr>
      <vt:lpstr>K-factor strategy</vt:lpstr>
      <vt:lpstr>Evaluation</vt:lpstr>
      <vt:lpstr>Conclusion</vt:lpstr>
      <vt:lpstr>Question?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Compiling Minimum Incremental Update for Modular SDN Languages </dc:title>
  <dc:creator>Xitao Wen</dc:creator>
  <cp:lastModifiedBy>Xitao Wen</cp:lastModifiedBy>
  <cp:revision>192</cp:revision>
  <dcterms:created xsi:type="dcterms:W3CDTF">2006-08-16T00:00:00Z</dcterms:created>
  <dcterms:modified xsi:type="dcterms:W3CDTF">2014-08-26T00:37:14Z</dcterms:modified>
</cp:coreProperties>
</file>