
<file path=[Content_Types].xml><?xml version="1.0" encoding="utf-8"?>
<Types xmlns="http://schemas.openxmlformats.org/package/2006/content-types">
  <Default Extension="png" ContentType="image/png"/>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4"/>
  </p:notesMasterIdLst>
  <p:sldIdLst>
    <p:sldId id="717" r:id="rId2"/>
    <p:sldId id="718" r:id="rId3"/>
    <p:sldId id="719" r:id="rId4"/>
    <p:sldId id="720" r:id="rId5"/>
    <p:sldId id="721" r:id="rId6"/>
    <p:sldId id="722" r:id="rId7"/>
    <p:sldId id="723" r:id="rId8"/>
    <p:sldId id="724" r:id="rId9"/>
    <p:sldId id="725" r:id="rId10"/>
    <p:sldId id="735" r:id="rId11"/>
    <p:sldId id="738" r:id="rId12"/>
    <p:sldId id="737" r:id="rId13"/>
    <p:sldId id="736" r:id="rId14"/>
    <p:sldId id="726" r:id="rId15"/>
    <p:sldId id="727" r:id="rId16"/>
    <p:sldId id="728" r:id="rId17"/>
    <p:sldId id="729" r:id="rId18"/>
    <p:sldId id="730" r:id="rId19"/>
    <p:sldId id="731" r:id="rId20"/>
    <p:sldId id="715" r:id="rId21"/>
    <p:sldId id="716" r:id="rId22"/>
    <p:sldId id="732" r:id="rId23"/>
    <p:sldId id="696" r:id="rId24"/>
    <p:sldId id="697" r:id="rId25"/>
    <p:sldId id="698" r:id="rId26"/>
    <p:sldId id="699" r:id="rId27"/>
    <p:sldId id="700" r:id="rId28"/>
    <p:sldId id="704" r:id="rId29"/>
    <p:sldId id="705" r:id="rId30"/>
    <p:sldId id="706" r:id="rId31"/>
    <p:sldId id="650" r:id="rId32"/>
    <p:sldId id="651" r:id="rId33"/>
    <p:sldId id="707" r:id="rId34"/>
    <p:sldId id="652" r:id="rId35"/>
    <p:sldId id="710" r:id="rId36"/>
    <p:sldId id="711" r:id="rId37"/>
    <p:sldId id="712" r:id="rId38"/>
    <p:sldId id="709" r:id="rId39"/>
    <p:sldId id="739" r:id="rId40"/>
    <p:sldId id="454" r:id="rId41"/>
    <p:sldId id="714" r:id="rId42"/>
    <p:sldId id="734" r:id="rId4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3EE"/>
    <a:srgbClr val="DDE9F7"/>
    <a:srgbClr val="215968"/>
    <a:srgbClr val="660066"/>
    <a:srgbClr val="027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55" autoAdjust="0"/>
  </p:normalViewPr>
  <p:slideViewPr>
    <p:cSldViewPr>
      <p:cViewPr varScale="1">
        <p:scale>
          <a:sx n="63" d="100"/>
          <a:sy n="63" d="100"/>
        </p:scale>
        <p:origin x="1404"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797F5-E998-47BE-A919-67F5F32088F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39AF042C-0BA0-43C0-8C29-D795EEB67A7B}">
      <dgm:prSet phldrT="[文本]" custT="1"/>
      <dgm:spPr/>
      <dgm:t>
        <a:bodyPr/>
        <a:lstStyle/>
        <a:p>
          <a:r>
            <a:rPr lang="zh-CN" altLang="en-US" sz="2400" b="0" dirty="0" smtClean="0">
              <a:latin typeface="微软雅黑" pitchFamily="34" charset="-122"/>
              <a:ea typeface="微软雅黑" pitchFamily="34" charset="-122"/>
            </a:rPr>
            <a:t>移动智能终端安全可信体系结构</a:t>
          </a:r>
          <a:endParaRPr lang="zh-CN" altLang="en-US" sz="2400" b="0" dirty="0">
            <a:latin typeface="微软雅黑" pitchFamily="34" charset="-122"/>
            <a:ea typeface="微软雅黑" pitchFamily="34" charset="-122"/>
          </a:endParaRPr>
        </a:p>
      </dgm:t>
    </dgm:pt>
    <dgm:pt modelId="{872B1097-F3AF-4809-960C-567DEB750DD7}" type="parTrans" cxnId="{654A3837-286E-4197-A278-3648D3B71A14}">
      <dgm:prSet/>
      <dgm:spPr/>
      <dgm:t>
        <a:bodyPr/>
        <a:lstStyle/>
        <a:p>
          <a:endParaRPr lang="zh-CN" altLang="en-US"/>
        </a:p>
      </dgm:t>
    </dgm:pt>
    <dgm:pt modelId="{F0AD8EAD-E64C-441A-8F5C-A60B59F76B2D}" type="sibTrans" cxnId="{654A3837-286E-4197-A278-3648D3B71A14}">
      <dgm:prSet/>
      <dgm:spPr/>
      <dgm:t>
        <a:bodyPr/>
        <a:lstStyle/>
        <a:p>
          <a:endParaRPr lang="zh-CN" altLang="en-US"/>
        </a:p>
      </dgm:t>
    </dgm:pt>
    <dgm:pt modelId="{6737D9C2-5C7D-4D42-BB25-EF08981272ED}">
      <dgm:prSet phldrT="[文本]" custT="1"/>
      <dgm:spPr/>
      <dgm:t>
        <a:bodyPr/>
        <a:lstStyle/>
        <a:p>
          <a:r>
            <a:rPr lang="zh-CN" altLang="en-US" sz="2400" b="0" dirty="0" smtClean="0">
              <a:latin typeface="微软雅黑" pitchFamily="34" charset="-122"/>
              <a:ea typeface="微软雅黑" pitchFamily="34" charset="-122"/>
            </a:rPr>
            <a:t>移动社交媒体安全分析与挖掘技术</a:t>
          </a:r>
          <a:endParaRPr lang="zh-CN" altLang="en-US" sz="2400" b="0" dirty="0">
            <a:latin typeface="微软雅黑" pitchFamily="34" charset="-122"/>
            <a:ea typeface="微软雅黑" pitchFamily="34" charset="-122"/>
          </a:endParaRPr>
        </a:p>
      </dgm:t>
    </dgm:pt>
    <dgm:pt modelId="{6DE671B0-DAA8-41AD-898E-1E63598D9F12}" type="parTrans" cxnId="{A2CEDBDA-5490-4D6F-9544-1EC1D1DA3AA8}">
      <dgm:prSet/>
      <dgm:spPr/>
      <dgm:t>
        <a:bodyPr/>
        <a:lstStyle/>
        <a:p>
          <a:endParaRPr lang="zh-CN" altLang="en-US"/>
        </a:p>
      </dgm:t>
    </dgm:pt>
    <dgm:pt modelId="{B20525EE-19D8-4158-8898-5A6BEE1F63CD}" type="sibTrans" cxnId="{A2CEDBDA-5490-4D6F-9544-1EC1D1DA3AA8}">
      <dgm:prSet/>
      <dgm:spPr/>
      <dgm:t>
        <a:bodyPr/>
        <a:lstStyle/>
        <a:p>
          <a:endParaRPr lang="zh-CN" altLang="en-US"/>
        </a:p>
      </dgm:t>
    </dgm:pt>
    <dgm:pt modelId="{9962B631-E2A0-4E3B-8FD0-555DDA76DB9E}">
      <dgm:prSet phldrT="[文本]" custT="1"/>
      <dgm:spPr/>
      <dgm:t>
        <a:bodyPr/>
        <a:lstStyle/>
        <a:p>
          <a:r>
            <a:rPr lang="zh-CN" altLang="en-US" sz="2400" b="0" dirty="0" smtClean="0">
              <a:latin typeface="微软雅黑" pitchFamily="34" charset="-122"/>
              <a:ea typeface="微软雅黑" pitchFamily="34" charset="-122"/>
            </a:rPr>
            <a:t>移动应用安全及隐私保护技术</a:t>
          </a:r>
          <a:endParaRPr lang="zh-CN" altLang="en-US" sz="2400" b="0" dirty="0">
            <a:latin typeface="微软雅黑" pitchFamily="34" charset="-122"/>
            <a:ea typeface="微软雅黑" pitchFamily="34" charset="-122"/>
          </a:endParaRPr>
        </a:p>
      </dgm:t>
    </dgm:pt>
    <dgm:pt modelId="{F609D64E-0604-4524-BD7A-961482577D4A}" type="sibTrans" cxnId="{B5A128C5-657A-41BE-8D74-DA9CD1039466}">
      <dgm:prSet/>
      <dgm:spPr/>
      <dgm:t>
        <a:bodyPr/>
        <a:lstStyle/>
        <a:p>
          <a:endParaRPr lang="zh-CN" altLang="en-US"/>
        </a:p>
      </dgm:t>
    </dgm:pt>
    <dgm:pt modelId="{CCF97827-3584-4819-AC0C-55F60F0DD4E3}" type="parTrans" cxnId="{B5A128C5-657A-41BE-8D74-DA9CD1039466}">
      <dgm:prSet/>
      <dgm:spPr/>
      <dgm:t>
        <a:bodyPr/>
        <a:lstStyle/>
        <a:p>
          <a:endParaRPr lang="zh-CN" altLang="en-US"/>
        </a:p>
      </dgm:t>
    </dgm:pt>
    <dgm:pt modelId="{B5F9A0AF-15E4-4461-85C7-8CEA2CB9DC72}" type="pres">
      <dgm:prSet presAssocID="{6B7797F5-E998-47BE-A919-67F5F32088F5}" presName="linear" presStyleCnt="0">
        <dgm:presLayoutVars>
          <dgm:dir/>
          <dgm:animLvl val="lvl"/>
          <dgm:resizeHandles val="exact"/>
        </dgm:presLayoutVars>
      </dgm:prSet>
      <dgm:spPr/>
      <dgm:t>
        <a:bodyPr/>
        <a:lstStyle/>
        <a:p>
          <a:endParaRPr lang="zh-CN" altLang="en-US"/>
        </a:p>
      </dgm:t>
    </dgm:pt>
    <dgm:pt modelId="{0C03A240-801C-4501-8DA3-E9E4FBC7CF89}" type="pres">
      <dgm:prSet presAssocID="{39AF042C-0BA0-43C0-8C29-D795EEB67A7B}" presName="parentLin" presStyleCnt="0"/>
      <dgm:spPr/>
    </dgm:pt>
    <dgm:pt modelId="{9F333BED-F62F-4E02-A770-99B9B04C3219}" type="pres">
      <dgm:prSet presAssocID="{39AF042C-0BA0-43C0-8C29-D795EEB67A7B}" presName="parentLeftMargin" presStyleLbl="node1" presStyleIdx="0" presStyleCnt="3"/>
      <dgm:spPr/>
      <dgm:t>
        <a:bodyPr/>
        <a:lstStyle/>
        <a:p>
          <a:endParaRPr lang="zh-CN" altLang="en-US"/>
        </a:p>
      </dgm:t>
    </dgm:pt>
    <dgm:pt modelId="{2A1A9A65-10F0-4711-8322-4BB38564154D}" type="pres">
      <dgm:prSet presAssocID="{39AF042C-0BA0-43C0-8C29-D795EEB67A7B}" presName="parentText" presStyleLbl="node1" presStyleIdx="0" presStyleCnt="3" custScaleX="117661" custScaleY="21589" custLinFactNeighborX="-76375" custLinFactNeighborY="-29259">
        <dgm:presLayoutVars>
          <dgm:chMax val="0"/>
          <dgm:bulletEnabled val="1"/>
        </dgm:presLayoutVars>
      </dgm:prSet>
      <dgm:spPr/>
      <dgm:t>
        <a:bodyPr/>
        <a:lstStyle/>
        <a:p>
          <a:endParaRPr lang="zh-CN" altLang="en-US"/>
        </a:p>
      </dgm:t>
    </dgm:pt>
    <dgm:pt modelId="{9FF9FF3C-5800-4902-96F6-2DE22B8C1103}" type="pres">
      <dgm:prSet presAssocID="{39AF042C-0BA0-43C0-8C29-D795EEB67A7B}" presName="negativeSpace" presStyleCnt="0"/>
      <dgm:spPr/>
    </dgm:pt>
    <dgm:pt modelId="{18F6A368-42C4-4C58-AC14-002C9B6A1569}" type="pres">
      <dgm:prSet presAssocID="{39AF042C-0BA0-43C0-8C29-D795EEB67A7B}" presName="childText" presStyleLbl="conFgAcc1" presStyleIdx="0" presStyleCnt="3">
        <dgm:presLayoutVars>
          <dgm:bulletEnabled val="1"/>
        </dgm:presLayoutVars>
      </dgm:prSet>
      <dgm:spPr/>
    </dgm:pt>
    <dgm:pt modelId="{82638486-E1C8-4661-825B-2BA3AA18908F}" type="pres">
      <dgm:prSet presAssocID="{F0AD8EAD-E64C-441A-8F5C-A60B59F76B2D}" presName="spaceBetweenRectangles" presStyleCnt="0"/>
      <dgm:spPr/>
    </dgm:pt>
    <dgm:pt modelId="{6A0D0C5E-B10B-4D16-8E89-8E3E6C5F9B34}" type="pres">
      <dgm:prSet presAssocID="{9962B631-E2A0-4E3B-8FD0-555DDA76DB9E}" presName="parentLin" presStyleCnt="0"/>
      <dgm:spPr/>
    </dgm:pt>
    <dgm:pt modelId="{707C43BD-D14B-4387-8C89-6A43BB6836F0}" type="pres">
      <dgm:prSet presAssocID="{9962B631-E2A0-4E3B-8FD0-555DDA76DB9E}" presName="parentLeftMargin" presStyleLbl="node1" presStyleIdx="0" presStyleCnt="3"/>
      <dgm:spPr/>
      <dgm:t>
        <a:bodyPr/>
        <a:lstStyle/>
        <a:p>
          <a:endParaRPr lang="zh-CN" altLang="en-US"/>
        </a:p>
      </dgm:t>
    </dgm:pt>
    <dgm:pt modelId="{5755DE3D-9659-4826-A216-10533F9B0F18}" type="pres">
      <dgm:prSet presAssocID="{9962B631-E2A0-4E3B-8FD0-555DDA76DB9E}" presName="parentText" presStyleLbl="node1" presStyleIdx="1" presStyleCnt="3" custScaleX="118586" custScaleY="21501" custLinFactNeighborX="-76375" custLinFactNeighborY="-28792">
        <dgm:presLayoutVars>
          <dgm:chMax val="0"/>
          <dgm:bulletEnabled val="1"/>
        </dgm:presLayoutVars>
      </dgm:prSet>
      <dgm:spPr/>
      <dgm:t>
        <a:bodyPr/>
        <a:lstStyle/>
        <a:p>
          <a:endParaRPr lang="zh-CN" altLang="en-US"/>
        </a:p>
      </dgm:t>
    </dgm:pt>
    <dgm:pt modelId="{9A0FC338-81F4-4DFE-91D6-498E0BC9E5D3}" type="pres">
      <dgm:prSet presAssocID="{9962B631-E2A0-4E3B-8FD0-555DDA76DB9E}" presName="negativeSpace" presStyleCnt="0"/>
      <dgm:spPr/>
    </dgm:pt>
    <dgm:pt modelId="{1489A5BE-97AC-4C14-A3F1-07AD637AFCD7}" type="pres">
      <dgm:prSet presAssocID="{9962B631-E2A0-4E3B-8FD0-555DDA76DB9E}" presName="childText" presStyleLbl="conFgAcc1" presStyleIdx="1" presStyleCnt="3">
        <dgm:presLayoutVars>
          <dgm:bulletEnabled val="1"/>
        </dgm:presLayoutVars>
      </dgm:prSet>
      <dgm:spPr/>
    </dgm:pt>
    <dgm:pt modelId="{A9D160D0-C3B7-4B32-83D3-E2CAF1193E9B}" type="pres">
      <dgm:prSet presAssocID="{F609D64E-0604-4524-BD7A-961482577D4A}" presName="spaceBetweenRectangles" presStyleCnt="0"/>
      <dgm:spPr/>
    </dgm:pt>
    <dgm:pt modelId="{93841D91-0908-4CC4-AE34-A91C97374F30}" type="pres">
      <dgm:prSet presAssocID="{6737D9C2-5C7D-4D42-BB25-EF08981272ED}" presName="parentLin" presStyleCnt="0"/>
      <dgm:spPr/>
    </dgm:pt>
    <dgm:pt modelId="{5525B609-6477-4BE2-BE34-5C1896F4E914}" type="pres">
      <dgm:prSet presAssocID="{6737D9C2-5C7D-4D42-BB25-EF08981272ED}" presName="parentLeftMargin" presStyleLbl="node1" presStyleIdx="1" presStyleCnt="3"/>
      <dgm:spPr/>
      <dgm:t>
        <a:bodyPr/>
        <a:lstStyle/>
        <a:p>
          <a:endParaRPr lang="zh-CN" altLang="en-US"/>
        </a:p>
      </dgm:t>
    </dgm:pt>
    <dgm:pt modelId="{3E962C3F-BE05-4731-AAF9-B072B741CC68}" type="pres">
      <dgm:prSet presAssocID="{6737D9C2-5C7D-4D42-BB25-EF08981272ED}" presName="parentText" presStyleLbl="node1" presStyleIdx="2" presStyleCnt="3" custScaleX="118586" custScaleY="24297" custLinFactNeighborX="-76375" custLinFactNeighborY="-25903">
        <dgm:presLayoutVars>
          <dgm:chMax val="0"/>
          <dgm:bulletEnabled val="1"/>
        </dgm:presLayoutVars>
      </dgm:prSet>
      <dgm:spPr/>
      <dgm:t>
        <a:bodyPr/>
        <a:lstStyle/>
        <a:p>
          <a:endParaRPr lang="zh-CN" altLang="en-US"/>
        </a:p>
      </dgm:t>
    </dgm:pt>
    <dgm:pt modelId="{9B99B325-8B7F-4C6A-86A0-E2BF61FF4DA8}" type="pres">
      <dgm:prSet presAssocID="{6737D9C2-5C7D-4D42-BB25-EF08981272ED}" presName="negativeSpace" presStyleCnt="0"/>
      <dgm:spPr/>
    </dgm:pt>
    <dgm:pt modelId="{3F0548A8-2F71-4385-B9AD-4CE85521C8B3}" type="pres">
      <dgm:prSet presAssocID="{6737D9C2-5C7D-4D42-BB25-EF08981272ED}" presName="childText" presStyleLbl="conFgAcc1" presStyleIdx="2" presStyleCnt="3">
        <dgm:presLayoutVars>
          <dgm:bulletEnabled val="1"/>
        </dgm:presLayoutVars>
      </dgm:prSet>
      <dgm:spPr/>
    </dgm:pt>
  </dgm:ptLst>
  <dgm:cxnLst>
    <dgm:cxn modelId="{1A2A553B-BD5F-48C0-B423-B13DC85A1D7E}" type="presOf" srcId="{39AF042C-0BA0-43C0-8C29-D795EEB67A7B}" destId="{2A1A9A65-10F0-4711-8322-4BB38564154D}" srcOrd="1" destOrd="0" presId="urn:microsoft.com/office/officeart/2005/8/layout/list1"/>
    <dgm:cxn modelId="{82E9BF28-724B-4A43-B48B-02585C8A95CE}" type="presOf" srcId="{6B7797F5-E998-47BE-A919-67F5F32088F5}" destId="{B5F9A0AF-15E4-4461-85C7-8CEA2CB9DC72}" srcOrd="0" destOrd="0" presId="urn:microsoft.com/office/officeart/2005/8/layout/list1"/>
    <dgm:cxn modelId="{B5A128C5-657A-41BE-8D74-DA9CD1039466}" srcId="{6B7797F5-E998-47BE-A919-67F5F32088F5}" destId="{9962B631-E2A0-4E3B-8FD0-555DDA76DB9E}" srcOrd="1" destOrd="0" parTransId="{CCF97827-3584-4819-AC0C-55F60F0DD4E3}" sibTransId="{F609D64E-0604-4524-BD7A-961482577D4A}"/>
    <dgm:cxn modelId="{654A3837-286E-4197-A278-3648D3B71A14}" srcId="{6B7797F5-E998-47BE-A919-67F5F32088F5}" destId="{39AF042C-0BA0-43C0-8C29-D795EEB67A7B}" srcOrd="0" destOrd="0" parTransId="{872B1097-F3AF-4809-960C-567DEB750DD7}" sibTransId="{F0AD8EAD-E64C-441A-8F5C-A60B59F76B2D}"/>
    <dgm:cxn modelId="{940C0E73-588C-4336-9DB9-79CC03296536}" type="presOf" srcId="{9962B631-E2A0-4E3B-8FD0-555DDA76DB9E}" destId="{5755DE3D-9659-4826-A216-10533F9B0F18}" srcOrd="1" destOrd="0" presId="urn:microsoft.com/office/officeart/2005/8/layout/list1"/>
    <dgm:cxn modelId="{A2CEDBDA-5490-4D6F-9544-1EC1D1DA3AA8}" srcId="{6B7797F5-E998-47BE-A919-67F5F32088F5}" destId="{6737D9C2-5C7D-4D42-BB25-EF08981272ED}" srcOrd="2" destOrd="0" parTransId="{6DE671B0-DAA8-41AD-898E-1E63598D9F12}" sibTransId="{B20525EE-19D8-4158-8898-5A6BEE1F63CD}"/>
    <dgm:cxn modelId="{546A2688-B2E6-41EB-B70F-B65A93240506}" type="presOf" srcId="{6737D9C2-5C7D-4D42-BB25-EF08981272ED}" destId="{3E962C3F-BE05-4731-AAF9-B072B741CC68}" srcOrd="1" destOrd="0" presId="urn:microsoft.com/office/officeart/2005/8/layout/list1"/>
    <dgm:cxn modelId="{BB806E9B-CCB9-426D-99B6-25A6B295AD49}" type="presOf" srcId="{39AF042C-0BA0-43C0-8C29-D795EEB67A7B}" destId="{9F333BED-F62F-4E02-A770-99B9B04C3219}" srcOrd="0" destOrd="0" presId="urn:microsoft.com/office/officeart/2005/8/layout/list1"/>
    <dgm:cxn modelId="{710A6117-6191-4D2E-872C-BFF60D3619D1}" type="presOf" srcId="{6737D9C2-5C7D-4D42-BB25-EF08981272ED}" destId="{5525B609-6477-4BE2-BE34-5C1896F4E914}" srcOrd="0" destOrd="0" presId="urn:microsoft.com/office/officeart/2005/8/layout/list1"/>
    <dgm:cxn modelId="{5704C0A6-C7C5-4155-BC4C-12DF1A595CE6}" type="presOf" srcId="{9962B631-E2A0-4E3B-8FD0-555DDA76DB9E}" destId="{707C43BD-D14B-4387-8C89-6A43BB6836F0}" srcOrd="0" destOrd="0" presId="urn:microsoft.com/office/officeart/2005/8/layout/list1"/>
    <dgm:cxn modelId="{857A57B8-C3A0-485A-9E86-11A8C3F879CF}" type="presParOf" srcId="{B5F9A0AF-15E4-4461-85C7-8CEA2CB9DC72}" destId="{0C03A240-801C-4501-8DA3-E9E4FBC7CF89}" srcOrd="0" destOrd="0" presId="urn:microsoft.com/office/officeart/2005/8/layout/list1"/>
    <dgm:cxn modelId="{C8C52875-82F8-4EC8-9717-B820E0757718}" type="presParOf" srcId="{0C03A240-801C-4501-8DA3-E9E4FBC7CF89}" destId="{9F333BED-F62F-4E02-A770-99B9B04C3219}" srcOrd="0" destOrd="0" presId="urn:microsoft.com/office/officeart/2005/8/layout/list1"/>
    <dgm:cxn modelId="{5200DE26-1897-481C-8838-7F571D1A32DE}" type="presParOf" srcId="{0C03A240-801C-4501-8DA3-E9E4FBC7CF89}" destId="{2A1A9A65-10F0-4711-8322-4BB38564154D}" srcOrd="1" destOrd="0" presId="urn:microsoft.com/office/officeart/2005/8/layout/list1"/>
    <dgm:cxn modelId="{D26B40B0-22BD-4A92-A8C9-734DC242C269}" type="presParOf" srcId="{B5F9A0AF-15E4-4461-85C7-8CEA2CB9DC72}" destId="{9FF9FF3C-5800-4902-96F6-2DE22B8C1103}" srcOrd="1" destOrd="0" presId="urn:microsoft.com/office/officeart/2005/8/layout/list1"/>
    <dgm:cxn modelId="{C1A540DD-A857-43B1-95E2-01D2D72570BC}" type="presParOf" srcId="{B5F9A0AF-15E4-4461-85C7-8CEA2CB9DC72}" destId="{18F6A368-42C4-4C58-AC14-002C9B6A1569}" srcOrd="2" destOrd="0" presId="urn:microsoft.com/office/officeart/2005/8/layout/list1"/>
    <dgm:cxn modelId="{19C745C7-C535-44ED-91D3-2463F9DBF41B}" type="presParOf" srcId="{B5F9A0AF-15E4-4461-85C7-8CEA2CB9DC72}" destId="{82638486-E1C8-4661-825B-2BA3AA18908F}" srcOrd="3" destOrd="0" presId="urn:microsoft.com/office/officeart/2005/8/layout/list1"/>
    <dgm:cxn modelId="{DA35F1DE-1F79-40B0-AC02-644BC087CF9D}" type="presParOf" srcId="{B5F9A0AF-15E4-4461-85C7-8CEA2CB9DC72}" destId="{6A0D0C5E-B10B-4D16-8E89-8E3E6C5F9B34}" srcOrd="4" destOrd="0" presId="urn:microsoft.com/office/officeart/2005/8/layout/list1"/>
    <dgm:cxn modelId="{5C26C6F3-0B22-4B14-A7F7-F90181D91BFA}" type="presParOf" srcId="{6A0D0C5E-B10B-4D16-8E89-8E3E6C5F9B34}" destId="{707C43BD-D14B-4387-8C89-6A43BB6836F0}" srcOrd="0" destOrd="0" presId="urn:microsoft.com/office/officeart/2005/8/layout/list1"/>
    <dgm:cxn modelId="{8619702E-CF7D-466D-A60C-09328E410CBB}" type="presParOf" srcId="{6A0D0C5E-B10B-4D16-8E89-8E3E6C5F9B34}" destId="{5755DE3D-9659-4826-A216-10533F9B0F18}" srcOrd="1" destOrd="0" presId="urn:microsoft.com/office/officeart/2005/8/layout/list1"/>
    <dgm:cxn modelId="{040F9B65-9011-4B9E-B95D-BAD8EC5062C2}" type="presParOf" srcId="{B5F9A0AF-15E4-4461-85C7-8CEA2CB9DC72}" destId="{9A0FC338-81F4-4DFE-91D6-498E0BC9E5D3}" srcOrd="5" destOrd="0" presId="urn:microsoft.com/office/officeart/2005/8/layout/list1"/>
    <dgm:cxn modelId="{E770DF42-3E83-41C5-BE09-5A93BB13DAE7}" type="presParOf" srcId="{B5F9A0AF-15E4-4461-85C7-8CEA2CB9DC72}" destId="{1489A5BE-97AC-4C14-A3F1-07AD637AFCD7}" srcOrd="6" destOrd="0" presId="urn:microsoft.com/office/officeart/2005/8/layout/list1"/>
    <dgm:cxn modelId="{F78FACF4-B50A-4CAF-B3CC-6CD0916A3360}" type="presParOf" srcId="{B5F9A0AF-15E4-4461-85C7-8CEA2CB9DC72}" destId="{A9D160D0-C3B7-4B32-83D3-E2CAF1193E9B}" srcOrd="7" destOrd="0" presId="urn:microsoft.com/office/officeart/2005/8/layout/list1"/>
    <dgm:cxn modelId="{47686BF6-3451-4A57-BE6C-CE338FADCE07}" type="presParOf" srcId="{B5F9A0AF-15E4-4461-85C7-8CEA2CB9DC72}" destId="{93841D91-0908-4CC4-AE34-A91C97374F30}" srcOrd="8" destOrd="0" presId="urn:microsoft.com/office/officeart/2005/8/layout/list1"/>
    <dgm:cxn modelId="{AC1F6649-7544-44AD-A137-A3D92228857F}" type="presParOf" srcId="{93841D91-0908-4CC4-AE34-A91C97374F30}" destId="{5525B609-6477-4BE2-BE34-5C1896F4E914}" srcOrd="0" destOrd="0" presId="urn:microsoft.com/office/officeart/2005/8/layout/list1"/>
    <dgm:cxn modelId="{97E18D5E-68C7-4852-A9E5-4929BC11AD54}" type="presParOf" srcId="{93841D91-0908-4CC4-AE34-A91C97374F30}" destId="{3E962C3F-BE05-4731-AAF9-B072B741CC68}" srcOrd="1" destOrd="0" presId="urn:microsoft.com/office/officeart/2005/8/layout/list1"/>
    <dgm:cxn modelId="{3D5B97FE-C632-4AC0-BB95-2A3C2A4F1F9D}" type="presParOf" srcId="{B5F9A0AF-15E4-4461-85C7-8CEA2CB9DC72}" destId="{9B99B325-8B7F-4C6A-86A0-E2BF61FF4DA8}" srcOrd="9" destOrd="0" presId="urn:microsoft.com/office/officeart/2005/8/layout/list1"/>
    <dgm:cxn modelId="{D46C4008-E2D3-4D6B-88F8-2B43690D78FA}" type="presParOf" srcId="{B5F9A0AF-15E4-4461-85C7-8CEA2CB9DC72}" destId="{3F0548A8-2F71-4385-B9AD-4CE85521C8B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72743-110E-40F2-8016-25CCBB8A8732}"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zh-CN" altLang="en-US"/>
        </a:p>
      </dgm:t>
    </dgm:pt>
    <dgm:pt modelId="{3E5DC542-1772-44F6-BA77-2A49A395A235}">
      <dgm:prSet phldrT="[文本]" custT="1"/>
      <dgm:spPr/>
      <dgm:t>
        <a:bodyPr/>
        <a:lstStyle/>
        <a:p>
          <a:r>
            <a:rPr lang="zh-CN" altLang="en-US" sz="2400" b="1" dirty="0" smtClean="0">
              <a:latin typeface="微软雅黑" pitchFamily="34" charset="-122"/>
              <a:ea typeface="微软雅黑" pitchFamily="34" charset="-122"/>
            </a:rPr>
            <a:t>移动终端安全</a:t>
          </a:r>
          <a:endParaRPr lang="zh-CN" altLang="en-US" sz="2400" b="1" dirty="0">
            <a:latin typeface="微软雅黑" pitchFamily="34" charset="-122"/>
            <a:ea typeface="微软雅黑" pitchFamily="34" charset="-122"/>
          </a:endParaRPr>
        </a:p>
      </dgm:t>
    </dgm:pt>
    <dgm:pt modelId="{E08BB88B-A47F-4F61-9A01-DA118C07DA1D}" type="parTrans" cxnId="{C183C014-6674-42B6-8369-61D5EA6C1AF2}">
      <dgm:prSet/>
      <dgm:spPr/>
      <dgm:t>
        <a:bodyPr/>
        <a:lstStyle/>
        <a:p>
          <a:endParaRPr lang="zh-CN" altLang="en-US"/>
        </a:p>
      </dgm:t>
    </dgm:pt>
    <dgm:pt modelId="{EF128484-2543-41F3-9BEA-1E07C144F2F1}" type="sibTrans" cxnId="{C183C014-6674-42B6-8369-61D5EA6C1AF2}">
      <dgm:prSet/>
      <dgm:spPr/>
      <dgm:t>
        <a:bodyPr/>
        <a:lstStyle/>
        <a:p>
          <a:endParaRPr lang="zh-CN" altLang="en-US"/>
        </a:p>
      </dgm:t>
    </dgm:pt>
    <dgm:pt modelId="{238A7FC7-B0DE-427E-9F89-1D9FC4BAA9C1}">
      <dgm:prSet phldrT="[文本]"/>
      <dgm:spPr/>
      <dgm:t>
        <a:bodyPr/>
        <a:lstStyle/>
        <a:p>
          <a:endParaRPr lang="zh-CN" altLang="en-US" dirty="0"/>
        </a:p>
      </dgm:t>
    </dgm:pt>
    <dgm:pt modelId="{14422155-2115-460D-B4CA-A62D73DE4B24}" type="parTrans" cxnId="{C75DDC08-2664-4DE9-9BAE-63B004E50160}">
      <dgm:prSet/>
      <dgm:spPr/>
      <dgm:t>
        <a:bodyPr/>
        <a:lstStyle/>
        <a:p>
          <a:endParaRPr lang="zh-CN" altLang="en-US"/>
        </a:p>
      </dgm:t>
    </dgm:pt>
    <dgm:pt modelId="{CDC89229-9A60-4309-A067-E03C7F40B08E}" type="sibTrans" cxnId="{C75DDC08-2664-4DE9-9BAE-63B004E50160}">
      <dgm:prSet/>
      <dgm:spPr/>
      <dgm:t>
        <a:bodyPr/>
        <a:lstStyle/>
        <a:p>
          <a:endParaRPr lang="zh-CN" altLang="en-US"/>
        </a:p>
      </dgm:t>
    </dgm:pt>
    <dgm:pt modelId="{CD3CF4E2-0C63-49CA-9D43-4B4B713243C9}">
      <dgm:prSet phldrT="[文本]"/>
      <dgm:spPr/>
      <dgm:t>
        <a:bodyPr/>
        <a:lstStyle/>
        <a:p>
          <a:endParaRPr lang="zh-CN" altLang="en-US" dirty="0"/>
        </a:p>
      </dgm:t>
    </dgm:pt>
    <dgm:pt modelId="{971172E8-5CAC-404A-A621-4CA1A809E931}" type="parTrans" cxnId="{AAA9FF60-5560-46EB-8FA6-E26FF451FF1E}">
      <dgm:prSet/>
      <dgm:spPr/>
      <dgm:t>
        <a:bodyPr/>
        <a:lstStyle/>
        <a:p>
          <a:endParaRPr lang="zh-CN" altLang="en-US"/>
        </a:p>
      </dgm:t>
    </dgm:pt>
    <dgm:pt modelId="{0383FD33-4FAD-41A7-88F7-2201087DAAFD}" type="sibTrans" cxnId="{AAA9FF60-5560-46EB-8FA6-E26FF451FF1E}">
      <dgm:prSet/>
      <dgm:spPr/>
      <dgm:t>
        <a:bodyPr/>
        <a:lstStyle/>
        <a:p>
          <a:endParaRPr lang="zh-CN" altLang="en-US"/>
        </a:p>
      </dgm:t>
    </dgm:pt>
    <dgm:pt modelId="{767118BC-9DCB-4DE3-A388-75EEE0722548}">
      <dgm:prSet phldrT="[文本]"/>
      <dgm:spPr/>
      <dgm:t>
        <a:bodyPr/>
        <a:lstStyle/>
        <a:p>
          <a:endParaRPr lang="zh-CN" altLang="en-US" dirty="0"/>
        </a:p>
      </dgm:t>
    </dgm:pt>
    <dgm:pt modelId="{2A960DD9-1D52-4E8A-A6A0-C10CED473743}" type="sibTrans" cxnId="{991CFE8D-D668-4758-90AD-8CFFCBFDE3D8}">
      <dgm:prSet/>
      <dgm:spPr/>
      <dgm:t>
        <a:bodyPr/>
        <a:lstStyle/>
        <a:p>
          <a:endParaRPr lang="zh-CN" altLang="en-US"/>
        </a:p>
      </dgm:t>
    </dgm:pt>
    <dgm:pt modelId="{0E412EC7-44B0-413D-AB3A-B2FB926D37EC}" type="parTrans" cxnId="{991CFE8D-D668-4758-90AD-8CFFCBFDE3D8}">
      <dgm:prSet/>
      <dgm:spPr/>
      <dgm:t>
        <a:bodyPr/>
        <a:lstStyle/>
        <a:p>
          <a:endParaRPr lang="zh-CN" altLang="en-US"/>
        </a:p>
      </dgm:t>
    </dgm:pt>
    <dgm:pt modelId="{218A0FA5-74C0-455E-ACD5-CEF22D1C0F79}" type="pres">
      <dgm:prSet presAssocID="{EAA72743-110E-40F2-8016-25CCBB8A8732}" presName="Name0" presStyleCnt="0">
        <dgm:presLayoutVars>
          <dgm:chMax val="1"/>
          <dgm:chPref val="1"/>
          <dgm:dir/>
          <dgm:resizeHandles/>
        </dgm:presLayoutVars>
      </dgm:prSet>
      <dgm:spPr/>
      <dgm:t>
        <a:bodyPr/>
        <a:lstStyle/>
        <a:p>
          <a:endParaRPr lang="zh-CN" altLang="en-US"/>
        </a:p>
      </dgm:t>
    </dgm:pt>
    <dgm:pt modelId="{BBA59A31-AE5B-485A-86F5-D13F2DFBD702}" type="pres">
      <dgm:prSet presAssocID="{3E5DC542-1772-44F6-BA77-2A49A395A235}" presName="Parent" presStyleLbl="node1" presStyleIdx="0" presStyleCnt="2" custScaleY="160694">
        <dgm:presLayoutVars>
          <dgm:chMax val="4"/>
          <dgm:chPref val="3"/>
        </dgm:presLayoutVars>
      </dgm:prSet>
      <dgm:spPr/>
      <dgm:t>
        <a:bodyPr/>
        <a:lstStyle/>
        <a:p>
          <a:endParaRPr lang="zh-CN" altLang="en-US"/>
        </a:p>
      </dgm:t>
    </dgm:pt>
    <dgm:pt modelId="{9BFC02AC-D43B-4AD1-B9C0-5046A82F54CA}" type="pres">
      <dgm:prSet presAssocID="{767118BC-9DCB-4DE3-A388-75EEE0722548}" presName="Accent" presStyleLbl="node1" presStyleIdx="1" presStyleCnt="2"/>
      <dgm:spPr/>
    </dgm:pt>
    <dgm:pt modelId="{5D237746-8AF0-4BB3-87FF-C86AFBB3B983}" type="pres">
      <dgm:prSet presAssocID="{767118BC-9DCB-4DE3-A388-75EEE0722548}"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64705695-BBFD-41CF-A277-44FF88084307}" type="pres">
      <dgm:prSet presAssocID="{767118BC-9DCB-4DE3-A388-75EEE0722548}" presName="Child1" presStyleLbl="revTx" presStyleIdx="0" presStyleCnt="3" custLinFactNeighborX="-9597" custLinFactNeighborY="-55695">
        <dgm:presLayoutVars>
          <dgm:chMax val="0"/>
          <dgm:chPref val="0"/>
          <dgm:bulletEnabled val="1"/>
        </dgm:presLayoutVars>
      </dgm:prSet>
      <dgm:spPr/>
      <dgm:t>
        <a:bodyPr/>
        <a:lstStyle/>
        <a:p>
          <a:endParaRPr lang="zh-CN" altLang="en-US"/>
        </a:p>
      </dgm:t>
    </dgm:pt>
    <dgm:pt modelId="{F59254A3-D784-4EAD-857A-4472C90CBC68}" type="pres">
      <dgm:prSet presAssocID="{238A7FC7-B0DE-427E-9F89-1D9FC4BAA9C1}" presName="Image2" presStyleCnt="0"/>
      <dgm:spPr/>
    </dgm:pt>
    <dgm:pt modelId="{65B1875B-9FE5-4F70-AEF6-560FE4F01005}" type="pres">
      <dgm:prSet presAssocID="{238A7FC7-B0DE-427E-9F89-1D9FC4BAA9C1}" presName="Imag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2D34DD4E-060A-4F17-8797-9522FFCC8B50}" type="pres">
      <dgm:prSet presAssocID="{238A7FC7-B0DE-427E-9F89-1D9FC4BAA9C1}" presName="Child2" presStyleLbl="revTx" presStyleIdx="1" presStyleCnt="3">
        <dgm:presLayoutVars>
          <dgm:chMax val="0"/>
          <dgm:chPref val="0"/>
          <dgm:bulletEnabled val="1"/>
        </dgm:presLayoutVars>
      </dgm:prSet>
      <dgm:spPr/>
      <dgm:t>
        <a:bodyPr/>
        <a:lstStyle/>
        <a:p>
          <a:endParaRPr lang="zh-CN" altLang="en-US"/>
        </a:p>
      </dgm:t>
    </dgm:pt>
    <dgm:pt modelId="{3FE7850A-D95A-44E2-A0EE-31525476B53F}" type="pres">
      <dgm:prSet presAssocID="{CD3CF4E2-0C63-49CA-9D43-4B4B713243C9}" presName="Image3" presStyleCnt="0"/>
      <dgm:spPr/>
    </dgm:pt>
    <dgm:pt modelId="{8A3F8E71-1E06-4BFB-8542-1F64E71834B6}" type="pres">
      <dgm:prSet presAssocID="{CD3CF4E2-0C63-49CA-9D43-4B4B713243C9}" presName="Imag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zh-CN" altLang="en-US"/>
        </a:p>
      </dgm:t>
    </dgm:pt>
    <dgm:pt modelId="{FD9A29E2-463B-4D08-91EA-13AFFAAB7A05}" type="pres">
      <dgm:prSet presAssocID="{CD3CF4E2-0C63-49CA-9D43-4B4B713243C9}" presName="Child3" presStyleLbl="revTx" presStyleIdx="2" presStyleCnt="3" custLinFactNeighborX="-9597" custLinFactNeighborY="77455">
        <dgm:presLayoutVars>
          <dgm:chMax val="0"/>
          <dgm:chPref val="0"/>
          <dgm:bulletEnabled val="1"/>
        </dgm:presLayoutVars>
      </dgm:prSet>
      <dgm:spPr/>
      <dgm:t>
        <a:bodyPr/>
        <a:lstStyle/>
        <a:p>
          <a:endParaRPr lang="zh-CN" altLang="en-US"/>
        </a:p>
      </dgm:t>
    </dgm:pt>
  </dgm:ptLst>
  <dgm:cxnLst>
    <dgm:cxn modelId="{8BDE56DF-610E-450C-985A-227007B3A768}" type="presOf" srcId="{767118BC-9DCB-4DE3-A388-75EEE0722548}" destId="{64705695-BBFD-41CF-A277-44FF88084307}" srcOrd="0" destOrd="0" presId="urn:microsoft.com/office/officeart/2011/layout/RadialPictureList"/>
    <dgm:cxn modelId="{C08887C6-061D-44D6-9B84-6EB02DD79FB2}" type="presOf" srcId="{238A7FC7-B0DE-427E-9F89-1D9FC4BAA9C1}" destId="{2D34DD4E-060A-4F17-8797-9522FFCC8B50}" srcOrd="0" destOrd="0" presId="urn:microsoft.com/office/officeart/2011/layout/RadialPictureList"/>
    <dgm:cxn modelId="{AAA9FF60-5560-46EB-8FA6-E26FF451FF1E}" srcId="{3E5DC542-1772-44F6-BA77-2A49A395A235}" destId="{CD3CF4E2-0C63-49CA-9D43-4B4B713243C9}" srcOrd="2" destOrd="0" parTransId="{971172E8-5CAC-404A-A621-4CA1A809E931}" sibTransId="{0383FD33-4FAD-41A7-88F7-2201087DAAFD}"/>
    <dgm:cxn modelId="{5A523D58-5083-4B65-87E4-9324C89B2F81}" type="presOf" srcId="{CD3CF4E2-0C63-49CA-9D43-4B4B713243C9}" destId="{FD9A29E2-463B-4D08-91EA-13AFFAAB7A05}" srcOrd="0" destOrd="0" presId="urn:microsoft.com/office/officeart/2011/layout/RadialPictureList"/>
    <dgm:cxn modelId="{C183C014-6674-42B6-8369-61D5EA6C1AF2}" srcId="{EAA72743-110E-40F2-8016-25CCBB8A8732}" destId="{3E5DC542-1772-44F6-BA77-2A49A395A235}" srcOrd="0" destOrd="0" parTransId="{E08BB88B-A47F-4F61-9A01-DA118C07DA1D}" sibTransId="{EF128484-2543-41F3-9BEA-1E07C144F2F1}"/>
    <dgm:cxn modelId="{991CFE8D-D668-4758-90AD-8CFFCBFDE3D8}" srcId="{3E5DC542-1772-44F6-BA77-2A49A395A235}" destId="{767118BC-9DCB-4DE3-A388-75EEE0722548}" srcOrd="0" destOrd="0" parTransId="{0E412EC7-44B0-413D-AB3A-B2FB926D37EC}" sibTransId="{2A960DD9-1D52-4E8A-A6A0-C10CED473743}"/>
    <dgm:cxn modelId="{C75DDC08-2664-4DE9-9BAE-63B004E50160}" srcId="{3E5DC542-1772-44F6-BA77-2A49A395A235}" destId="{238A7FC7-B0DE-427E-9F89-1D9FC4BAA9C1}" srcOrd="1" destOrd="0" parTransId="{14422155-2115-460D-B4CA-A62D73DE4B24}" sibTransId="{CDC89229-9A60-4309-A067-E03C7F40B08E}"/>
    <dgm:cxn modelId="{46E1C3F0-B2BA-4A52-BAEA-9A8C94C6D151}" type="presOf" srcId="{EAA72743-110E-40F2-8016-25CCBB8A8732}" destId="{218A0FA5-74C0-455E-ACD5-CEF22D1C0F79}" srcOrd="0" destOrd="0" presId="urn:microsoft.com/office/officeart/2011/layout/RadialPictureList"/>
    <dgm:cxn modelId="{088A7204-0EE7-4F7A-91FD-52B7F8C7BB34}" type="presOf" srcId="{3E5DC542-1772-44F6-BA77-2A49A395A235}" destId="{BBA59A31-AE5B-485A-86F5-D13F2DFBD702}" srcOrd="0" destOrd="0" presId="urn:microsoft.com/office/officeart/2011/layout/RadialPictureList"/>
    <dgm:cxn modelId="{5E6338A3-7870-45EE-98CB-28A7C6638FA0}" type="presParOf" srcId="{218A0FA5-74C0-455E-ACD5-CEF22D1C0F79}" destId="{BBA59A31-AE5B-485A-86F5-D13F2DFBD702}" srcOrd="0" destOrd="0" presId="urn:microsoft.com/office/officeart/2011/layout/RadialPictureList"/>
    <dgm:cxn modelId="{0A111125-7097-4017-B029-3342E170A602}" type="presParOf" srcId="{218A0FA5-74C0-455E-ACD5-CEF22D1C0F79}" destId="{9BFC02AC-D43B-4AD1-B9C0-5046A82F54CA}" srcOrd="1" destOrd="0" presId="urn:microsoft.com/office/officeart/2011/layout/RadialPictureList"/>
    <dgm:cxn modelId="{14629C05-1730-4C9B-B894-5048012E5E66}" type="presParOf" srcId="{218A0FA5-74C0-455E-ACD5-CEF22D1C0F79}" destId="{5D237746-8AF0-4BB3-87FF-C86AFBB3B983}" srcOrd="2" destOrd="0" presId="urn:microsoft.com/office/officeart/2011/layout/RadialPictureList"/>
    <dgm:cxn modelId="{3ADD5EB2-45D9-4DA7-AF3C-4C24125F8A22}" type="presParOf" srcId="{218A0FA5-74C0-455E-ACD5-CEF22D1C0F79}" destId="{64705695-BBFD-41CF-A277-44FF88084307}" srcOrd="3" destOrd="0" presId="urn:microsoft.com/office/officeart/2011/layout/RadialPictureList"/>
    <dgm:cxn modelId="{4261A7E4-C665-4837-BF89-EA926C6B77AB}" type="presParOf" srcId="{218A0FA5-74C0-455E-ACD5-CEF22D1C0F79}" destId="{F59254A3-D784-4EAD-857A-4472C90CBC68}" srcOrd="4" destOrd="0" presId="urn:microsoft.com/office/officeart/2011/layout/RadialPictureList"/>
    <dgm:cxn modelId="{9D5D2016-954E-49CC-A534-C89D6C297319}" type="presParOf" srcId="{F59254A3-D784-4EAD-857A-4472C90CBC68}" destId="{65B1875B-9FE5-4F70-AEF6-560FE4F01005}" srcOrd="0" destOrd="0" presId="urn:microsoft.com/office/officeart/2011/layout/RadialPictureList"/>
    <dgm:cxn modelId="{DC122E15-10F0-4904-8E36-0337DF72E19E}" type="presParOf" srcId="{218A0FA5-74C0-455E-ACD5-CEF22D1C0F79}" destId="{2D34DD4E-060A-4F17-8797-9522FFCC8B50}" srcOrd="5" destOrd="0" presId="urn:microsoft.com/office/officeart/2011/layout/RadialPictureList"/>
    <dgm:cxn modelId="{991DF356-0EA4-49A2-A0BD-7FEFF6948246}" type="presParOf" srcId="{218A0FA5-74C0-455E-ACD5-CEF22D1C0F79}" destId="{3FE7850A-D95A-44E2-A0EE-31525476B53F}" srcOrd="6" destOrd="0" presId="urn:microsoft.com/office/officeart/2011/layout/RadialPictureList"/>
    <dgm:cxn modelId="{8C3DD3FB-4770-45E2-99B3-C8AA172AF5BB}" type="presParOf" srcId="{3FE7850A-D95A-44E2-A0EE-31525476B53F}" destId="{8A3F8E71-1E06-4BFB-8542-1F64E71834B6}" srcOrd="0" destOrd="0" presId="urn:microsoft.com/office/officeart/2011/layout/RadialPictureList"/>
    <dgm:cxn modelId="{320CFE27-1ABE-4D1C-BFE5-CBF4D3BDC20F}" type="presParOf" srcId="{218A0FA5-74C0-455E-ACD5-CEF22D1C0F79}" destId="{FD9A29E2-463B-4D08-91EA-13AFFAAB7A05}" srcOrd="7"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6A368-42C4-4C58-AC14-002C9B6A1569}">
      <dsp:nvSpPr>
        <dsp:cNvPr id="0" name=""/>
        <dsp:cNvSpPr/>
      </dsp:nvSpPr>
      <dsp:spPr>
        <a:xfrm>
          <a:off x="0" y="160285"/>
          <a:ext cx="6804248"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A9A65-10F0-4711-8322-4BB38564154D}">
      <dsp:nvSpPr>
        <dsp:cNvPr id="0" name=""/>
        <dsp:cNvSpPr/>
      </dsp:nvSpPr>
      <dsp:spPr>
        <a:xfrm>
          <a:off x="80375" y="144014"/>
          <a:ext cx="5604162" cy="4142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9" tIns="0" rIns="180029" bIns="0" numCol="1" spcCol="1270" anchor="ctr" anchorCtr="0">
          <a:noAutofit/>
        </a:bodyPr>
        <a:lstStyle/>
        <a:p>
          <a:pPr lvl="0" algn="l"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移动智能终端安全可信体系结构</a:t>
          </a:r>
          <a:endParaRPr lang="zh-CN" altLang="en-US" sz="2400" b="0" kern="1200" dirty="0">
            <a:latin typeface="微软雅黑" pitchFamily="34" charset="-122"/>
            <a:ea typeface="微软雅黑" pitchFamily="34" charset="-122"/>
          </a:endParaRPr>
        </a:p>
      </dsp:txBody>
      <dsp:txXfrm>
        <a:off x="100597" y="164236"/>
        <a:ext cx="5563718" cy="373805"/>
      </dsp:txXfrm>
    </dsp:sp>
    <dsp:sp modelId="{1489A5BE-97AC-4C14-A3F1-07AD637AFCD7}">
      <dsp:nvSpPr>
        <dsp:cNvPr id="0" name=""/>
        <dsp:cNvSpPr/>
      </dsp:nvSpPr>
      <dsp:spPr>
        <a:xfrm>
          <a:off x="0" y="1602447"/>
          <a:ext cx="6804248"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5DE3D-9659-4826-A216-10533F9B0F18}">
      <dsp:nvSpPr>
        <dsp:cNvPr id="0" name=""/>
        <dsp:cNvSpPr/>
      </dsp:nvSpPr>
      <dsp:spPr>
        <a:xfrm>
          <a:off x="80375" y="1596825"/>
          <a:ext cx="5648219" cy="41256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9" tIns="0" rIns="180029" bIns="0" numCol="1" spcCol="1270" anchor="ctr" anchorCtr="0">
          <a:noAutofit/>
        </a:bodyPr>
        <a:lstStyle/>
        <a:p>
          <a:pPr lvl="0" algn="l"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移动应用安全及隐私保护技术</a:t>
          </a:r>
          <a:endParaRPr lang="zh-CN" altLang="en-US" sz="2400" b="0" kern="1200" dirty="0">
            <a:latin typeface="微软雅黑" pitchFamily="34" charset="-122"/>
            <a:ea typeface="微软雅黑" pitchFamily="34" charset="-122"/>
          </a:endParaRPr>
        </a:p>
      </dsp:txBody>
      <dsp:txXfrm>
        <a:off x="100515" y="1616965"/>
        <a:ext cx="5607939" cy="372281"/>
      </dsp:txXfrm>
    </dsp:sp>
    <dsp:sp modelId="{3F0548A8-2F71-4385-B9AD-4CE85521C8B3}">
      <dsp:nvSpPr>
        <dsp:cNvPr id="0" name=""/>
        <dsp:cNvSpPr/>
      </dsp:nvSpPr>
      <dsp:spPr>
        <a:xfrm>
          <a:off x="0" y="3098258"/>
          <a:ext cx="6804248" cy="1638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62C3F-BE05-4731-AAF9-B072B741CC68}">
      <dsp:nvSpPr>
        <dsp:cNvPr id="0" name=""/>
        <dsp:cNvSpPr/>
      </dsp:nvSpPr>
      <dsp:spPr>
        <a:xfrm>
          <a:off x="80375" y="3094420"/>
          <a:ext cx="5648219" cy="4662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0029" tIns="0" rIns="180029" bIns="0" numCol="1" spcCol="1270" anchor="ctr" anchorCtr="0">
          <a:noAutofit/>
        </a:bodyPr>
        <a:lstStyle/>
        <a:p>
          <a:pPr lvl="0" algn="l" defTabSz="1066800">
            <a:lnSpc>
              <a:spcPct val="90000"/>
            </a:lnSpc>
            <a:spcBef>
              <a:spcPct val="0"/>
            </a:spcBef>
            <a:spcAft>
              <a:spcPct val="35000"/>
            </a:spcAft>
          </a:pPr>
          <a:r>
            <a:rPr lang="zh-CN" altLang="en-US" sz="2400" b="0" kern="1200" dirty="0" smtClean="0">
              <a:latin typeface="微软雅黑" pitchFamily="34" charset="-122"/>
              <a:ea typeface="微软雅黑" pitchFamily="34" charset="-122"/>
            </a:rPr>
            <a:t>移动社交媒体安全分析与挖掘技术</a:t>
          </a:r>
          <a:endParaRPr lang="zh-CN" altLang="en-US" sz="2400" b="0" kern="1200" dirty="0">
            <a:latin typeface="微软雅黑" pitchFamily="34" charset="-122"/>
            <a:ea typeface="微软雅黑" pitchFamily="34" charset="-122"/>
          </a:endParaRPr>
        </a:p>
      </dsp:txBody>
      <dsp:txXfrm>
        <a:off x="103133" y="3117178"/>
        <a:ext cx="5602703" cy="420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59A31-AE5B-485A-86F5-D13F2DFBD702}">
      <dsp:nvSpPr>
        <dsp:cNvPr id="0" name=""/>
        <dsp:cNvSpPr/>
      </dsp:nvSpPr>
      <dsp:spPr>
        <a:xfrm>
          <a:off x="522000" y="936042"/>
          <a:ext cx="1012245" cy="16266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微软雅黑" pitchFamily="34" charset="-122"/>
              <a:ea typeface="微软雅黑" pitchFamily="34" charset="-122"/>
            </a:rPr>
            <a:t>移动终端安全</a:t>
          </a:r>
          <a:endParaRPr lang="zh-CN" altLang="en-US" sz="2400" b="1" kern="1200" dirty="0">
            <a:latin typeface="微软雅黑" pitchFamily="34" charset="-122"/>
            <a:ea typeface="微软雅黑" pitchFamily="34" charset="-122"/>
          </a:endParaRPr>
        </a:p>
      </dsp:txBody>
      <dsp:txXfrm>
        <a:off x="670240" y="1174266"/>
        <a:ext cx="715765" cy="1150249"/>
      </dsp:txXfrm>
    </dsp:sp>
    <dsp:sp modelId="{9BFC02AC-D43B-4AD1-B9C0-5046A82F54CA}">
      <dsp:nvSpPr>
        <dsp:cNvPr id="0" name=""/>
        <dsp:cNvSpPr/>
      </dsp:nvSpPr>
      <dsp:spPr>
        <a:xfrm>
          <a:off x="0" y="680408"/>
          <a:ext cx="2040519" cy="2127117"/>
        </a:xfrm>
        <a:prstGeom prst="blockArc">
          <a:avLst>
            <a:gd name="adj1" fmla="val 17527788"/>
            <a:gd name="adj2" fmla="val 4119114"/>
            <a:gd name="adj3" fmla="val 575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37746-8AF0-4BB3-87FF-C86AFBB3B983}">
      <dsp:nvSpPr>
        <dsp:cNvPr id="0" name=""/>
        <dsp:cNvSpPr/>
      </dsp:nvSpPr>
      <dsp:spPr>
        <a:xfrm>
          <a:off x="1502490" y="859724"/>
          <a:ext cx="542263" cy="54241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705695-BBFD-41CF-A277-44FF88084307}">
      <dsp:nvSpPr>
        <dsp:cNvPr id="0" name=""/>
        <dsp:cNvSpPr/>
      </dsp:nvSpPr>
      <dsp:spPr>
        <a:xfrm>
          <a:off x="2016225" y="576062"/>
          <a:ext cx="725840" cy="52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10000"/>
            </a:spcAft>
          </a:pPr>
          <a:endParaRPr lang="zh-CN" altLang="en-US" sz="3300" kern="1200" dirty="0"/>
        </a:p>
      </dsp:txBody>
      <dsp:txXfrm>
        <a:off x="2016225" y="576062"/>
        <a:ext cx="725840" cy="524972"/>
      </dsp:txXfrm>
    </dsp:sp>
    <dsp:sp modelId="{65B1875B-9FE5-4F70-AEF6-560FE4F01005}">
      <dsp:nvSpPr>
        <dsp:cNvPr id="0" name=""/>
        <dsp:cNvSpPr/>
      </dsp:nvSpPr>
      <dsp:spPr>
        <a:xfrm>
          <a:off x="1712076" y="1476801"/>
          <a:ext cx="542263" cy="54241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4DD4E-060A-4F17-8797-9522FFCC8B50}">
      <dsp:nvSpPr>
        <dsp:cNvPr id="0" name=""/>
        <dsp:cNvSpPr/>
      </dsp:nvSpPr>
      <dsp:spPr>
        <a:xfrm>
          <a:off x="2298495" y="1484459"/>
          <a:ext cx="725840" cy="52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10000"/>
            </a:spcAft>
          </a:pPr>
          <a:endParaRPr lang="zh-CN" altLang="en-US" sz="3300" kern="1200" dirty="0"/>
        </a:p>
      </dsp:txBody>
      <dsp:txXfrm>
        <a:off x="2298495" y="1484459"/>
        <a:ext cx="725840" cy="524972"/>
      </dsp:txXfrm>
    </dsp:sp>
    <dsp:sp modelId="{8A3F8E71-1E06-4BFB-8542-1F64E71834B6}">
      <dsp:nvSpPr>
        <dsp:cNvPr id="0" name=""/>
        <dsp:cNvSpPr/>
      </dsp:nvSpPr>
      <dsp:spPr>
        <a:xfrm>
          <a:off x="1502490" y="2102599"/>
          <a:ext cx="542263" cy="54241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9A29E2-463B-4D08-91EA-13AFFAAB7A05}">
      <dsp:nvSpPr>
        <dsp:cNvPr id="0" name=""/>
        <dsp:cNvSpPr/>
      </dsp:nvSpPr>
      <dsp:spPr>
        <a:xfrm>
          <a:off x="2016225" y="2520278"/>
          <a:ext cx="725840" cy="524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1466850">
            <a:lnSpc>
              <a:spcPct val="90000"/>
            </a:lnSpc>
            <a:spcBef>
              <a:spcPct val="0"/>
            </a:spcBef>
            <a:spcAft>
              <a:spcPct val="10000"/>
            </a:spcAft>
          </a:pPr>
          <a:endParaRPr lang="zh-CN" altLang="en-US" sz="3300" kern="1200" dirty="0"/>
        </a:p>
      </dsp:txBody>
      <dsp:txXfrm>
        <a:off x="2016225" y="2520278"/>
        <a:ext cx="725840" cy="52497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射线图片列表"/>
  <dgm:desc val="用于显示与中心观点的关系。级别 1 形状包含文本，所有级别 2 形状包含一张图片和对应文本。限制为四个级别 2 图片。不使用的图片不出现，但是在切换版式后仍然可用。非常适合于少量级别 2 文本。"/>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ECBF3069-1597-46A9-8429-C3A9CA6113EB}" type="datetimeFigureOut">
              <a:rPr lang="zh-CN" altLang="en-US"/>
              <a:pPr>
                <a:defRPr/>
              </a:pPr>
              <a:t>2015/9/28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0F0E7E4-7674-4EBB-B343-129374238948}" type="slidenum">
              <a:rPr lang="zh-CN" altLang="en-US"/>
              <a:pPr>
                <a:defRPr/>
              </a:pPr>
              <a:t>‹#›</a:t>
            </a:fld>
            <a:endParaRPr lang="zh-CN" altLang="en-US"/>
          </a:p>
        </p:txBody>
      </p:sp>
    </p:spTree>
    <p:extLst>
      <p:ext uri="{BB962C8B-B14F-4D97-AF65-F5344CB8AC3E}">
        <p14:creationId xmlns:p14="http://schemas.microsoft.com/office/powerpoint/2010/main" val="21592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icst.pku.edu.cn/content/content_4262.ht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pPr>
              <a:defRPr/>
            </a:pPr>
            <a:fld id="{D0F0E7E4-7674-4EBB-B343-129374238948}" type="slidenum">
              <a:rPr lang="zh-CN" altLang="en-US" smtClean="0"/>
              <a:pPr>
                <a:defRPr/>
              </a:pPr>
              <a:t>10</a:t>
            </a:fld>
            <a:endParaRPr lang="zh-CN" altLang="en-US"/>
          </a:p>
        </p:txBody>
      </p:sp>
    </p:spTree>
    <p:extLst>
      <p:ext uri="{BB962C8B-B14F-4D97-AF65-F5344CB8AC3E}">
        <p14:creationId xmlns:p14="http://schemas.microsoft.com/office/powerpoint/2010/main" val="254367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zh-CN" altLang="zh-CN" dirty="0" smtClean="0"/>
              <a:t>“移动终端安全浙江省工程实验室”由浙江大学作为建设承担单位，同时将联合我省信息安全领域的龙头企业杭州安恒信息技术有限公司和浙江省信息安全行业协会共同参与工程实验室建设。</a:t>
            </a:r>
            <a:endParaRPr lang="zh-CN" altLang="en-US" dirty="0" smtClean="0"/>
          </a:p>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itchFamily="34" charset="0"/>
                <a:ea typeface="宋体" pitchFamily="2" charset="-122"/>
              </a:defRPr>
            </a:lvl1pPr>
            <a:lvl2pPr marL="742950" indent="-285750">
              <a:defRPr>
                <a:solidFill>
                  <a:schemeClr val="tx1"/>
                </a:solidFill>
                <a:latin typeface="Arial Narrow" pitchFamily="34" charset="0"/>
                <a:ea typeface="宋体" pitchFamily="2" charset="-122"/>
              </a:defRPr>
            </a:lvl2pPr>
            <a:lvl3pPr marL="1143000" indent="-228600">
              <a:defRPr>
                <a:solidFill>
                  <a:schemeClr val="tx1"/>
                </a:solidFill>
                <a:latin typeface="Arial Narrow" pitchFamily="34" charset="0"/>
                <a:ea typeface="宋体" pitchFamily="2" charset="-122"/>
              </a:defRPr>
            </a:lvl3pPr>
            <a:lvl4pPr marL="1600200" indent="-228600">
              <a:defRPr>
                <a:solidFill>
                  <a:schemeClr val="tx1"/>
                </a:solidFill>
                <a:latin typeface="Arial Narrow" pitchFamily="34" charset="0"/>
                <a:ea typeface="宋体" pitchFamily="2" charset="-122"/>
              </a:defRPr>
            </a:lvl4pPr>
            <a:lvl5pPr marL="2057400" indent="-228600">
              <a:defRPr>
                <a:solidFill>
                  <a:schemeClr val="tx1"/>
                </a:solidFill>
                <a:latin typeface="Arial Narrow"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Narrow"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Narrow"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Narrow"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Narrow" pitchFamily="34" charset="0"/>
                <a:ea typeface="宋体" pitchFamily="2" charset="-122"/>
              </a:defRPr>
            </a:lvl9pPr>
          </a:lstStyle>
          <a:p>
            <a:fld id="{4B332B0D-CF3E-4A80-8CEF-CC046AAAE729}" type="slidenum">
              <a:rPr lang="zh-CN" altLang="en-US">
                <a:latin typeface="Calibri" pitchFamily="34" charset="0"/>
              </a:rPr>
              <a:pPr/>
              <a:t>28</a:t>
            </a:fld>
            <a:endParaRPr lang="zh-CN" altLang="en-US">
              <a:latin typeface="Calibri" pitchFamily="34" charset="0"/>
            </a:endParaRPr>
          </a:p>
        </p:txBody>
      </p:sp>
    </p:spTree>
    <p:extLst>
      <p:ext uri="{BB962C8B-B14F-4D97-AF65-F5344CB8AC3E}">
        <p14:creationId xmlns:p14="http://schemas.microsoft.com/office/powerpoint/2010/main" val="704093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228715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Tree>
    <p:extLst>
      <p:ext uri="{BB962C8B-B14F-4D97-AF65-F5344CB8AC3E}">
        <p14:creationId xmlns:p14="http://schemas.microsoft.com/office/powerpoint/2010/main" val="3796287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http://www.icst.pku.edu.cn/content/content_4262.htm</a:t>
            </a:r>
            <a:endParaRPr lang="en-US" dirty="0"/>
          </a:p>
        </p:txBody>
      </p:sp>
      <p:sp>
        <p:nvSpPr>
          <p:cNvPr id="4" name="Slide Number Placeholder 3"/>
          <p:cNvSpPr>
            <a:spLocks noGrp="1"/>
          </p:cNvSpPr>
          <p:nvPr>
            <p:ph type="sldNum" sz="quarter" idx="10"/>
          </p:nvPr>
        </p:nvSpPr>
        <p:spPr/>
        <p:txBody>
          <a:bodyPr/>
          <a:lstStyle/>
          <a:p>
            <a:pPr>
              <a:defRPr/>
            </a:pPr>
            <a:fld id="{D0F0E7E4-7674-4EBB-B343-129374238948}" type="slidenum">
              <a:rPr lang="zh-CN" altLang="en-US" smtClean="0"/>
              <a:pPr>
                <a:defRPr/>
              </a:pPr>
              <a:t>42</a:t>
            </a:fld>
            <a:endParaRPr lang="zh-CN" altLang="en-US"/>
          </a:p>
        </p:txBody>
      </p:sp>
    </p:spTree>
    <p:extLst>
      <p:ext uri="{BB962C8B-B14F-4D97-AF65-F5344CB8AC3E}">
        <p14:creationId xmlns:p14="http://schemas.microsoft.com/office/powerpoint/2010/main" val="2261886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cstate="print"/>
          <a:srcRect/>
          <a:stretch>
            <a:fillRect/>
          </a:stretch>
        </p:blipFill>
        <p:spPr bwMode="auto">
          <a:xfrm>
            <a:off x="20638" y="0"/>
            <a:ext cx="9102725" cy="6858000"/>
          </a:xfrm>
          <a:prstGeom prst="rect">
            <a:avLst/>
          </a:prstGeom>
          <a:noFill/>
          <a:ln w="9525">
            <a:noFill/>
            <a:miter lim="800000"/>
            <a:headEnd/>
            <a:tailEnd/>
          </a:ln>
        </p:spPr>
      </p:pic>
      <p:pic>
        <p:nvPicPr>
          <p:cNvPr id="5" name="图片 8"/>
          <p:cNvPicPr>
            <a:picLocks noChangeAspect="1"/>
          </p:cNvPicPr>
          <p:nvPr userDrawn="1"/>
        </p:nvPicPr>
        <p:blipFill>
          <a:blip r:embed="rId3" cstate="print"/>
          <a:srcRect/>
          <a:stretch>
            <a:fillRect/>
          </a:stretch>
        </p:blipFill>
        <p:spPr bwMode="auto">
          <a:xfrm>
            <a:off x="109538" y="188913"/>
            <a:ext cx="1225550" cy="1223962"/>
          </a:xfrm>
          <a:prstGeom prst="rect">
            <a:avLst/>
          </a:prstGeom>
          <a:noFill/>
          <a:ln w="9525">
            <a:noFill/>
            <a:miter lim="800000"/>
            <a:headEnd/>
            <a:tailEnd/>
          </a:ln>
        </p:spPr>
      </p:pic>
      <p:pic>
        <p:nvPicPr>
          <p:cNvPr id="6" name="图片 7"/>
          <p:cNvPicPr>
            <a:picLocks noChangeAspect="1"/>
          </p:cNvPicPr>
          <p:nvPr userDrawn="1"/>
        </p:nvPicPr>
        <p:blipFill>
          <a:blip r:embed="rId4" cstate="print"/>
          <a:srcRect/>
          <a:stretch>
            <a:fillRect/>
          </a:stretch>
        </p:blipFill>
        <p:spPr bwMode="auto">
          <a:xfrm>
            <a:off x="1258888" y="581025"/>
            <a:ext cx="1368425" cy="557213"/>
          </a:xfrm>
          <a:prstGeom prst="rect">
            <a:avLst/>
          </a:prstGeom>
          <a:noFill/>
          <a:ln w="9525">
            <a:noFill/>
            <a:miter lim="800000"/>
            <a:headEnd/>
            <a:tailEnd/>
          </a:ln>
        </p:spPr>
      </p:pic>
      <p:pic>
        <p:nvPicPr>
          <p:cNvPr id="7" name="图片 9"/>
          <p:cNvPicPr>
            <a:picLocks noChangeAspect="1"/>
          </p:cNvPicPr>
          <p:nvPr userDrawn="1"/>
        </p:nvPicPr>
        <p:blipFill>
          <a:blip r:embed="rId5" cstate="print"/>
          <a:srcRect/>
          <a:stretch>
            <a:fillRect/>
          </a:stretch>
        </p:blipFill>
        <p:spPr bwMode="auto">
          <a:xfrm>
            <a:off x="971550" y="6308725"/>
            <a:ext cx="7888288" cy="184150"/>
          </a:xfrm>
          <a:prstGeom prst="rect">
            <a:avLst/>
          </a:prstGeom>
          <a:noFill/>
          <a:ln w="9525">
            <a:noFill/>
            <a:miter lim="800000"/>
            <a:headEnd/>
            <a:tailEnd/>
          </a:ln>
        </p:spPr>
      </p:pic>
      <p:sp>
        <p:nvSpPr>
          <p:cNvPr id="2" name="标题 1"/>
          <p:cNvSpPr>
            <a:spLocks noGrp="1"/>
          </p:cNvSpPr>
          <p:nvPr>
            <p:ph type="ctrTitle"/>
          </p:nvPr>
        </p:nvSpPr>
        <p:spPr>
          <a:xfrm>
            <a:off x="693561" y="1950515"/>
            <a:ext cx="8134672" cy="1470025"/>
          </a:xfrm>
        </p:spPr>
        <p:txBody>
          <a:bodyPr>
            <a:noAutofit/>
          </a:bodyPr>
          <a:lstStyle>
            <a:lvl1pPr>
              <a:defRPr sz="5200" b="1">
                <a:solidFill>
                  <a:schemeClr val="accent5">
                    <a:lumMod val="50000"/>
                  </a:schemeClr>
                </a:solidFill>
                <a:effectLst/>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4293096"/>
            <a:ext cx="6400800" cy="1752600"/>
          </a:xfrm>
        </p:spPr>
        <p:txBody>
          <a:bodyPr>
            <a:normAutofit/>
          </a:bodyPr>
          <a:lstStyle>
            <a:lvl1pPr marL="0" indent="0" algn="ctr">
              <a:buNone/>
              <a:defRPr sz="2400">
                <a:solidFill>
                  <a:schemeClr val="accent5">
                    <a:lumMod val="50000"/>
                  </a:schemeClr>
                </a:solidFill>
                <a:latin typeface="黑体" pitchFamily="49" charset="-122"/>
                <a:ea typeface="黑体"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8" name="日期占位符 3"/>
          <p:cNvSpPr>
            <a:spLocks noGrp="1"/>
          </p:cNvSpPr>
          <p:nvPr>
            <p:ph type="dt" sz="half" idx="10"/>
          </p:nvPr>
        </p:nvSpPr>
        <p:spPr/>
        <p:txBody>
          <a:bodyPr/>
          <a:lstStyle>
            <a:lvl1pPr>
              <a:defRPr/>
            </a:lvl1pPr>
          </a:lstStyle>
          <a:p>
            <a:pPr>
              <a:defRPr/>
            </a:pPr>
            <a:fld id="{38307005-C124-42BA-AAB9-F0749B303746}" type="datetimeFigureOut">
              <a:rPr lang="zh-CN" altLang="en-US"/>
              <a:pPr>
                <a:defRPr/>
              </a:pPr>
              <a:t>2015/9/28</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pPr>
              <a:defRPr/>
            </a:pPr>
            <a:fld id="{31F40165-B3D2-4F40-9563-4B20584D74B7}" type="slidenum">
              <a:rPr lang="zh-CN" altLang="en-US"/>
              <a:pPr>
                <a:defRPr/>
              </a:pPr>
              <a:t>‹#›</a:t>
            </a:fld>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6"/>
          <p:cNvPicPr>
            <a:picLocks noChangeAspect="1"/>
          </p:cNvPicPr>
          <p:nvPr userDrawn="1"/>
        </p:nvPicPr>
        <p:blipFill>
          <a:blip r:embed="rId2" cstate="print"/>
          <a:srcRect/>
          <a:stretch>
            <a:fillRect/>
          </a:stretch>
        </p:blipFill>
        <p:spPr bwMode="auto">
          <a:xfrm>
            <a:off x="42863" y="0"/>
            <a:ext cx="9058275" cy="6858000"/>
          </a:xfrm>
          <a:prstGeom prst="rect">
            <a:avLst/>
          </a:prstGeom>
          <a:noFill/>
          <a:ln w="9525">
            <a:noFill/>
            <a:miter lim="800000"/>
            <a:headEnd/>
            <a:tailEnd/>
          </a:ln>
        </p:spPr>
      </p:pic>
      <p:sp>
        <p:nvSpPr>
          <p:cNvPr id="2" name="标题 1"/>
          <p:cNvSpPr>
            <a:spLocks noGrp="1"/>
          </p:cNvSpPr>
          <p:nvPr>
            <p:ph type="title"/>
          </p:nvPr>
        </p:nvSpPr>
        <p:spPr>
          <a:xfrm>
            <a:off x="302840" y="44624"/>
            <a:ext cx="7005464" cy="954360"/>
          </a:xfrm>
        </p:spPr>
        <p:txBody>
          <a:bodyPr>
            <a:normAutofit/>
          </a:bodyPr>
          <a:lstStyle>
            <a:lvl1pPr algn="l">
              <a:defRPr lang="zh-CN" altLang="en-US" sz="3600" b="1" kern="1200" dirty="0" smtClean="0">
                <a:solidFill>
                  <a:srgbClr val="660066"/>
                </a:solidFill>
                <a:effectLst/>
                <a:latin typeface="黑体" panose="02010609060101010101" pitchFamily="49" charset="-122"/>
                <a:ea typeface="黑体" panose="02010609060101010101" pitchFamily="49" charset="-122"/>
                <a:cs typeface="+mj-cs"/>
              </a:defRPr>
            </a:lvl1pPr>
          </a:lstStyle>
          <a:p>
            <a:r>
              <a:rPr lang="zh-CN" altLang="en-US" dirty="0" smtClean="0"/>
              <a:t>单击此处编辑母版标题样式</a:t>
            </a:r>
            <a:endParaRPr lang="zh-CN" altLang="en-US" dirty="0"/>
          </a:p>
        </p:txBody>
      </p:sp>
      <p:sp>
        <p:nvSpPr>
          <p:cNvPr id="8" name="灯片编号占位符 5"/>
          <p:cNvSpPr>
            <a:spLocks noGrp="1"/>
          </p:cNvSpPr>
          <p:nvPr>
            <p:ph type="sldNum" sz="quarter" idx="12"/>
          </p:nvPr>
        </p:nvSpPr>
        <p:spPr/>
        <p:txBody>
          <a:bodyPr/>
          <a:lstStyle>
            <a:lvl1pPr>
              <a:defRPr/>
            </a:lvl1pPr>
          </a:lstStyle>
          <a:p>
            <a:pPr>
              <a:defRPr/>
            </a:pPr>
            <a:fld id="{12B74D3E-32FF-4300-A9D3-BEE0EDB54D8B}" type="slidenum">
              <a:rPr lang="zh-CN" altLang="en-US"/>
              <a:pPr>
                <a:defRPr/>
              </a:pPr>
              <a:t>‹#›</a:t>
            </a:fld>
            <a:endParaRPr lang="zh-CN" altLang="en-US"/>
          </a:p>
        </p:txBody>
      </p:sp>
      <p:sp>
        <p:nvSpPr>
          <p:cNvPr id="7" name="文本占位符 2"/>
          <p:cNvSpPr>
            <a:spLocks noGrp="1"/>
          </p:cNvSpPr>
          <p:nvPr>
            <p:ph idx="1" hasCustomPrompt="1"/>
          </p:nvPr>
        </p:nvSpPr>
        <p:spPr bwMode="auto">
          <a:xfrm>
            <a:off x="446856" y="1196752"/>
            <a:ext cx="8229600"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nSpc>
                <a:spcPct val="110000"/>
              </a:lnSpc>
              <a:buClr>
                <a:srgbClr val="215968"/>
              </a:buClr>
              <a:buSzPct val="75000"/>
              <a:buFont typeface="Wingdings" panose="05000000000000000000" pitchFamily="2" charset="2"/>
              <a:buChar char="p"/>
              <a:defRPr sz="2800">
                <a:solidFill>
                  <a:srgbClr val="215968"/>
                </a:solidFill>
                <a:latin typeface="黑体" panose="02010609060101010101" pitchFamily="49" charset="-122"/>
                <a:ea typeface="黑体" panose="02010609060101010101" pitchFamily="49" charset="-122"/>
              </a:defRPr>
            </a:lvl1pPr>
            <a:lvl2pPr marL="800100" indent="-342900">
              <a:lnSpc>
                <a:spcPct val="110000"/>
              </a:lnSpc>
              <a:buClr>
                <a:srgbClr val="215968"/>
              </a:buClr>
              <a:buFont typeface="Wingdings" panose="05000000000000000000" pitchFamily="2" charset="2"/>
              <a:buChar char="Ø"/>
              <a:defRPr sz="2400">
                <a:solidFill>
                  <a:srgbClr val="215968"/>
                </a:solidFill>
                <a:latin typeface="黑体" panose="02010609060101010101" pitchFamily="49" charset="-122"/>
                <a:ea typeface="黑体" panose="02010609060101010101" pitchFamily="49" charset="-122"/>
              </a:defRPr>
            </a:lvl2pPr>
          </a:lstStyle>
          <a:p>
            <a:pPr lvl="0"/>
            <a:r>
              <a:rPr lang="zh-CN" altLang="en-US" dirty="0" smtClean="0"/>
              <a:t>单击此处编辑母版文本样式</a:t>
            </a:r>
          </a:p>
          <a:p>
            <a:pPr lvl="1"/>
            <a:r>
              <a:rPr lang="zh-CN" altLang="en-US" dirty="0" smtClean="0"/>
              <a:t>第二级</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BBCA2A6A-6034-430B-9EF3-8F0E25C2949E}" type="slidenum">
              <a:rPr lang="en-US" altLang="zh-CN"/>
              <a:pPr>
                <a:defRPr/>
              </a:pPr>
              <a:t>‹#›</a:t>
            </a:fld>
            <a:endParaRPr lang="en-US" altLang="zh-CN"/>
          </a:p>
        </p:txBody>
      </p:sp>
      <p:sp>
        <p:nvSpPr>
          <p:cNvPr id="3" name="Rectangle 8"/>
          <p:cNvSpPr>
            <a:spLocks noGrp="1" noChangeArrowheads="1"/>
          </p:cNvSpPr>
          <p:nvPr>
            <p:ph type="dt" sz="half" idx="11"/>
          </p:nvPr>
        </p:nvSpPr>
        <p:spPr>
          <a:ln/>
        </p:spPr>
        <p:txBody>
          <a:bodyPr/>
          <a:lstStyle>
            <a:lvl1pPr>
              <a:defRPr/>
            </a:lvl1pPr>
          </a:lstStyle>
          <a:p>
            <a:pPr>
              <a:defRPr/>
            </a:pPr>
            <a:endParaRPr lang="en-US" altLang="zh-CN"/>
          </a:p>
        </p:txBody>
      </p:sp>
    </p:spTree>
    <p:extLst>
      <p:ext uri="{BB962C8B-B14F-4D97-AF65-F5344CB8AC3E}">
        <p14:creationId xmlns:p14="http://schemas.microsoft.com/office/powerpoint/2010/main" val="209121178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a:defRPr/>
            </a:pPr>
            <a:fld id="{2C4445B0-19F9-4F39-93D4-BDA47EAFA48B}" type="datetimeFigureOut">
              <a:rPr lang="zh-CN" altLang="en-US"/>
              <a:pPr>
                <a:defRPr/>
              </a:pPr>
              <a:t>2015/9/28</a:t>
            </a:fld>
            <a:endParaRPr lang="zh-CN" altLang="en-US"/>
          </a:p>
        </p:txBody>
      </p:sp>
      <p:sp>
        <p:nvSpPr>
          <p:cNvPr id="10"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11"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763944D7-9BCA-4D66-8EAC-AA1ED49285FA}"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enku.baidu.com/link?url=_6akrnPpfxBUSaoH4Dq5cev4cQPfgbHExpl0AQy_at_AkMYwTqngQmi0SuWJ5LRT2vAAb6E41hBRAhFHOJq11bDmM8eCKtj2tqejAwKIDS_"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s.fudan.edu.cn/?p=13176"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Visio_2003-2010___11.vsd"/><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oc88.com/p-9187124065038.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doc88.com/p-9187124065038.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hyperlink" Target="http://baike.baidu.com/view/2784.htm" TargetMode="External"/><Relationship Id="rId21" Type="http://schemas.openxmlformats.org/officeDocument/2006/relationships/hyperlink" Target="http://baike.baidu.com/view/129530.htm" TargetMode="External"/><Relationship Id="rId42" Type="http://schemas.openxmlformats.org/officeDocument/2006/relationships/hyperlink" Target="http://baike.baidu.com/view/1631246.htm" TargetMode="External"/><Relationship Id="rId47" Type="http://schemas.openxmlformats.org/officeDocument/2006/relationships/hyperlink" Target="http://baike.baidu.com/view/34671.htm" TargetMode="External"/><Relationship Id="rId63" Type="http://schemas.openxmlformats.org/officeDocument/2006/relationships/hyperlink" Target="http://baike.baidu.com/view/2971.htm" TargetMode="External"/><Relationship Id="rId68" Type="http://schemas.openxmlformats.org/officeDocument/2006/relationships/hyperlink" Target="http://baike.baidu.com/view/17112.htm" TargetMode="External"/><Relationship Id="rId84" Type="http://schemas.openxmlformats.org/officeDocument/2006/relationships/hyperlink" Target="http://baike.baidu.com/view/648406.htm" TargetMode="External"/><Relationship Id="rId89" Type="http://schemas.openxmlformats.org/officeDocument/2006/relationships/hyperlink" Target="http://baike.baidu.com/view/43339.htm" TargetMode="External"/><Relationship Id="rId16" Type="http://schemas.openxmlformats.org/officeDocument/2006/relationships/hyperlink" Target="http://baike.baidu.com/view/419903.htm" TargetMode="External"/><Relationship Id="rId11" Type="http://schemas.openxmlformats.org/officeDocument/2006/relationships/hyperlink" Target="http://baike.baidu.com/view/22806.htm" TargetMode="External"/><Relationship Id="rId32" Type="http://schemas.openxmlformats.org/officeDocument/2006/relationships/hyperlink" Target="http://baike.baidu.com/view/52645.htm" TargetMode="External"/><Relationship Id="rId37" Type="http://schemas.openxmlformats.org/officeDocument/2006/relationships/hyperlink" Target="http://baike.baidu.com/view/5210.htm" TargetMode="External"/><Relationship Id="rId53" Type="http://schemas.openxmlformats.org/officeDocument/2006/relationships/hyperlink" Target="http://baike.baidu.com/view/4497.htm" TargetMode="External"/><Relationship Id="rId58" Type="http://schemas.openxmlformats.org/officeDocument/2006/relationships/hyperlink" Target="http://baike.baidu.com/view/5646.htm" TargetMode="External"/><Relationship Id="rId74" Type="http://schemas.openxmlformats.org/officeDocument/2006/relationships/hyperlink" Target="http://baike.baidu.com/view/4877.htm" TargetMode="External"/><Relationship Id="rId79" Type="http://schemas.openxmlformats.org/officeDocument/2006/relationships/hyperlink" Target="http://baike.baidu.com/view/4613.htm" TargetMode="External"/><Relationship Id="rId5" Type="http://schemas.openxmlformats.org/officeDocument/2006/relationships/hyperlink" Target="http://baike.baidu.com/view/3262.htm" TargetMode="External"/><Relationship Id="rId90" Type="http://schemas.openxmlformats.org/officeDocument/2006/relationships/hyperlink" Target="http://baike.baidu.com/view/462110.htm" TargetMode="External"/><Relationship Id="rId14" Type="http://schemas.openxmlformats.org/officeDocument/2006/relationships/hyperlink" Target="http://baike.baidu.com/view/2945.htm" TargetMode="External"/><Relationship Id="rId22" Type="http://schemas.openxmlformats.org/officeDocument/2006/relationships/hyperlink" Target="http://baike.baidu.com/view/695136.htm" TargetMode="External"/><Relationship Id="rId27" Type="http://schemas.openxmlformats.org/officeDocument/2006/relationships/hyperlink" Target="http://baike.baidu.com/view/1565.htm" TargetMode="External"/><Relationship Id="rId30" Type="http://schemas.openxmlformats.org/officeDocument/2006/relationships/hyperlink" Target="http://baike.baidu.com/view/140950.htm" TargetMode="External"/><Relationship Id="rId35" Type="http://schemas.openxmlformats.org/officeDocument/2006/relationships/hyperlink" Target="http://baike.baidu.com/view/9359.htm" TargetMode="External"/><Relationship Id="rId43" Type="http://schemas.openxmlformats.org/officeDocument/2006/relationships/hyperlink" Target="http://baike.baidu.com/view/8205.htm" TargetMode="External"/><Relationship Id="rId48" Type="http://schemas.openxmlformats.org/officeDocument/2006/relationships/hyperlink" Target="http://baike.baidu.com/view/3234561.htm" TargetMode="External"/><Relationship Id="rId56" Type="http://schemas.openxmlformats.org/officeDocument/2006/relationships/hyperlink" Target="http://baike.baidu.com/view/8963.htm" TargetMode="External"/><Relationship Id="rId64" Type="http://schemas.openxmlformats.org/officeDocument/2006/relationships/hyperlink" Target="http://baike.baidu.com/view/4140.htm" TargetMode="External"/><Relationship Id="rId69" Type="http://schemas.openxmlformats.org/officeDocument/2006/relationships/hyperlink" Target="http://baike.baidu.com/view/39457.htm" TargetMode="External"/><Relationship Id="rId77" Type="http://schemas.openxmlformats.org/officeDocument/2006/relationships/hyperlink" Target="http://baike.baidu.com/view/96185.htm" TargetMode="External"/><Relationship Id="rId8" Type="http://schemas.openxmlformats.org/officeDocument/2006/relationships/hyperlink" Target="http://baike.baidu.com/view/6079.htm" TargetMode="External"/><Relationship Id="rId51" Type="http://schemas.openxmlformats.org/officeDocument/2006/relationships/hyperlink" Target="http://baike.baidu.com/view/8823.htm" TargetMode="External"/><Relationship Id="rId72" Type="http://schemas.openxmlformats.org/officeDocument/2006/relationships/hyperlink" Target="http://baike.baidu.com/view/4517.htm" TargetMode="External"/><Relationship Id="rId80" Type="http://schemas.openxmlformats.org/officeDocument/2006/relationships/hyperlink" Target="http://baike.baidu.com/view/4670.htm" TargetMode="External"/><Relationship Id="rId85" Type="http://schemas.openxmlformats.org/officeDocument/2006/relationships/hyperlink" Target="http://baike.baidu.com/view/4626.htm" TargetMode="External"/><Relationship Id="rId3" Type="http://schemas.openxmlformats.org/officeDocument/2006/relationships/hyperlink" Target="http://baike.baidu.com/view/2928.htm" TargetMode="External"/><Relationship Id="rId12" Type="http://schemas.openxmlformats.org/officeDocument/2006/relationships/hyperlink" Target="http://baike.baidu.com/view/23083.htm" TargetMode="External"/><Relationship Id="rId17" Type="http://schemas.openxmlformats.org/officeDocument/2006/relationships/hyperlink" Target="http://baike.baidu.com/view/23459.htm" TargetMode="External"/><Relationship Id="rId25" Type="http://schemas.openxmlformats.org/officeDocument/2006/relationships/hyperlink" Target="http://baike.baidu.com/view/8988.htm" TargetMode="External"/><Relationship Id="rId33" Type="http://schemas.openxmlformats.org/officeDocument/2006/relationships/hyperlink" Target="http://baike.baidu.com/view/4120.htm" TargetMode="External"/><Relationship Id="rId38" Type="http://schemas.openxmlformats.org/officeDocument/2006/relationships/hyperlink" Target="http://baike.baidu.com/view/4522.htm" TargetMode="External"/><Relationship Id="rId46" Type="http://schemas.openxmlformats.org/officeDocument/2006/relationships/hyperlink" Target="http://baike.baidu.com/view/4763.htm" TargetMode="External"/><Relationship Id="rId59" Type="http://schemas.openxmlformats.org/officeDocument/2006/relationships/hyperlink" Target="http://baike.baidu.com/view/3522.htm" TargetMode="External"/><Relationship Id="rId67" Type="http://schemas.openxmlformats.org/officeDocument/2006/relationships/hyperlink" Target="http://baike.baidu.com/view/40784.htm" TargetMode="External"/><Relationship Id="rId20" Type="http://schemas.openxmlformats.org/officeDocument/2006/relationships/hyperlink" Target="http://baike.baidu.com/subview/2482/6430317.htm" TargetMode="External"/><Relationship Id="rId41" Type="http://schemas.openxmlformats.org/officeDocument/2006/relationships/hyperlink" Target="http://baike.baidu.com/view/42517.htm" TargetMode="External"/><Relationship Id="rId54" Type="http://schemas.openxmlformats.org/officeDocument/2006/relationships/hyperlink" Target="http://baike.baidu.com/view/4765565.htm" TargetMode="External"/><Relationship Id="rId62" Type="http://schemas.openxmlformats.org/officeDocument/2006/relationships/hyperlink" Target="http://baike.baidu.com/subview/4809/5274738.htm" TargetMode="External"/><Relationship Id="rId70" Type="http://schemas.openxmlformats.org/officeDocument/2006/relationships/hyperlink" Target="http://baike.baidu.com/view/6269.htm" TargetMode="External"/><Relationship Id="rId75" Type="http://schemas.openxmlformats.org/officeDocument/2006/relationships/hyperlink" Target="http://baike.baidu.com/view/4354.htm" TargetMode="External"/><Relationship Id="rId83" Type="http://schemas.openxmlformats.org/officeDocument/2006/relationships/hyperlink" Target="http://baike.baidu.com/view/4544.htm" TargetMode="External"/><Relationship Id="rId88" Type="http://schemas.openxmlformats.org/officeDocument/2006/relationships/hyperlink" Target="http://baike.baidu.com/view/21118.htm" TargetMode="External"/><Relationship Id="rId91" Type="http://schemas.openxmlformats.org/officeDocument/2006/relationships/hyperlink" Target="http://baike.baidu.com/view/8128181.htm" TargetMode="External"/><Relationship Id="rId1" Type="http://schemas.openxmlformats.org/officeDocument/2006/relationships/slideLayout" Target="../slideLayouts/slideLayout2.xml"/><Relationship Id="rId6" Type="http://schemas.openxmlformats.org/officeDocument/2006/relationships/hyperlink" Target="http://baike.baidu.com/view/3113.htm" TargetMode="External"/><Relationship Id="rId15" Type="http://schemas.openxmlformats.org/officeDocument/2006/relationships/hyperlink" Target="http://baike.baidu.com/view/21179.htm" TargetMode="External"/><Relationship Id="rId23" Type="http://schemas.openxmlformats.org/officeDocument/2006/relationships/hyperlink" Target="http://baike.baidu.com/view/5256519.htm" TargetMode="External"/><Relationship Id="rId28" Type="http://schemas.openxmlformats.org/officeDocument/2006/relationships/hyperlink" Target="http://baike.baidu.com/view/2912.htm" TargetMode="External"/><Relationship Id="rId36" Type="http://schemas.openxmlformats.org/officeDocument/2006/relationships/hyperlink" Target="http://baike.baidu.com/view/14956.htm" TargetMode="External"/><Relationship Id="rId49" Type="http://schemas.openxmlformats.org/officeDocument/2006/relationships/hyperlink" Target="http://baike.baidu.com/view/2227.htm" TargetMode="External"/><Relationship Id="rId57" Type="http://schemas.openxmlformats.org/officeDocument/2006/relationships/hyperlink" Target="http://baike.baidu.com/view/32400.htm" TargetMode="External"/><Relationship Id="rId10" Type="http://schemas.openxmlformats.org/officeDocument/2006/relationships/hyperlink" Target="http://baike.baidu.com/view/6410.htm" TargetMode="External"/><Relationship Id="rId31" Type="http://schemas.openxmlformats.org/officeDocument/2006/relationships/hyperlink" Target="http://baike.baidu.com/view/5146.htm" TargetMode="External"/><Relationship Id="rId44" Type="http://schemas.openxmlformats.org/officeDocument/2006/relationships/hyperlink" Target="http://baike.baidu.com/view/1232459.htm" TargetMode="External"/><Relationship Id="rId52" Type="http://schemas.openxmlformats.org/officeDocument/2006/relationships/hyperlink" Target="http://baike.baidu.com/view/1264.htm" TargetMode="External"/><Relationship Id="rId60" Type="http://schemas.openxmlformats.org/officeDocument/2006/relationships/hyperlink" Target="http://baike.baidu.com/view/7802.htm" TargetMode="External"/><Relationship Id="rId65" Type="http://schemas.openxmlformats.org/officeDocument/2006/relationships/hyperlink" Target="http://baike.baidu.com/view/21247.htm" TargetMode="External"/><Relationship Id="rId73" Type="http://schemas.openxmlformats.org/officeDocument/2006/relationships/hyperlink" Target="http://baike.baidu.com/view/4733.htm" TargetMode="External"/><Relationship Id="rId78" Type="http://schemas.openxmlformats.org/officeDocument/2006/relationships/hyperlink" Target="http://baike.baidu.com/view/9337.htm" TargetMode="External"/><Relationship Id="rId81" Type="http://schemas.openxmlformats.org/officeDocument/2006/relationships/hyperlink" Target="http://baike.baidu.com/view/7498.htm" TargetMode="External"/><Relationship Id="rId86" Type="http://schemas.openxmlformats.org/officeDocument/2006/relationships/hyperlink" Target="http://baike.baidu.com/view/15879.htm" TargetMode="External"/><Relationship Id="rId4" Type="http://schemas.openxmlformats.org/officeDocument/2006/relationships/hyperlink" Target="http://baike.baidu.com/view/5826.htm" TargetMode="External"/><Relationship Id="rId9" Type="http://schemas.openxmlformats.org/officeDocument/2006/relationships/hyperlink" Target="http://baike.baidu.com/view/4434.htm" TargetMode="External"/><Relationship Id="rId13" Type="http://schemas.openxmlformats.org/officeDocument/2006/relationships/hyperlink" Target="http://baike.baidu.com/subview/2967/15337233.htm" TargetMode="External"/><Relationship Id="rId18" Type="http://schemas.openxmlformats.org/officeDocument/2006/relationships/hyperlink" Target="http://baike.baidu.com/view/7219.htm" TargetMode="External"/><Relationship Id="rId39" Type="http://schemas.openxmlformats.org/officeDocument/2006/relationships/hyperlink" Target="http://baike.baidu.com/view/5712.htm" TargetMode="External"/><Relationship Id="rId34" Type="http://schemas.openxmlformats.org/officeDocument/2006/relationships/hyperlink" Target="http://baike.baidu.com/view/55318.htm" TargetMode="External"/><Relationship Id="rId50" Type="http://schemas.openxmlformats.org/officeDocument/2006/relationships/hyperlink" Target="http://baike.baidu.com/view/5790.htm" TargetMode="External"/><Relationship Id="rId55" Type="http://schemas.openxmlformats.org/officeDocument/2006/relationships/hyperlink" Target="http://baike.baidu.com/view/2604.htm" TargetMode="External"/><Relationship Id="rId76" Type="http://schemas.openxmlformats.org/officeDocument/2006/relationships/hyperlink" Target="http://baike.baidu.com/view/4372.htm" TargetMode="External"/><Relationship Id="rId7" Type="http://schemas.openxmlformats.org/officeDocument/2006/relationships/hyperlink" Target="http://baike.baidu.com/view/3398.htm" TargetMode="External"/><Relationship Id="rId71" Type="http://schemas.openxmlformats.org/officeDocument/2006/relationships/hyperlink" Target="http://baike.baidu.com/view/8804.htm" TargetMode="External"/><Relationship Id="rId2" Type="http://schemas.openxmlformats.org/officeDocument/2006/relationships/hyperlink" Target="http://baike.baidu.com/link?url=B1zVl-t5c6g5fkUQ6RXEKFHvwljDGCJrh0MydTmgVaMHWA9ay6NvPJWAdSbJN455Ndl2HKntfHkMcBsDi-i_Zq" TargetMode="External"/><Relationship Id="rId29" Type="http://schemas.openxmlformats.org/officeDocument/2006/relationships/hyperlink" Target="http://baike.baidu.com/view/17410.htm" TargetMode="External"/><Relationship Id="rId24" Type="http://schemas.openxmlformats.org/officeDocument/2006/relationships/hyperlink" Target="http://baike.baidu.com/view/13897.htm" TargetMode="External"/><Relationship Id="rId40" Type="http://schemas.openxmlformats.org/officeDocument/2006/relationships/hyperlink" Target="http://baike.baidu.com/view/13670.htm" TargetMode="External"/><Relationship Id="rId45" Type="http://schemas.openxmlformats.org/officeDocument/2006/relationships/hyperlink" Target="http://baike.baidu.com/view/2388481.htm" TargetMode="External"/><Relationship Id="rId66" Type="http://schemas.openxmlformats.org/officeDocument/2006/relationships/hyperlink" Target="http://baike.baidu.com/view/7857.htm" TargetMode="External"/><Relationship Id="rId87" Type="http://schemas.openxmlformats.org/officeDocument/2006/relationships/hyperlink" Target="http://baike.baidu.com/view/15786.htm" TargetMode="External"/><Relationship Id="rId61" Type="http://schemas.openxmlformats.org/officeDocument/2006/relationships/hyperlink" Target="http://baike.baidu.com/view/3233578.htm" TargetMode="External"/><Relationship Id="rId82" Type="http://schemas.openxmlformats.org/officeDocument/2006/relationships/hyperlink" Target="http://baike.baidu.com/view/6300.htm" TargetMode="External"/><Relationship Id="rId19" Type="http://schemas.openxmlformats.org/officeDocument/2006/relationships/hyperlink" Target="http://baike.baidu.com/view/5887.ht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gaokao.com/e/20140411/5347aedaadd9f.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en-US" dirty="0" smtClean="0"/>
              <a:t>信息安全学科建设</a:t>
            </a:r>
            <a:endParaRPr lang="zh-CN" altLang="en-US" dirty="0"/>
          </a:p>
        </p:txBody>
      </p:sp>
      <p:sp>
        <p:nvSpPr>
          <p:cNvPr id="3" name="副标题 2"/>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2070235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2840" y="44624"/>
            <a:ext cx="7005464" cy="864096"/>
          </a:xfrm>
        </p:spPr>
        <p:txBody>
          <a:bodyPr/>
          <a:lstStyle/>
          <a:p>
            <a:r>
              <a:rPr lang="zh-CN" altLang="en-US" dirty="0">
                <a:latin typeface="微软雅黑" pitchFamily="34" charset="-122"/>
                <a:ea typeface="微软雅黑" pitchFamily="34" charset="-122"/>
              </a:rPr>
              <a:t>建设</a:t>
            </a:r>
            <a:r>
              <a:rPr lang="zh-CN" altLang="en-US" dirty="0" smtClean="0">
                <a:latin typeface="微软雅黑" pitchFamily="34" charset="-122"/>
                <a:ea typeface="微软雅黑" pitchFamily="34" charset="-122"/>
              </a:rPr>
              <a:t>背景</a:t>
            </a:r>
            <a:endParaRPr lang="zh-CN" altLang="en-US" dirty="0">
              <a:latin typeface="微软雅黑" pitchFamily="34" charset="-122"/>
              <a:ea typeface="微软雅黑" pitchFamily="34" charset="-122"/>
            </a:endParaRPr>
          </a:p>
        </p:txBody>
      </p:sp>
      <p:sp>
        <p:nvSpPr>
          <p:cNvPr id="33" name="页脚占位符 3"/>
          <p:cNvSpPr>
            <a:spLocks noGrp="1"/>
          </p:cNvSpPr>
          <p:nvPr>
            <p:ph type="ftr" sz="quarter" idx="4294967295"/>
          </p:nvPr>
        </p:nvSpPr>
        <p:spPr>
          <a:xfrm>
            <a:off x="7010400" y="6784925"/>
            <a:ext cx="2133600" cy="244475"/>
          </a:xfrm>
          <a:prstGeom prst="rect">
            <a:avLst/>
          </a:prstGeom>
        </p:spPr>
        <p:txBody>
          <a:bodyPr/>
          <a:lstStyle/>
          <a:p>
            <a:r>
              <a:rPr lang="en-US" altLang="zh-CN"/>
              <a:t>CCNU</a:t>
            </a:r>
          </a:p>
        </p:txBody>
      </p:sp>
      <p:graphicFrame>
        <p:nvGraphicFramePr>
          <p:cNvPr id="4" name="表格 3"/>
          <p:cNvGraphicFramePr>
            <a:graphicFrameLocks noGrp="1"/>
          </p:cNvGraphicFramePr>
          <p:nvPr>
            <p:extLst>
              <p:ext uri="{D42A27DB-BD31-4B8C-83A1-F6EECF244321}">
                <p14:modId xmlns:p14="http://schemas.microsoft.com/office/powerpoint/2010/main" val="2217393585"/>
              </p:ext>
            </p:extLst>
          </p:nvPr>
        </p:nvGraphicFramePr>
        <p:xfrm>
          <a:off x="302840" y="1484784"/>
          <a:ext cx="8733657" cy="5090160"/>
        </p:xfrm>
        <a:graphic>
          <a:graphicData uri="http://schemas.openxmlformats.org/drawingml/2006/table">
            <a:tbl>
              <a:tblPr firstRow="1" firstCol="1" lastRow="1" lastCol="1" bandRow="1" bandCol="1">
                <a:tableStyleId>{5C22544A-7EE6-4342-B048-85BDC9FD1C3A}</a:tableStyleId>
              </a:tblPr>
              <a:tblGrid>
                <a:gridCol w="1748880"/>
                <a:gridCol w="1944216"/>
                <a:gridCol w="5040561"/>
              </a:tblGrid>
              <a:tr h="252244">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实验室名称</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主要依托机构</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800" b="1" kern="100" dirty="0" smtClean="0">
                          <a:solidFill>
                            <a:schemeClr val="tx1"/>
                          </a:solidFill>
                          <a:effectLst/>
                          <a:latin typeface="微软雅黑" pitchFamily="34" charset="-122"/>
                          <a:ea typeface="微软雅黑" pitchFamily="34" charset="-122"/>
                        </a:rPr>
                        <a:t>主要研究</a:t>
                      </a:r>
                      <a:r>
                        <a:rPr lang="zh-CN" sz="1800" b="1" kern="100" dirty="0" smtClean="0">
                          <a:solidFill>
                            <a:schemeClr val="tx1"/>
                          </a:solidFill>
                          <a:effectLst/>
                          <a:latin typeface="微软雅黑" pitchFamily="34" charset="-122"/>
                          <a:ea typeface="微软雅黑" pitchFamily="34" charset="-122"/>
                        </a:rPr>
                        <a:t>方向</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6866">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移动互联网安全技术国家工程实验室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北京邮电大学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移动互联网中的：</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网络安全</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移动终端安全</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新业务安全和测评</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2650">
                <a:tc>
                  <a:txBody>
                    <a:bodyPr/>
                    <a:lstStyle/>
                    <a:p>
                      <a:pPr algn="just">
                        <a:spcAft>
                          <a:spcPts val="0"/>
                        </a:spcAft>
                      </a:pPr>
                      <a:r>
                        <a:rPr lang="zh-CN" sz="1600" b="0" kern="100">
                          <a:solidFill>
                            <a:schemeClr val="tx1"/>
                          </a:solidFill>
                          <a:effectLst/>
                          <a:latin typeface="微软雅黑" pitchFamily="34" charset="-122"/>
                          <a:ea typeface="微软雅黑" pitchFamily="34" charset="-122"/>
                        </a:rPr>
                        <a:t>移动互联网系统与应用安全国家工程实验室</a:t>
                      </a:r>
                      <a:endParaRPr lang="zh-CN" sz="1600" b="0" kern="10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中国电信</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移动互联网系统与应用安全技术实验示范</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移动互联网信息安全技术</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6866">
                <a:tc>
                  <a:txBody>
                    <a:bodyPr/>
                    <a:lstStyle/>
                    <a:p>
                      <a:pPr algn="just">
                        <a:spcAft>
                          <a:spcPts val="0"/>
                        </a:spcAft>
                      </a:pPr>
                      <a:r>
                        <a:rPr lang="zh-CN" sz="1600" b="0" kern="100">
                          <a:solidFill>
                            <a:schemeClr val="tx1"/>
                          </a:solidFill>
                          <a:effectLst/>
                          <a:latin typeface="微软雅黑" pitchFamily="34" charset="-122"/>
                          <a:ea typeface="微软雅黑" pitchFamily="34" charset="-122"/>
                        </a:rPr>
                        <a:t>信息安全国家重点实验室</a:t>
                      </a:r>
                      <a:endParaRPr lang="zh-CN" sz="1600" b="0" kern="10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a:solidFill>
                            <a:schemeClr val="tx1"/>
                          </a:solidFill>
                          <a:effectLst/>
                          <a:latin typeface="微软雅黑" pitchFamily="34" charset="-122"/>
                          <a:ea typeface="微软雅黑" pitchFamily="34" charset="-122"/>
                        </a:rPr>
                        <a:t>中国科学院</a:t>
                      </a:r>
                      <a:endParaRPr lang="zh-CN" sz="1600" b="0" kern="10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密码学</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安全协议</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网络与系统安全</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信息对抗理论与技术</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6866">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计算机网络与信息安全信息安全教育部重点实验室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西安电子科技大学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密码理论技术</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安全协议工程</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无线网络安全技术</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网络可生存性与系统安全</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2650">
                <a:tc>
                  <a:txBody>
                    <a:bodyPr/>
                    <a:lstStyle/>
                    <a:p>
                      <a:pPr algn="just">
                        <a:spcAft>
                          <a:spcPts val="0"/>
                        </a:spcAft>
                      </a:pPr>
                      <a:r>
                        <a:rPr lang="zh-CN" sz="1600" b="0" kern="100" dirty="0">
                          <a:solidFill>
                            <a:schemeClr val="tx1"/>
                          </a:solidFill>
                          <a:effectLst/>
                          <a:latin typeface="微软雅黑" pitchFamily="34" charset="-122"/>
                          <a:ea typeface="微软雅黑" pitchFamily="34" charset="-122"/>
                        </a:rPr>
                        <a:t>密码技术与信息安全教育部重点实验室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sz="1600" b="0" kern="100">
                          <a:solidFill>
                            <a:schemeClr val="tx1"/>
                          </a:solidFill>
                          <a:effectLst/>
                          <a:latin typeface="微软雅黑" pitchFamily="34" charset="-122"/>
                          <a:ea typeface="微软雅黑" pitchFamily="34" charset="-122"/>
                        </a:rPr>
                        <a:t>山东大学</a:t>
                      </a:r>
                      <a:endParaRPr lang="zh-CN" sz="1600" b="0" kern="10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密码理论</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密码技术与应用</a:t>
                      </a:r>
                    </a:p>
                    <a:p>
                      <a:pPr marL="342900" lvl="0" indent="-342900" algn="just">
                        <a:spcAft>
                          <a:spcPts val="0"/>
                        </a:spcAft>
                        <a:buFont typeface="+mj-lt"/>
                        <a:buAutoNum type="arabicPeriod"/>
                        <a:tabLst>
                          <a:tab pos="228600" algn="l"/>
                        </a:tabLst>
                      </a:pPr>
                      <a:r>
                        <a:rPr lang="zh-CN" sz="1600" b="0" kern="100" dirty="0">
                          <a:solidFill>
                            <a:schemeClr val="tx1"/>
                          </a:solidFill>
                          <a:effectLst/>
                          <a:latin typeface="微软雅黑" pitchFamily="34" charset="-122"/>
                          <a:ea typeface="微软雅黑" pitchFamily="34" charset="-122"/>
                        </a:rPr>
                        <a:t>数论代数安全</a:t>
                      </a:r>
                      <a:r>
                        <a:rPr lang="zh-CN" sz="1600" b="0" kern="100" dirty="0" smtClean="0">
                          <a:solidFill>
                            <a:schemeClr val="tx1"/>
                          </a:solidFill>
                          <a:effectLst/>
                          <a:latin typeface="微软雅黑" pitchFamily="34" charset="-122"/>
                          <a:ea typeface="微软雅黑" pitchFamily="34" charset="-122"/>
                        </a:rPr>
                        <a:t>计算</a:t>
                      </a: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2379">
                <a:tc gridSpan="3">
                  <a:txBody>
                    <a:bodyPr/>
                    <a:lstStyle/>
                    <a:p>
                      <a:pPr algn="ctr">
                        <a:spcAft>
                          <a:spcPts val="0"/>
                        </a:spcAft>
                      </a:pPr>
                      <a:endParaRPr lang="zh-CN" sz="28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Aft>
                          <a:spcPts val="0"/>
                        </a:spcAft>
                        <a:buFont typeface="+mj-lt"/>
                        <a:buAutoNum type="arabicPeriod"/>
                        <a:tabLst>
                          <a:tab pos="228600" algn="l"/>
                        </a:tabLst>
                      </a:pP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331640" y="1052736"/>
            <a:ext cx="5976664" cy="430887"/>
          </a:xfrm>
          <a:prstGeom prst="rect">
            <a:avLst/>
          </a:prstGeom>
          <a:noFill/>
        </p:spPr>
        <p:txBody>
          <a:bodyPr wrap="square" rtlCol="0">
            <a:spAutoFit/>
          </a:bodyPr>
          <a:lstStyle/>
          <a:p>
            <a:pPr algn="ctr"/>
            <a:r>
              <a:rPr lang="zh-CN" altLang="en-US" sz="2200" b="1" dirty="0" smtClean="0">
                <a:latin typeface="微软雅黑" pitchFamily="34" charset="-122"/>
                <a:ea typeface="微软雅黑" pitchFamily="34" charset="-122"/>
              </a:rPr>
              <a:t>国内主要信息安全实验室及研究方向</a:t>
            </a:r>
            <a:endParaRPr lang="zh-CN" altLang="en-US" sz="2200" b="1" dirty="0">
              <a:latin typeface="微软雅黑" pitchFamily="34" charset="-122"/>
              <a:ea typeface="微软雅黑" pitchFamily="34" charset="-122"/>
            </a:endParaRPr>
          </a:p>
        </p:txBody>
      </p:sp>
    </p:spTree>
    <p:extLst>
      <p:ext uri="{BB962C8B-B14F-4D97-AF65-F5344CB8AC3E}">
        <p14:creationId xmlns:p14="http://schemas.microsoft.com/office/powerpoint/2010/main" val="35958451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2840" y="44624"/>
            <a:ext cx="7005464" cy="864096"/>
          </a:xfrm>
        </p:spPr>
        <p:txBody>
          <a:bodyPr/>
          <a:lstStyle/>
          <a:p>
            <a:r>
              <a:rPr lang="zh-CN" altLang="en-US" dirty="0">
                <a:latin typeface="微软雅黑" pitchFamily="34" charset="-122"/>
                <a:ea typeface="微软雅黑" pitchFamily="34" charset="-122"/>
              </a:rPr>
              <a:t>建设</a:t>
            </a:r>
            <a:r>
              <a:rPr lang="zh-CN" altLang="en-US" dirty="0" smtClean="0">
                <a:latin typeface="微软雅黑" pitchFamily="34" charset="-122"/>
                <a:ea typeface="微软雅黑" pitchFamily="34" charset="-122"/>
              </a:rPr>
              <a:t>背景</a:t>
            </a:r>
            <a:endParaRPr lang="zh-CN" altLang="en-US" dirty="0">
              <a:latin typeface="微软雅黑" pitchFamily="34" charset="-122"/>
              <a:ea typeface="微软雅黑" pitchFamily="34" charset="-122"/>
            </a:endParaRPr>
          </a:p>
        </p:txBody>
      </p:sp>
      <p:sp>
        <p:nvSpPr>
          <p:cNvPr id="33" name="页脚占位符 3"/>
          <p:cNvSpPr>
            <a:spLocks noGrp="1"/>
          </p:cNvSpPr>
          <p:nvPr>
            <p:ph type="ftr" sz="quarter" idx="4294967295"/>
          </p:nvPr>
        </p:nvSpPr>
        <p:spPr>
          <a:xfrm>
            <a:off x="7010400" y="6784925"/>
            <a:ext cx="2133600" cy="244475"/>
          </a:xfrm>
          <a:prstGeom prst="rect">
            <a:avLst/>
          </a:prstGeom>
        </p:spPr>
        <p:txBody>
          <a:bodyPr/>
          <a:lstStyle/>
          <a:p>
            <a:r>
              <a:rPr lang="en-US" altLang="zh-CN"/>
              <a:t>CCNU</a:t>
            </a:r>
          </a:p>
        </p:txBody>
      </p:sp>
      <p:graphicFrame>
        <p:nvGraphicFramePr>
          <p:cNvPr id="4" name="表格 3"/>
          <p:cNvGraphicFramePr>
            <a:graphicFrameLocks noGrp="1"/>
          </p:cNvGraphicFramePr>
          <p:nvPr>
            <p:extLst/>
          </p:nvPr>
        </p:nvGraphicFramePr>
        <p:xfrm>
          <a:off x="302840" y="1484784"/>
          <a:ext cx="8733657" cy="5336272"/>
        </p:xfrm>
        <a:graphic>
          <a:graphicData uri="http://schemas.openxmlformats.org/drawingml/2006/table">
            <a:tbl>
              <a:tblPr firstRow="1" firstCol="1" lastRow="1" lastCol="1" bandRow="1" bandCol="1">
                <a:tableStyleId>{5C22544A-7EE6-4342-B048-85BDC9FD1C3A}</a:tableStyleId>
              </a:tblPr>
              <a:tblGrid>
                <a:gridCol w="1748880"/>
                <a:gridCol w="1944216"/>
                <a:gridCol w="5040561"/>
              </a:tblGrid>
              <a:tr h="260005">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实验室名称</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主要依托机构</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800" b="1" kern="100" dirty="0" smtClean="0">
                          <a:solidFill>
                            <a:schemeClr val="tx1"/>
                          </a:solidFill>
                          <a:effectLst/>
                          <a:latin typeface="微软雅黑" pitchFamily="34" charset="-122"/>
                          <a:ea typeface="微软雅黑" pitchFamily="34" charset="-122"/>
                        </a:rPr>
                        <a:t>主要研究</a:t>
                      </a:r>
                      <a:r>
                        <a:rPr lang="zh-CN" sz="1800" b="1" kern="100" dirty="0" smtClean="0">
                          <a:solidFill>
                            <a:schemeClr val="tx1"/>
                          </a:solidFill>
                          <a:effectLst/>
                          <a:latin typeface="微软雅黑" pitchFamily="34" charset="-122"/>
                          <a:ea typeface="微软雅黑" pitchFamily="34" charset="-122"/>
                        </a:rPr>
                        <a:t>方向</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379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信息内容分析技术国家工程实验室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rPr>
                        <a:t>上海交通大学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en-US" altLang="zh-CN" sz="1600" b="0" kern="100" dirty="0" smtClean="0">
                          <a:solidFill>
                            <a:schemeClr val="tx1"/>
                          </a:solidFill>
                          <a:effectLst/>
                          <a:latin typeface="微软雅黑" pitchFamily="34" charset="-122"/>
                          <a:ea typeface="微软雅黑" pitchFamily="34" charset="-122"/>
                          <a:cs typeface="Times New Roman"/>
                        </a:rPr>
                        <a:t>1. </a:t>
                      </a:r>
                      <a:r>
                        <a:rPr lang="zh-CN" altLang="en-US" sz="1600" b="0" kern="100" dirty="0" smtClean="0">
                          <a:solidFill>
                            <a:schemeClr val="tx1"/>
                          </a:solidFill>
                          <a:effectLst/>
                          <a:latin typeface="微软雅黑" pitchFamily="34" charset="-122"/>
                          <a:ea typeface="微软雅黑" pitchFamily="34" charset="-122"/>
                          <a:cs typeface="Times New Roman"/>
                        </a:rPr>
                        <a:t>网络发布内容智能获取</a:t>
                      </a:r>
                      <a:endParaRPr lang="en-US" altLang="zh-CN" sz="1600" b="0" kern="100" dirty="0" smtClean="0">
                        <a:solidFill>
                          <a:schemeClr val="tx1"/>
                        </a:solidFill>
                        <a:effectLst/>
                        <a:latin typeface="微软雅黑" pitchFamily="34" charset="-122"/>
                        <a:ea typeface="微软雅黑" pitchFamily="34" charset="-122"/>
                        <a:cs typeface="Times New Roman"/>
                      </a:endParaRPr>
                    </a:p>
                    <a:p>
                      <a:pPr algn="just">
                        <a:spcAft>
                          <a:spcPts val="0"/>
                        </a:spcAft>
                      </a:pPr>
                      <a:r>
                        <a:rPr lang="en-US" altLang="zh-CN" sz="1600" b="0" kern="100" dirty="0" smtClean="0">
                          <a:solidFill>
                            <a:schemeClr val="tx1"/>
                          </a:solidFill>
                          <a:effectLst/>
                          <a:latin typeface="微软雅黑" pitchFamily="34" charset="-122"/>
                          <a:ea typeface="微软雅黑" pitchFamily="34" charset="-122"/>
                          <a:cs typeface="Times New Roman"/>
                        </a:rPr>
                        <a:t>2. </a:t>
                      </a:r>
                      <a:r>
                        <a:rPr lang="zh-CN" altLang="en-US" sz="1600" b="0" kern="100" dirty="0" smtClean="0">
                          <a:solidFill>
                            <a:schemeClr val="tx1"/>
                          </a:solidFill>
                          <a:effectLst/>
                          <a:latin typeface="微软雅黑" pitchFamily="34" charset="-122"/>
                          <a:ea typeface="微软雅黑" pitchFamily="34" charset="-122"/>
                          <a:cs typeface="Times New Roman"/>
                        </a:rPr>
                        <a:t>多媒体内容主题提取与分类</a:t>
                      </a:r>
                      <a:endParaRPr lang="en-US" altLang="zh-CN" sz="1600" b="0" kern="100" dirty="0" smtClean="0">
                        <a:solidFill>
                          <a:schemeClr val="tx1"/>
                        </a:solidFill>
                        <a:effectLst/>
                        <a:latin typeface="微软雅黑" pitchFamily="34" charset="-122"/>
                        <a:ea typeface="微软雅黑" pitchFamily="34" charset="-122"/>
                        <a:cs typeface="Times New Roman"/>
                      </a:endParaRPr>
                    </a:p>
                    <a:p>
                      <a:pPr algn="just">
                        <a:spcAft>
                          <a:spcPts val="0"/>
                        </a:spcAft>
                      </a:pPr>
                      <a:r>
                        <a:rPr lang="en-US" altLang="zh-CN" sz="1600" b="0" kern="100" dirty="0" smtClean="0">
                          <a:solidFill>
                            <a:schemeClr val="tx1"/>
                          </a:solidFill>
                          <a:effectLst/>
                          <a:latin typeface="微软雅黑" pitchFamily="34" charset="-122"/>
                          <a:ea typeface="微软雅黑" pitchFamily="34" charset="-122"/>
                          <a:cs typeface="Times New Roman"/>
                        </a:rPr>
                        <a:t>3</a:t>
                      </a:r>
                      <a:r>
                        <a:rPr lang="en-US" altLang="zh-CN" sz="1600" b="0" kern="100" baseline="0" dirty="0" smtClean="0">
                          <a:solidFill>
                            <a:schemeClr val="tx1"/>
                          </a:solidFill>
                          <a:effectLst/>
                          <a:latin typeface="微软雅黑" pitchFamily="34" charset="-122"/>
                          <a:ea typeface="微软雅黑" pitchFamily="34" charset="-122"/>
                          <a:cs typeface="Times New Roman"/>
                        </a:rPr>
                        <a:t>. </a:t>
                      </a:r>
                      <a:r>
                        <a:rPr lang="zh-CN" altLang="en-US" sz="1600" b="0" kern="100" dirty="0" smtClean="0">
                          <a:solidFill>
                            <a:schemeClr val="tx1"/>
                          </a:solidFill>
                          <a:effectLst/>
                          <a:latin typeface="微软雅黑" pitchFamily="34" charset="-122"/>
                          <a:ea typeface="微软雅黑" pitchFamily="34" charset="-122"/>
                          <a:cs typeface="Times New Roman"/>
                        </a:rPr>
                        <a:t>基于内容的网络访问控制</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346">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rPr>
                        <a:t>教育部网络信息安全管理监控与服务工程研究中心</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上海交通大学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网络防护性检测与攻防技术研究平台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全程全网内容安全综合监管平台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电子政务安全应用研发平台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信息安全社会化服务咨询平台</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46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上海市信息安全综合管理技术研究重点实验室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rPr>
                        <a:t>上海交通大学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大规模网络安全综合管理平台体系的研究与开发</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安全设备管理接口标准的研究与开发</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网络安全态势感知与分析技术</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智能化安全事件关联分析技术</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网络主动防御技术</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安全设备的联动反应技术研究</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安全设备远程控制接口技术研究和终端防护技术</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46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国家计算机信息内容安全重点实验室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哈尔滨工业大学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网络与信息安全</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信息内容安全</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网络攻防</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网络测量</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网络计算技术</a:t>
                      </a: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452">
                <a:tc gridSpan="3">
                  <a:txBody>
                    <a:bodyPr/>
                    <a:lstStyle/>
                    <a:p>
                      <a:pPr algn="ctr">
                        <a:spcAft>
                          <a:spcPts val="0"/>
                        </a:spcAft>
                      </a:pPr>
                      <a:endParaRPr lang="zh-CN" sz="28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Aft>
                          <a:spcPts val="0"/>
                        </a:spcAft>
                        <a:buFont typeface="+mj-lt"/>
                        <a:buAutoNum type="arabicPeriod"/>
                        <a:tabLst>
                          <a:tab pos="228600" algn="l"/>
                        </a:tabLst>
                      </a:pP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331640" y="1052736"/>
            <a:ext cx="5976664" cy="430887"/>
          </a:xfrm>
          <a:prstGeom prst="rect">
            <a:avLst/>
          </a:prstGeom>
          <a:noFill/>
        </p:spPr>
        <p:txBody>
          <a:bodyPr wrap="square" rtlCol="0">
            <a:spAutoFit/>
          </a:bodyPr>
          <a:lstStyle/>
          <a:p>
            <a:pPr algn="ctr"/>
            <a:r>
              <a:rPr lang="zh-CN" altLang="en-US" sz="2200" b="1" dirty="0" smtClean="0">
                <a:latin typeface="微软雅黑" pitchFamily="34" charset="-122"/>
                <a:ea typeface="微软雅黑" pitchFamily="34" charset="-122"/>
              </a:rPr>
              <a:t>国内主要信息安全实验室及研究方向</a:t>
            </a:r>
            <a:endParaRPr lang="zh-CN" altLang="en-US" sz="2200" b="1" dirty="0">
              <a:latin typeface="微软雅黑" pitchFamily="34" charset="-122"/>
              <a:ea typeface="微软雅黑" pitchFamily="34" charset="-122"/>
            </a:endParaRPr>
          </a:p>
        </p:txBody>
      </p:sp>
    </p:spTree>
    <p:extLst>
      <p:ext uri="{BB962C8B-B14F-4D97-AF65-F5344CB8AC3E}">
        <p14:creationId xmlns:p14="http://schemas.microsoft.com/office/powerpoint/2010/main" val="21150913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2840" y="44624"/>
            <a:ext cx="7005464" cy="864096"/>
          </a:xfrm>
        </p:spPr>
        <p:txBody>
          <a:bodyPr/>
          <a:lstStyle/>
          <a:p>
            <a:r>
              <a:rPr lang="zh-CN" altLang="en-US" dirty="0">
                <a:latin typeface="微软雅黑" pitchFamily="34" charset="-122"/>
                <a:ea typeface="微软雅黑" pitchFamily="34" charset="-122"/>
              </a:rPr>
              <a:t>建设</a:t>
            </a:r>
            <a:r>
              <a:rPr lang="zh-CN" altLang="en-US" dirty="0" smtClean="0">
                <a:latin typeface="微软雅黑" pitchFamily="34" charset="-122"/>
                <a:ea typeface="微软雅黑" pitchFamily="34" charset="-122"/>
              </a:rPr>
              <a:t>背景</a:t>
            </a:r>
            <a:endParaRPr lang="zh-CN" altLang="en-US" dirty="0">
              <a:latin typeface="微软雅黑" pitchFamily="34" charset="-122"/>
              <a:ea typeface="微软雅黑" pitchFamily="34" charset="-122"/>
            </a:endParaRPr>
          </a:p>
        </p:txBody>
      </p:sp>
      <p:sp>
        <p:nvSpPr>
          <p:cNvPr id="33" name="页脚占位符 3"/>
          <p:cNvSpPr>
            <a:spLocks noGrp="1"/>
          </p:cNvSpPr>
          <p:nvPr>
            <p:ph type="ftr" sz="quarter" idx="4294967295"/>
          </p:nvPr>
        </p:nvSpPr>
        <p:spPr>
          <a:xfrm>
            <a:off x="7010400" y="6784925"/>
            <a:ext cx="2133600" cy="244475"/>
          </a:xfrm>
          <a:prstGeom prst="rect">
            <a:avLst/>
          </a:prstGeom>
        </p:spPr>
        <p:txBody>
          <a:bodyPr/>
          <a:lstStyle/>
          <a:p>
            <a:r>
              <a:rPr lang="en-US" altLang="zh-CN"/>
              <a:t>CCNU</a:t>
            </a:r>
          </a:p>
        </p:txBody>
      </p:sp>
      <p:graphicFrame>
        <p:nvGraphicFramePr>
          <p:cNvPr id="4" name="表格 3"/>
          <p:cNvGraphicFramePr>
            <a:graphicFrameLocks noGrp="1"/>
          </p:cNvGraphicFramePr>
          <p:nvPr>
            <p:extLst>
              <p:ext uri="{D42A27DB-BD31-4B8C-83A1-F6EECF244321}">
                <p14:modId xmlns:p14="http://schemas.microsoft.com/office/powerpoint/2010/main" val="2834889129"/>
              </p:ext>
            </p:extLst>
          </p:nvPr>
        </p:nvGraphicFramePr>
        <p:xfrm>
          <a:off x="302840" y="1484784"/>
          <a:ext cx="8733657" cy="4551582"/>
        </p:xfrm>
        <a:graphic>
          <a:graphicData uri="http://schemas.openxmlformats.org/drawingml/2006/table">
            <a:tbl>
              <a:tblPr firstRow="1" firstCol="1" lastRow="1" lastCol="1" bandRow="1" bandCol="1">
                <a:tableStyleId>{5C22544A-7EE6-4342-B048-85BDC9FD1C3A}</a:tableStyleId>
              </a:tblPr>
              <a:tblGrid>
                <a:gridCol w="1748880"/>
                <a:gridCol w="1944216"/>
                <a:gridCol w="5040561"/>
              </a:tblGrid>
              <a:tr h="260005">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实验室名称</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sz="1800" b="1" kern="100" dirty="0">
                          <a:solidFill>
                            <a:schemeClr val="tx1"/>
                          </a:solidFill>
                          <a:effectLst/>
                          <a:latin typeface="微软雅黑" pitchFamily="34" charset="-122"/>
                          <a:ea typeface="微软雅黑" pitchFamily="34" charset="-122"/>
                        </a:rPr>
                        <a:t>主要依托机构</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spcAft>
                          <a:spcPts val="0"/>
                        </a:spcAft>
                      </a:pPr>
                      <a:r>
                        <a:rPr lang="zh-CN" altLang="en-US" sz="1800" b="1" kern="100" dirty="0" smtClean="0">
                          <a:solidFill>
                            <a:schemeClr val="tx1"/>
                          </a:solidFill>
                          <a:effectLst/>
                          <a:latin typeface="微软雅黑" pitchFamily="34" charset="-122"/>
                          <a:ea typeface="微软雅黑" pitchFamily="34" charset="-122"/>
                        </a:rPr>
                        <a:t>主要研究</a:t>
                      </a:r>
                      <a:r>
                        <a:rPr lang="zh-CN" sz="1800" b="1" kern="100" dirty="0" smtClean="0">
                          <a:solidFill>
                            <a:schemeClr val="tx1"/>
                          </a:solidFill>
                          <a:effectLst/>
                          <a:latin typeface="微软雅黑" pitchFamily="34" charset="-122"/>
                          <a:ea typeface="微软雅黑" pitchFamily="34" charset="-122"/>
                        </a:rPr>
                        <a:t>方向</a:t>
                      </a:r>
                      <a:endParaRPr lang="zh-CN" sz="1800" b="1"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3379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空天信息安全与可信计算教育部重点实验室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rPr>
                        <a:t>武汉大学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spcAft>
                          <a:spcPts val="0"/>
                        </a:spcAft>
                        <a:buAutoNum type="arabicPeriod"/>
                      </a:pPr>
                      <a:r>
                        <a:rPr lang="zh-CN" altLang="en-US" sz="1600" b="0" kern="100" dirty="0" smtClean="0">
                          <a:solidFill>
                            <a:schemeClr val="tx1"/>
                          </a:solidFill>
                          <a:effectLst/>
                          <a:latin typeface="微软雅黑" pitchFamily="34" charset="-122"/>
                          <a:ea typeface="微软雅黑" pitchFamily="34" charset="-122"/>
                          <a:cs typeface="Times New Roman"/>
                        </a:rPr>
                        <a:t>空天信息的获取和处理</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indent="-342900" algn="just">
                        <a:spcAft>
                          <a:spcPts val="0"/>
                        </a:spcAft>
                        <a:buAutoNum type="arabicPeriod"/>
                      </a:pPr>
                      <a:r>
                        <a:rPr lang="zh-CN" altLang="en-US" sz="1600" b="0" kern="100" dirty="0" smtClean="0">
                          <a:solidFill>
                            <a:schemeClr val="tx1"/>
                          </a:solidFill>
                          <a:effectLst/>
                          <a:latin typeface="微软雅黑" pitchFamily="34" charset="-122"/>
                          <a:ea typeface="微软雅黑" pitchFamily="34" charset="-122"/>
                          <a:cs typeface="Times New Roman"/>
                        </a:rPr>
                        <a:t>可信计算</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indent="-342900" algn="just">
                        <a:spcAft>
                          <a:spcPts val="0"/>
                        </a:spcAft>
                        <a:buAutoNum type="arabicPeriod"/>
                      </a:pPr>
                      <a:r>
                        <a:rPr lang="zh-CN" altLang="en-US" sz="1600" b="0" kern="100" dirty="0" smtClean="0">
                          <a:solidFill>
                            <a:schemeClr val="tx1"/>
                          </a:solidFill>
                          <a:effectLst/>
                          <a:latin typeface="微软雅黑" pitchFamily="34" charset="-122"/>
                          <a:ea typeface="微软雅黑" pitchFamily="34" charset="-122"/>
                          <a:cs typeface="Times New Roman"/>
                        </a:rPr>
                        <a:t>密码学</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indent="-342900" algn="just">
                        <a:spcAft>
                          <a:spcPts val="0"/>
                        </a:spcAft>
                        <a:buAutoNum type="arabicPeriod"/>
                      </a:pPr>
                      <a:r>
                        <a:rPr lang="zh-CN" altLang="en-US" sz="1600" b="0" kern="100" dirty="0" smtClean="0">
                          <a:solidFill>
                            <a:schemeClr val="tx1"/>
                          </a:solidFill>
                          <a:effectLst/>
                          <a:latin typeface="微软雅黑" pitchFamily="34" charset="-122"/>
                          <a:ea typeface="微软雅黑" pitchFamily="34" charset="-122"/>
                          <a:cs typeface="Times New Roman"/>
                        </a:rPr>
                        <a:t>网络安全</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3346">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综合业务网理论及关键技术国家重点实验室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西安电子科技大学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网络防护性检测与攻防技术研究平台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全程全网内容安全综合监管平台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电子政务安全应用研发平台</a:t>
                      </a:r>
                      <a:endParaRPr lang="en-US" altLang="zh-CN" sz="1600" b="0" kern="100" dirty="0" smtClean="0">
                        <a:solidFill>
                          <a:schemeClr val="tx1"/>
                        </a:solidFill>
                        <a:effectLst/>
                        <a:latin typeface="微软雅黑" pitchFamily="34" charset="-122"/>
                        <a:ea typeface="微软雅黑" pitchFamily="34" charset="-122"/>
                        <a:cs typeface="Times New Roman"/>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cs typeface="Times New Roman"/>
                        </a:rPr>
                        <a:t>信息安全社会化服务咨询平台</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46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陕西省网络与系统安全重点实验室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西安电子科技大学</a:t>
                      </a:r>
                      <a:endParaRPr lang="zh-CN" alt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开展</a:t>
                      </a:r>
                      <a:r>
                        <a:rPr lang="en-US" altLang="zh-CN" sz="1600" b="0" kern="100" dirty="0" smtClean="0">
                          <a:solidFill>
                            <a:schemeClr val="tx1"/>
                          </a:solidFill>
                          <a:effectLst/>
                          <a:latin typeface="微软雅黑" pitchFamily="34" charset="-122"/>
                          <a:ea typeface="微软雅黑" pitchFamily="34" charset="-122"/>
                        </a:rPr>
                        <a:t>5G</a:t>
                      </a:r>
                      <a:r>
                        <a:rPr lang="zh-CN" altLang="en-US" sz="1600" b="0" kern="100" dirty="0" smtClean="0">
                          <a:solidFill>
                            <a:schemeClr val="tx1"/>
                          </a:solidFill>
                          <a:effectLst/>
                          <a:latin typeface="微软雅黑" pitchFamily="34" charset="-122"/>
                          <a:ea typeface="微软雅黑" pitchFamily="34" charset="-122"/>
                        </a:rPr>
                        <a:t>安全</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en-US" altLang="zh-CN" sz="1600" b="0" kern="100" dirty="0" smtClean="0">
                          <a:solidFill>
                            <a:schemeClr val="tx1"/>
                          </a:solidFill>
                          <a:effectLst/>
                          <a:latin typeface="微软雅黑" pitchFamily="34" charset="-122"/>
                          <a:ea typeface="微软雅黑" pitchFamily="34" charset="-122"/>
                        </a:rPr>
                        <a:t>CPS</a:t>
                      </a:r>
                      <a:r>
                        <a:rPr lang="zh-CN" altLang="en-US" sz="1600" b="0" kern="100" dirty="0" smtClean="0">
                          <a:solidFill>
                            <a:schemeClr val="tx1"/>
                          </a:solidFill>
                          <a:effectLst/>
                          <a:latin typeface="微软雅黑" pitchFamily="34" charset="-122"/>
                          <a:ea typeface="微软雅黑" pitchFamily="34" charset="-122"/>
                        </a:rPr>
                        <a:t>安全</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终端系统安全</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en-US" altLang="zh-CN" sz="1600" b="0" kern="100" dirty="0" smtClean="0">
                          <a:solidFill>
                            <a:schemeClr val="tx1"/>
                          </a:solidFill>
                          <a:effectLst/>
                          <a:latin typeface="微软雅黑" pitchFamily="34" charset="-122"/>
                          <a:ea typeface="微软雅黑" pitchFamily="34" charset="-122"/>
                        </a:rPr>
                        <a:t>SDN</a:t>
                      </a:r>
                      <a:r>
                        <a:rPr lang="zh-CN" altLang="en-US" sz="1600" b="0" kern="100" dirty="0" smtClean="0">
                          <a:solidFill>
                            <a:schemeClr val="tx1"/>
                          </a:solidFill>
                          <a:effectLst/>
                          <a:latin typeface="微软雅黑" pitchFamily="34" charset="-122"/>
                          <a:ea typeface="微软雅黑" pitchFamily="34" charset="-122"/>
                        </a:rPr>
                        <a:t>安全</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24462">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网络与数据安全四川省重点实验室</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spcAft>
                          <a:spcPts val="0"/>
                        </a:spcAft>
                      </a:pPr>
                      <a:r>
                        <a:rPr lang="zh-CN" altLang="en-US" sz="1600" b="0" kern="100" dirty="0" smtClean="0">
                          <a:solidFill>
                            <a:schemeClr val="tx1"/>
                          </a:solidFill>
                          <a:effectLst/>
                          <a:latin typeface="微软雅黑" pitchFamily="34" charset="-122"/>
                          <a:ea typeface="微软雅黑" pitchFamily="34" charset="-122"/>
                          <a:cs typeface="Times New Roman"/>
                        </a:rPr>
                        <a:t>电子科技大学</a:t>
                      </a: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网络与数据安全基础理论</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海量数据安全保障技术</a:t>
                      </a:r>
                      <a:endParaRPr lang="en-US" altLang="zh-CN" sz="1600" b="0" kern="100" dirty="0" smtClean="0">
                        <a:solidFill>
                          <a:schemeClr val="tx1"/>
                        </a:solidFill>
                        <a:effectLst/>
                        <a:latin typeface="微软雅黑" pitchFamily="34" charset="-122"/>
                        <a:ea typeface="微软雅黑" pitchFamily="34" charset="-122"/>
                      </a:endParaRPr>
                    </a:p>
                    <a:p>
                      <a:pPr marL="342900" lvl="0" indent="-342900" algn="just">
                        <a:spcAft>
                          <a:spcPts val="0"/>
                        </a:spcAft>
                        <a:buFont typeface="+mj-lt"/>
                        <a:buAutoNum type="arabicPeriod"/>
                        <a:tabLst>
                          <a:tab pos="228600" algn="l"/>
                        </a:tabLst>
                      </a:pPr>
                      <a:r>
                        <a:rPr lang="zh-CN" altLang="en-US" sz="1600" b="0" kern="100" dirty="0" smtClean="0">
                          <a:solidFill>
                            <a:schemeClr val="tx1"/>
                          </a:solidFill>
                          <a:effectLst/>
                          <a:latin typeface="微软雅黑" pitchFamily="34" charset="-122"/>
                          <a:ea typeface="微软雅黑" pitchFamily="34" charset="-122"/>
                        </a:rPr>
                        <a:t>下一代互联网及其安全关键技术。</a:t>
                      </a: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452">
                <a:tc gridSpan="3">
                  <a:txBody>
                    <a:bodyPr/>
                    <a:lstStyle/>
                    <a:p>
                      <a:pPr algn="ctr">
                        <a:spcAft>
                          <a:spcPts val="0"/>
                        </a:spcAft>
                      </a:pPr>
                      <a:endParaRPr lang="zh-CN" sz="28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just">
                        <a:spcAft>
                          <a:spcPts val="0"/>
                        </a:spcAft>
                      </a:pPr>
                      <a:endParaRPr lang="zh-CN" sz="1600" b="0" kern="100" dirty="0">
                        <a:solidFill>
                          <a:schemeClr val="tx1"/>
                        </a:solidFill>
                        <a:effectLst/>
                        <a:latin typeface="微软雅黑" pitchFamily="34" charset="-122"/>
                        <a:ea typeface="微软雅黑" pitchFamily="34" charset="-122"/>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Aft>
                          <a:spcPts val="0"/>
                        </a:spcAft>
                        <a:buFont typeface="+mj-lt"/>
                        <a:buAutoNum type="arabicPeriod"/>
                        <a:tabLst>
                          <a:tab pos="228600" algn="l"/>
                        </a:tabLst>
                      </a:pPr>
                      <a:endParaRPr lang="zh-CN" sz="1600" b="0" kern="100" dirty="0">
                        <a:solidFill>
                          <a:schemeClr val="tx1"/>
                        </a:solidFill>
                        <a:effectLst/>
                        <a:latin typeface="微软雅黑" pitchFamily="34" charset="-122"/>
                        <a:ea typeface="微软雅黑" pitchFamily="34"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TextBox 4"/>
          <p:cNvSpPr txBox="1"/>
          <p:nvPr/>
        </p:nvSpPr>
        <p:spPr>
          <a:xfrm>
            <a:off x="1331640" y="1052736"/>
            <a:ext cx="5976664" cy="430887"/>
          </a:xfrm>
          <a:prstGeom prst="rect">
            <a:avLst/>
          </a:prstGeom>
          <a:noFill/>
        </p:spPr>
        <p:txBody>
          <a:bodyPr wrap="square" rtlCol="0">
            <a:spAutoFit/>
          </a:bodyPr>
          <a:lstStyle/>
          <a:p>
            <a:pPr algn="ctr"/>
            <a:r>
              <a:rPr lang="zh-CN" altLang="en-US" sz="2200" b="1" dirty="0" smtClean="0">
                <a:latin typeface="微软雅黑" pitchFamily="34" charset="-122"/>
                <a:ea typeface="微软雅黑" pitchFamily="34" charset="-122"/>
              </a:rPr>
              <a:t>国内主要信息安全实验室及研究方向</a:t>
            </a:r>
            <a:endParaRPr lang="zh-CN" altLang="en-US" sz="2200" b="1" dirty="0">
              <a:latin typeface="微软雅黑" pitchFamily="34" charset="-122"/>
              <a:ea typeface="微软雅黑" pitchFamily="34" charset="-122"/>
            </a:endParaRPr>
          </a:p>
        </p:txBody>
      </p:sp>
    </p:spTree>
    <p:extLst>
      <p:ext uri="{BB962C8B-B14F-4D97-AF65-F5344CB8AC3E}">
        <p14:creationId xmlns:p14="http://schemas.microsoft.com/office/powerpoint/2010/main" val="128213817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02840" y="44624"/>
            <a:ext cx="7005464" cy="864096"/>
          </a:xfrm>
        </p:spPr>
        <p:txBody>
          <a:bodyPr/>
          <a:lstStyle/>
          <a:p>
            <a:r>
              <a:rPr lang="zh-CN" altLang="en-US" dirty="0">
                <a:latin typeface="微软雅黑" pitchFamily="34" charset="-122"/>
                <a:ea typeface="微软雅黑" pitchFamily="34" charset="-122"/>
              </a:rPr>
              <a:t>建设</a:t>
            </a:r>
            <a:r>
              <a:rPr lang="zh-CN" altLang="en-US" dirty="0" smtClean="0">
                <a:latin typeface="微软雅黑" pitchFamily="34" charset="-122"/>
                <a:ea typeface="微软雅黑" pitchFamily="34" charset="-122"/>
              </a:rPr>
              <a:t>背景</a:t>
            </a:r>
            <a:endParaRPr lang="zh-CN" altLang="en-US" dirty="0">
              <a:latin typeface="微软雅黑" pitchFamily="34" charset="-122"/>
              <a:ea typeface="微软雅黑" pitchFamily="34" charset="-122"/>
            </a:endParaRPr>
          </a:p>
        </p:txBody>
      </p:sp>
      <p:sp>
        <p:nvSpPr>
          <p:cNvPr id="33" name="页脚占位符 3"/>
          <p:cNvSpPr>
            <a:spLocks noGrp="1"/>
          </p:cNvSpPr>
          <p:nvPr>
            <p:ph type="ftr" sz="quarter" idx="4294967295"/>
          </p:nvPr>
        </p:nvSpPr>
        <p:spPr>
          <a:xfrm>
            <a:off x="7010400" y="6784925"/>
            <a:ext cx="2133600" cy="244475"/>
          </a:xfrm>
          <a:prstGeom prst="rect">
            <a:avLst/>
          </a:prstGeom>
        </p:spPr>
        <p:txBody>
          <a:bodyPr/>
          <a:lstStyle/>
          <a:p>
            <a:r>
              <a:rPr lang="en-US" altLang="zh-CN"/>
              <a:t>CCNU</a:t>
            </a:r>
          </a:p>
        </p:txBody>
      </p:sp>
      <p:sp>
        <p:nvSpPr>
          <p:cNvPr id="35" name="TextBox 34"/>
          <p:cNvSpPr txBox="1"/>
          <p:nvPr/>
        </p:nvSpPr>
        <p:spPr>
          <a:xfrm>
            <a:off x="539552" y="1700808"/>
            <a:ext cx="7959704" cy="2554545"/>
          </a:xfrm>
          <a:prstGeom prst="rect">
            <a:avLst/>
          </a:prstGeom>
          <a:noFill/>
        </p:spPr>
        <p:txBody>
          <a:bodyPr wrap="square" rtlCol="0">
            <a:spAutoFit/>
          </a:bodyPr>
          <a:lstStyle/>
          <a:p>
            <a:pPr marL="285750" indent="-285750">
              <a:buFont typeface="Wingdings" pitchFamily="2" charset="2"/>
              <a:buChar char="Ø"/>
            </a:pPr>
            <a:r>
              <a:rPr lang="zh-CN" altLang="zh-CN" sz="2000" dirty="0">
                <a:latin typeface="微软雅黑" pitchFamily="34" charset="-122"/>
                <a:ea typeface="微软雅黑" pitchFamily="34" charset="-122"/>
              </a:rPr>
              <a:t>目前</a:t>
            </a:r>
            <a:r>
              <a:rPr lang="zh-CN" altLang="zh-CN" sz="2000" dirty="0" smtClean="0">
                <a:latin typeface="微软雅黑" pitchFamily="34" charset="-122"/>
                <a:ea typeface="微软雅黑" pitchFamily="34" charset="-122"/>
              </a:rPr>
              <a:t>国内</a:t>
            </a:r>
            <a:r>
              <a:rPr lang="zh-CN" altLang="en-US" sz="2000" dirty="0" smtClean="0">
                <a:latin typeface="微软雅黑" pitchFamily="34" charset="-122"/>
                <a:ea typeface="微软雅黑" pitchFamily="34" charset="-122"/>
              </a:rPr>
              <a:t>主要</a:t>
            </a:r>
            <a:r>
              <a:rPr lang="zh-CN" altLang="zh-CN" sz="2000" dirty="0" smtClean="0">
                <a:latin typeface="微软雅黑" pitchFamily="34" charset="-122"/>
                <a:ea typeface="微软雅黑" pitchFamily="34" charset="-122"/>
              </a:rPr>
              <a:t>信息安全实验室</a:t>
            </a:r>
            <a:r>
              <a:rPr lang="zh-CN" altLang="zh-CN" sz="2000" dirty="0">
                <a:latin typeface="微软雅黑" pitchFamily="34" charset="-122"/>
                <a:ea typeface="微软雅黑" pitchFamily="34" charset="-122"/>
              </a:rPr>
              <a:t>仍主攻</a:t>
            </a:r>
            <a:r>
              <a:rPr lang="zh-CN" altLang="zh-CN" sz="2000" b="1" dirty="0">
                <a:solidFill>
                  <a:srgbClr val="FF0000"/>
                </a:solidFill>
                <a:latin typeface="微软雅黑" pitchFamily="34" charset="-122"/>
                <a:ea typeface="微软雅黑" pitchFamily="34" charset="-122"/>
              </a:rPr>
              <a:t>密码学</a:t>
            </a:r>
            <a:r>
              <a:rPr lang="zh-CN" altLang="zh-CN" sz="2000" dirty="0">
                <a:latin typeface="微软雅黑" pitchFamily="34" charset="-122"/>
                <a:ea typeface="微软雅黑" pitchFamily="34" charset="-122"/>
              </a:rPr>
              <a:t>、</a:t>
            </a:r>
            <a:r>
              <a:rPr lang="zh-CN" altLang="zh-CN" sz="2000" b="1" dirty="0">
                <a:solidFill>
                  <a:srgbClr val="FF0000"/>
                </a:solidFill>
                <a:latin typeface="微软雅黑" pitchFamily="34" charset="-122"/>
                <a:ea typeface="微软雅黑" pitchFamily="34" charset="-122"/>
              </a:rPr>
              <a:t>可信计算</a:t>
            </a:r>
            <a:r>
              <a:rPr lang="zh-CN" altLang="zh-CN" sz="2000" dirty="0">
                <a:latin typeface="微软雅黑" pitchFamily="34" charset="-122"/>
                <a:ea typeface="微软雅黑" pitchFamily="34" charset="-122"/>
              </a:rPr>
              <a:t>、</a:t>
            </a:r>
            <a:r>
              <a:rPr lang="zh-CN" altLang="zh-CN" sz="2000" b="1" dirty="0">
                <a:solidFill>
                  <a:srgbClr val="FF0000"/>
                </a:solidFill>
                <a:latin typeface="微软雅黑" pitchFamily="34" charset="-122"/>
                <a:ea typeface="微软雅黑" pitchFamily="34" charset="-122"/>
              </a:rPr>
              <a:t>数据取证</a:t>
            </a:r>
            <a:r>
              <a:rPr lang="zh-CN" altLang="zh-CN" sz="2000" dirty="0">
                <a:latin typeface="微软雅黑" pitchFamily="34" charset="-122"/>
                <a:ea typeface="微软雅黑" pitchFamily="34" charset="-122"/>
              </a:rPr>
              <a:t>、</a:t>
            </a:r>
            <a:r>
              <a:rPr lang="zh-CN" altLang="zh-CN" sz="2000" b="1" dirty="0">
                <a:solidFill>
                  <a:srgbClr val="FF0000"/>
                </a:solidFill>
                <a:latin typeface="微软雅黑" pitchFamily="34" charset="-122"/>
                <a:ea typeface="微软雅黑" pitchFamily="34" charset="-122"/>
              </a:rPr>
              <a:t>网络</a:t>
            </a:r>
            <a:r>
              <a:rPr lang="zh-CN" altLang="zh-CN" sz="2000" b="1" dirty="0" smtClean="0">
                <a:solidFill>
                  <a:srgbClr val="FF0000"/>
                </a:solidFill>
                <a:latin typeface="微软雅黑" pitchFamily="34" charset="-122"/>
                <a:ea typeface="微软雅黑" pitchFamily="34" charset="-122"/>
              </a:rPr>
              <a:t>安全</a:t>
            </a:r>
            <a:r>
              <a:rPr lang="zh-CN" altLang="en-US" sz="2000" dirty="0" smtClean="0">
                <a:latin typeface="微软雅黑" pitchFamily="34" charset="-122"/>
                <a:ea typeface="微软雅黑" pitchFamily="34" charset="-122"/>
              </a:rPr>
              <a:t>等传统方向</a:t>
            </a:r>
            <a:r>
              <a:rPr lang="zh-CN" altLang="zh-CN" sz="2000" dirty="0" smtClean="0">
                <a:latin typeface="微软雅黑" pitchFamily="34" charset="-122"/>
                <a:ea typeface="微软雅黑" pitchFamily="34" charset="-122"/>
              </a:rPr>
              <a:t>。</a:t>
            </a:r>
            <a:endParaRPr lang="en-US" altLang="zh-CN" sz="2000" dirty="0">
              <a:latin typeface="微软雅黑" pitchFamily="34" charset="-122"/>
              <a:ea typeface="微软雅黑" pitchFamily="34" charset="-122"/>
            </a:endParaRPr>
          </a:p>
          <a:p>
            <a:pPr marL="285750" indent="-285750">
              <a:buFont typeface="Wingdings" pitchFamily="2" charset="2"/>
              <a:buChar char="Ø"/>
            </a:pPr>
            <a:endParaRPr lang="en-US" altLang="zh-CN" sz="2000" dirty="0" smtClean="0">
              <a:latin typeface="微软雅黑" pitchFamily="34" charset="-122"/>
              <a:ea typeface="微软雅黑" pitchFamily="34" charset="-122"/>
            </a:endParaRPr>
          </a:p>
          <a:p>
            <a:pPr marL="285750" indent="-285750">
              <a:buFont typeface="Wingdings" pitchFamily="2" charset="2"/>
              <a:buChar char="Ø"/>
            </a:pPr>
            <a:r>
              <a:rPr lang="zh-CN" altLang="zh-CN" sz="2000" dirty="0">
                <a:latin typeface="微软雅黑" pitchFamily="34" charset="-122"/>
                <a:ea typeface="微软雅黑" pitchFamily="34" charset="-122"/>
              </a:rPr>
              <a:t>仅</a:t>
            </a:r>
            <a:r>
              <a:rPr lang="zh-CN" altLang="zh-CN" sz="2000" dirty="0" smtClean="0">
                <a:latin typeface="微软雅黑" pitchFamily="34" charset="-122"/>
                <a:ea typeface="微软雅黑" pitchFamily="34" charset="-122"/>
              </a:rPr>
              <a:t>有</a:t>
            </a:r>
            <a:r>
              <a:rPr lang="zh-CN" altLang="zh-CN" sz="2000" b="1" dirty="0" smtClean="0">
                <a:solidFill>
                  <a:srgbClr val="FF0000"/>
                </a:solidFill>
                <a:latin typeface="微软雅黑" pitchFamily="34" charset="-122"/>
                <a:ea typeface="微软雅黑" pitchFamily="34" charset="-122"/>
              </a:rPr>
              <a:t>北京邮电大学</a:t>
            </a:r>
            <a:r>
              <a:rPr lang="zh-CN" altLang="en-US" sz="2000" dirty="0" smtClean="0">
                <a:latin typeface="微软雅黑" pitchFamily="34" charset="-122"/>
                <a:ea typeface="微软雅黑" pitchFamily="34" charset="-122"/>
              </a:rPr>
              <a:t>和</a:t>
            </a:r>
            <a:r>
              <a:rPr lang="zh-CN" altLang="en-US" sz="2000" b="1" dirty="0" smtClean="0">
                <a:solidFill>
                  <a:srgbClr val="FF0000"/>
                </a:solidFill>
                <a:latin typeface="微软雅黑" pitchFamily="34" charset="-122"/>
                <a:ea typeface="微软雅黑" pitchFamily="34" charset="-122"/>
              </a:rPr>
              <a:t>中国电信</a:t>
            </a:r>
            <a:r>
              <a:rPr lang="zh-CN" altLang="en-US" sz="2000" dirty="0" smtClean="0">
                <a:latin typeface="微软雅黑" pitchFamily="34" charset="-122"/>
                <a:ea typeface="微软雅黑" pitchFamily="34" charset="-122"/>
              </a:rPr>
              <a:t>两个</a:t>
            </a:r>
            <a:r>
              <a:rPr lang="zh-CN" altLang="zh-CN" sz="2000" dirty="0" smtClean="0">
                <a:latin typeface="微软雅黑" pitchFamily="34" charset="-122"/>
                <a:ea typeface="微软雅黑" pitchFamily="34" charset="-122"/>
              </a:rPr>
              <a:t>国家</a:t>
            </a:r>
            <a:r>
              <a:rPr lang="zh-CN" altLang="zh-CN" sz="2000" dirty="0">
                <a:latin typeface="微软雅黑" pitchFamily="34" charset="-122"/>
                <a:ea typeface="微软雅黑" pitchFamily="34" charset="-122"/>
              </a:rPr>
              <a:t>工程</a:t>
            </a:r>
            <a:r>
              <a:rPr lang="zh-CN" altLang="zh-CN" sz="2000" dirty="0" smtClean="0">
                <a:latin typeface="微软雅黑" pitchFamily="34" charset="-122"/>
                <a:ea typeface="微软雅黑" pitchFamily="34" charset="-122"/>
              </a:rPr>
              <a:t>实验室</a:t>
            </a:r>
            <a:r>
              <a:rPr lang="zh-CN" altLang="en-US" sz="2000" dirty="0" smtClean="0">
                <a:latin typeface="微软雅黑" pitchFamily="34" charset="-122"/>
                <a:ea typeface="微软雅黑" pitchFamily="34" charset="-122"/>
              </a:rPr>
              <a:t>开展</a:t>
            </a:r>
            <a:r>
              <a:rPr lang="zh-CN" altLang="zh-CN" sz="2000" dirty="0" smtClean="0">
                <a:latin typeface="微软雅黑" pitchFamily="34" charset="-122"/>
                <a:ea typeface="微软雅黑" pitchFamily="34" charset="-122"/>
              </a:rPr>
              <a:t>移动互联网领域</a:t>
            </a:r>
            <a:r>
              <a:rPr lang="zh-CN" altLang="zh-CN" sz="2000" dirty="0">
                <a:latin typeface="微软雅黑" pitchFamily="34" charset="-122"/>
                <a:ea typeface="微软雅黑" pitchFamily="34" charset="-122"/>
              </a:rPr>
              <a:t>的信息安全</a:t>
            </a:r>
            <a:r>
              <a:rPr lang="zh-CN" altLang="zh-CN" sz="2000" dirty="0" smtClean="0">
                <a:latin typeface="微软雅黑" pitchFamily="34" charset="-122"/>
                <a:ea typeface="微软雅黑" pitchFamily="34" charset="-122"/>
              </a:rPr>
              <a:t>问题</a:t>
            </a:r>
            <a:r>
              <a:rPr lang="zh-CN" altLang="en-US" sz="2000" dirty="0" smtClean="0">
                <a:latin typeface="微软雅黑" pitchFamily="34" charset="-122"/>
                <a:ea typeface="微软雅黑" pitchFamily="34" charset="-122"/>
              </a:rPr>
              <a:t>研究。</a:t>
            </a:r>
            <a:endParaRPr lang="en-US" altLang="zh-CN" sz="2000" dirty="0">
              <a:latin typeface="微软雅黑" pitchFamily="34" charset="-122"/>
              <a:ea typeface="微软雅黑" pitchFamily="34" charset="-122"/>
            </a:endParaRPr>
          </a:p>
          <a:p>
            <a:pPr marL="285750" indent="-285750">
              <a:buFont typeface="Wingdings" pitchFamily="2" charset="2"/>
              <a:buChar char="Ø"/>
            </a:pPr>
            <a:endParaRPr lang="en-US" altLang="zh-CN" sz="2000" dirty="0" smtClean="0">
              <a:latin typeface="微软雅黑" pitchFamily="34" charset="-122"/>
              <a:ea typeface="微软雅黑" pitchFamily="34" charset="-122"/>
            </a:endParaRPr>
          </a:p>
          <a:p>
            <a:pPr marL="285750" indent="-285750">
              <a:buFont typeface="Wingdings" pitchFamily="2" charset="2"/>
              <a:buChar char="Ø"/>
            </a:pPr>
            <a:r>
              <a:rPr lang="zh-CN" altLang="zh-CN" sz="2000" dirty="0" smtClean="0">
                <a:latin typeface="微软雅黑" pitchFamily="34" charset="-122"/>
                <a:ea typeface="微软雅黑" pitchFamily="34" charset="-122"/>
              </a:rPr>
              <a:t>这两所实验室</a:t>
            </a:r>
            <a:r>
              <a:rPr lang="zh-CN" altLang="en-US" sz="2000" dirty="0" smtClean="0">
                <a:latin typeface="微软雅黑" pitchFamily="34" charset="-122"/>
                <a:ea typeface="微软雅黑" pitchFamily="34" charset="-122"/>
              </a:rPr>
              <a:t>主要</a:t>
            </a:r>
            <a:r>
              <a:rPr lang="zh-CN" altLang="zh-CN" sz="2000" dirty="0" smtClean="0">
                <a:latin typeface="微软雅黑" pitchFamily="34" charset="-122"/>
                <a:ea typeface="微软雅黑" pitchFamily="34" charset="-122"/>
              </a:rPr>
              <a:t>以</a:t>
            </a:r>
            <a:r>
              <a:rPr lang="zh-CN" altLang="en-US" sz="2000" dirty="0" smtClean="0">
                <a:latin typeface="微软雅黑" pitchFamily="34" charset="-122"/>
                <a:ea typeface="微软雅黑" pitchFamily="34" charset="-122"/>
              </a:rPr>
              <a:t>传统的</a:t>
            </a:r>
            <a:r>
              <a:rPr lang="zh-CN" altLang="zh-CN" sz="2000" dirty="0" smtClean="0">
                <a:latin typeface="微软雅黑" pitchFamily="34" charset="-122"/>
                <a:ea typeface="微软雅黑" pitchFamily="34" charset="-122"/>
              </a:rPr>
              <a:t>移动互联网架构</a:t>
            </a:r>
            <a:r>
              <a:rPr lang="zh-CN" altLang="zh-CN" sz="2000" dirty="0">
                <a:latin typeface="微软雅黑" pitchFamily="34" charset="-122"/>
                <a:ea typeface="微软雅黑" pitchFamily="34" charset="-122"/>
              </a:rPr>
              <a:t>为</a:t>
            </a:r>
            <a:r>
              <a:rPr lang="zh-CN" altLang="zh-CN" sz="2000" dirty="0" smtClean="0">
                <a:latin typeface="微软雅黑" pitchFamily="34" charset="-122"/>
                <a:ea typeface="微软雅黑" pitchFamily="34" charset="-122"/>
              </a:rPr>
              <a:t>切入点</a:t>
            </a:r>
            <a:r>
              <a:rPr lang="zh-CN" altLang="en-US" sz="2000" dirty="0" smtClean="0">
                <a:latin typeface="微软雅黑" pitchFamily="34" charset="-122"/>
                <a:ea typeface="微软雅黑" pitchFamily="34" charset="-122"/>
              </a:rPr>
              <a:t>研究</a:t>
            </a:r>
            <a:r>
              <a:rPr lang="zh-CN" altLang="zh-CN" sz="2000" dirty="0" smtClean="0">
                <a:latin typeface="微软雅黑" pitchFamily="34" charset="-122"/>
                <a:ea typeface="微软雅黑" pitchFamily="34" charset="-122"/>
              </a:rPr>
              <a:t>相关</a:t>
            </a:r>
            <a:r>
              <a:rPr lang="zh-CN" altLang="zh-CN" sz="2000" dirty="0">
                <a:latin typeface="微软雅黑" pitchFamily="34" charset="-122"/>
                <a:ea typeface="微软雅黑" pitchFamily="34" charset="-122"/>
              </a:rPr>
              <a:t>安全</a:t>
            </a:r>
            <a:r>
              <a:rPr lang="zh-CN" altLang="zh-CN" sz="2000" dirty="0" smtClean="0">
                <a:latin typeface="微软雅黑" pitchFamily="34" charset="-122"/>
                <a:ea typeface="微软雅黑" pitchFamily="34" charset="-122"/>
              </a:rPr>
              <a:t>问题</a:t>
            </a:r>
            <a:r>
              <a:rPr lang="zh-CN" altLang="en-US" sz="2000" dirty="0" smtClean="0">
                <a:latin typeface="微软雅黑" pitchFamily="34" charset="-122"/>
                <a:ea typeface="微软雅黑" pitchFamily="34" charset="-122"/>
              </a:rPr>
              <a:t>，重点不在</a:t>
            </a:r>
            <a:r>
              <a:rPr lang="zh-CN" altLang="zh-CN" sz="2000" dirty="0" smtClean="0">
                <a:latin typeface="微软雅黑" pitchFamily="34" charset="-122"/>
                <a:ea typeface="微软雅黑" pitchFamily="34" charset="-122"/>
              </a:rPr>
              <a:t>移动</a:t>
            </a:r>
            <a:r>
              <a:rPr lang="zh-CN" altLang="zh-CN" sz="2000" dirty="0">
                <a:latin typeface="微软雅黑" pitchFamily="34" charset="-122"/>
                <a:ea typeface="微软雅黑" pitchFamily="34" charset="-122"/>
              </a:rPr>
              <a:t>互联网架构中最为重要</a:t>
            </a:r>
            <a:r>
              <a:rPr lang="zh-CN" altLang="zh-CN" sz="2000" dirty="0" smtClean="0">
                <a:latin typeface="微软雅黑" pitchFamily="34" charset="-122"/>
                <a:ea typeface="微软雅黑" pitchFamily="34" charset="-122"/>
              </a:rPr>
              <a:t>的</a:t>
            </a:r>
            <a:r>
              <a:rPr lang="zh-CN" altLang="zh-CN" sz="2000" b="1" dirty="0" smtClean="0">
                <a:solidFill>
                  <a:srgbClr val="FF0000"/>
                </a:solidFill>
                <a:latin typeface="微软雅黑" pitchFamily="34" charset="-122"/>
                <a:ea typeface="微软雅黑" pitchFamily="34" charset="-122"/>
              </a:rPr>
              <a:t>移动终端安全问题</a:t>
            </a:r>
            <a:r>
              <a:rPr lang="zh-CN" altLang="zh-CN" sz="2000" dirty="0" smtClean="0">
                <a:latin typeface="微软雅黑" pitchFamily="34" charset="-122"/>
                <a:ea typeface="微软雅黑" pitchFamily="34" charset="-122"/>
              </a:rPr>
              <a:t>。</a:t>
            </a:r>
            <a:endParaRPr lang="zh-CN" altLang="en-US" sz="2000" dirty="0">
              <a:latin typeface="微软雅黑" pitchFamily="34" charset="-122"/>
              <a:ea typeface="微软雅黑" pitchFamily="34" charset="-122"/>
            </a:endParaRPr>
          </a:p>
        </p:txBody>
      </p:sp>
    </p:spTree>
    <p:extLst>
      <p:ext uri="{BB962C8B-B14F-4D97-AF65-F5344CB8AC3E}">
        <p14:creationId xmlns:p14="http://schemas.microsoft.com/office/powerpoint/2010/main" val="394256500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哈尔滨工业大学</a:t>
            </a:r>
            <a:endParaRPr lang="zh-CN" altLang="en-US" dirty="0"/>
          </a:p>
        </p:txBody>
      </p:sp>
      <p:sp>
        <p:nvSpPr>
          <p:cNvPr id="3" name="内容占位符 2"/>
          <p:cNvSpPr>
            <a:spLocks noGrp="1"/>
          </p:cNvSpPr>
          <p:nvPr>
            <p:ph idx="1"/>
          </p:nvPr>
        </p:nvSpPr>
        <p:spPr>
          <a:xfrm>
            <a:off x="457200" y="1600200"/>
            <a:ext cx="8229600" cy="4900634"/>
          </a:xfrm>
        </p:spPr>
        <p:txBody>
          <a:bodyPr>
            <a:normAutofit/>
          </a:bodyPr>
          <a:lstStyle/>
          <a:p>
            <a:r>
              <a:rPr lang="en-US" altLang="zh-CN" dirty="0" smtClean="0"/>
              <a:t>2002</a:t>
            </a:r>
            <a:r>
              <a:rPr lang="zh-CN" altLang="en-US" dirty="0" smtClean="0"/>
              <a:t>年经教育部批准建立</a:t>
            </a:r>
            <a:endParaRPr lang="en-US" altLang="zh-CN" dirty="0" smtClean="0"/>
          </a:p>
          <a:p>
            <a:r>
              <a:rPr lang="zh-CN" altLang="en-US" dirty="0" smtClean="0"/>
              <a:t>具有硕士、博士学位授予权</a:t>
            </a:r>
            <a:endParaRPr lang="en-US" altLang="zh-CN" dirty="0" smtClean="0"/>
          </a:p>
          <a:p>
            <a:r>
              <a:rPr lang="zh-CN" altLang="en-US" dirty="0" smtClean="0"/>
              <a:t>毕业生可以推荐保送或考取研究生</a:t>
            </a:r>
            <a:endParaRPr lang="en-US" altLang="zh-CN" dirty="0" smtClean="0"/>
          </a:p>
          <a:p>
            <a:r>
              <a:rPr lang="zh-CN" altLang="en-US" dirty="0" smtClean="0"/>
              <a:t>就业大多集中在北京、上海及沿海地区的知名</a:t>
            </a:r>
            <a:r>
              <a:rPr lang="en-US" altLang="zh-CN" dirty="0" smtClean="0"/>
              <a:t>IT</a:t>
            </a:r>
            <a:r>
              <a:rPr lang="zh-CN" altLang="en-US" dirty="0" smtClean="0"/>
              <a:t>企业、科研院所、大型国企、政府机关等从事信息安全方面的科学研究、开发应用或教学工作</a:t>
            </a:r>
            <a:endParaRPr lang="en-US" altLang="zh-CN" dirty="0" smtClean="0"/>
          </a:p>
          <a:p>
            <a:r>
              <a:rPr lang="zh-CN" altLang="en-US" dirty="0" smtClean="0"/>
              <a:t>培养计划：</a:t>
            </a:r>
            <a:r>
              <a:rPr lang="en-US" altLang="zh-CN" dirty="0" smtClean="0">
                <a:hlinkClick r:id="rId2"/>
              </a:rPr>
              <a:t> </a:t>
            </a:r>
            <a:r>
              <a:rPr lang="en-US" altLang="zh-CN" sz="1200" dirty="0" smtClean="0">
                <a:hlinkClick r:id="rId2"/>
              </a:rPr>
              <a:t>http://wenku.baidu.com/link?url=_6akrnPpfxBUSaoH4Dq5cev4cQPfgbHExpl0AQy_at_AkMYwTqngQmi0SuWJ5LRT2vAAb6E41hBRAhFHOJq11bDmM8eCKtj2tqejAwKIDS_</a:t>
            </a:r>
            <a:r>
              <a:rPr lang="en-US" altLang="zh-CN" sz="1200" dirty="0" smtClean="0"/>
              <a:t> </a:t>
            </a:r>
          </a:p>
          <a:p>
            <a:r>
              <a:rPr lang="zh-CN" altLang="en-US" dirty="0" smtClean="0"/>
              <a:t>名师：方滨兴 院士</a:t>
            </a:r>
            <a:endParaRPr lang="en-US" altLang="zh-CN" dirty="0" smtClean="0"/>
          </a:p>
          <a:p>
            <a:endParaRPr lang="zh-CN" altLang="en-US" sz="1200" dirty="0"/>
          </a:p>
        </p:txBody>
      </p:sp>
    </p:spTree>
    <p:extLst>
      <p:ext uri="{BB962C8B-B14F-4D97-AF65-F5344CB8AC3E}">
        <p14:creationId xmlns:p14="http://schemas.microsoft.com/office/powerpoint/2010/main" val="3517961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哈尔滨工业大学</a:t>
            </a:r>
            <a:endParaRPr lang="zh-CN" altLang="en-US" dirty="0"/>
          </a:p>
        </p:txBody>
      </p:sp>
      <p:sp>
        <p:nvSpPr>
          <p:cNvPr id="3" name="内容占位符 2"/>
          <p:cNvSpPr>
            <a:spLocks noGrp="1"/>
          </p:cNvSpPr>
          <p:nvPr>
            <p:ph idx="1"/>
          </p:nvPr>
        </p:nvSpPr>
        <p:spPr>
          <a:xfrm>
            <a:off x="457200" y="1600200"/>
            <a:ext cx="8229600" cy="4900634"/>
          </a:xfrm>
        </p:spPr>
        <p:txBody>
          <a:bodyPr>
            <a:noAutofit/>
          </a:bodyPr>
          <a:lstStyle/>
          <a:p>
            <a:r>
              <a:rPr lang="zh-CN" altLang="en-US" dirty="0"/>
              <a:t>信息安全学科于</a:t>
            </a:r>
            <a:r>
              <a:rPr lang="en-US" altLang="zh-CN" dirty="0"/>
              <a:t>2005</a:t>
            </a:r>
            <a:r>
              <a:rPr lang="zh-CN" altLang="en-US" dirty="0"/>
              <a:t>年被批准为博士学位授权点，是我国首批信息安全学科博士点之</a:t>
            </a:r>
            <a:r>
              <a:rPr lang="zh-CN" altLang="en-US" dirty="0" smtClean="0"/>
              <a:t>一</a:t>
            </a:r>
            <a:endParaRPr lang="en-US" altLang="zh-CN" dirty="0" smtClean="0"/>
          </a:p>
          <a:p>
            <a:r>
              <a:rPr lang="zh-CN" altLang="en-US" dirty="0" smtClean="0"/>
              <a:t>设</a:t>
            </a:r>
            <a:r>
              <a:rPr lang="zh-CN" altLang="en-US" dirty="0"/>
              <a:t>有国家计算机网络与信息内容安全重点实验</a:t>
            </a:r>
            <a:r>
              <a:rPr lang="zh-CN" altLang="en-US" dirty="0" smtClean="0"/>
              <a:t>室</a:t>
            </a:r>
            <a:endParaRPr lang="en-US" altLang="zh-CN" dirty="0" smtClean="0"/>
          </a:p>
          <a:p>
            <a:r>
              <a:rPr lang="zh-CN" altLang="en-US" dirty="0" smtClean="0"/>
              <a:t>主要</a:t>
            </a:r>
            <a:r>
              <a:rPr lang="zh-CN" altLang="en-US" dirty="0"/>
              <a:t>研究方向包括信息系统安全设计方法学、信息内容安全、信息隐藏与保密通信、计算机网络安全、信息对抗技术、网络建模与模拟等</a:t>
            </a:r>
            <a:r>
              <a:rPr lang="zh-CN" altLang="en-US" dirty="0" smtClean="0"/>
              <a:t>。</a:t>
            </a:r>
            <a:endParaRPr lang="en-US" altLang="zh-CN" dirty="0" smtClean="0"/>
          </a:p>
          <a:p>
            <a:r>
              <a:rPr lang="zh-CN" altLang="en-US" dirty="0" smtClean="0"/>
              <a:t>本</a:t>
            </a:r>
            <a:r>
              <a:rPr lang="zh-CN" altLang="en-US" dirty="0"/>
              <a:t>学科现有教授</a:t>
            </a:r>
            <a:r>
              <a:rPr lang="en-US" altLang="zh-CN" dirty="0"/>
              <a:t>7</a:t>
            </a:r>
            <a:r>
              <a:rPr lang="zh-CN" altLang="en-US" dirty="0"/>
              <a:t>人，副教授</a:t>
            </a:r>
            <a:r>
              <a:rPr lang="en-US" altLang="zh-CN" dirty="0"/>
              <a:t>6</a:t>
            </a:r>
            <a:r>
              <a:rPr lang="zh-CN" altLang="en-US" dirty="0"/>
              <a:t>人，其中博士生导师</a:t>
            </a:r>
            <a:r>
              <a:rPr lang="en-US" altLang="zh-CN" dirty="0"/>
              <a:t>3</a:t>
            </a:r>
            <a:r>
              <a:rPr lang="zh-CN" altLang="en-US" dirty="0"/>
              <a:t>人，在校研究生</a:t>
            </a:r>
            <a:r>
              <a:rPr lang="en-US" altLang="zh-CN" dirty="0"/>
              <a:t>100</a:t>
            </a:r>
            <a:r>
              <a:rPr lang="zh-CN" altLang="en-US" dirty="0"/>
              <a:t>余人。 </a:t>
            </a:r>
          </a:p>
        </p:txBody>
      </p:sp>
    </p:spTree>
    <p:extLst>
      <p:ext uri="{BB962C8B-B14F-4D97-AF65-F5344CB8AC3E}">
        <p14:creationId xmlns:p14="http://schemas.microsoft.com/office/powerpoint/2010/main" val="19399732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上海交通大学</a:t>
            </a:r>
            <a:endParaRPr lang="zh-CN" altLang="en-US" dirty="0"/>
          </a:p>
        </p:txBody>
      </p:sp>
      <p:sp>
        <p:nvSpPr>
          <p:cNvPr id="3" name="内容占位符 2"/>
          <p:cNvSpPr>
            <a:spLocks noGrp="1"/>
          </p:cNvSpPr>
          <p:nvPr>
            <p:ph idx="1"/>
          </p:nvPr>
        </p:nvSpPr>
        <p:spPr/>
        <p:txBody>
          <a:bodyPr/>
          <a:lstStyle/>
          <a:p>
            <a:r>
              <a:rPr lang="zh-CN" altLang="en-US" dirty="0" smtClean="0"/>
              <a:t>信息安全工程学院，</a:t>
            </a:r>
            <a:r>
              <a:rPr lang="en-US" altLang="zh-CN" dirty="0" smtClean="0"/>
              <a:t>2000</a:t>
            </a:r>
            <a:r>
              <a:rPr lang="zh-CN" altLang="en-US" dirty="0" smtClean="0"/>
              <a:t>年</a:t>
            </a:r>
            <a:r>
              <a:rPr lang="en-US" altLang="zh-CN" dirty="0" smtClean="0"/>
              <a:t>10</a:t>
            </a:r>
            <a:r>
              <a:rPr lang="zh-CN" altLang="en-US" dirty="0" smtClean="0"/>
              <a:t>月有教育部、科技部共同发起的国内首家信息安全人才培养基地</a:t>
            </a:r>
            <a:endParaRPr lang="en-US" altLang="zh-CN" dirty="0" smtClean="0"/>
          </a:p>
          <a:p>
            <a:r>
              <a:rPr lang="zh-CN" altLang="en-US" dirty="0"/>
              <a:t>拥</a:t>
            </a:r>
            <a:r>
              <a:rPr lang="zh-CN" altLang="en-US" dirty="0" smtClean="0"/>
              <a:t>有博士、硕士学位授予权</a:t>
            </a:r>
            <a:endParaRPr lang="en-US" altLang="zh-CN" dirty="0" smtClean="0"/>
          </a:p>
          <a:p>
            <a:r>
              <a:rPr lang="zh-CN" altLang="en-US" dirty="0" smtClean="0"/>
              <a:t>师资力量：院士</a:t>
            </a:r>
            <a:r>
              <a:rPr lang="en-US" altLang="zh-CN" dirty="0" smtClean="0"/>
              <a:t>2</a:t>
            </a:r>
            <a:r>
              <a:rPr lang="zh-CN" altLang="en-US" dirty="0" smtClean="0"/>
              <a:t>人，教授、副教授</a:t>
            </a:r>
            <a:r>
              <a:rPr lang="en-US" altLang="zh-CN" dirty="0" smtClean="0"/>
              <a:t>60</a:t>
            </a:r>
            <a:r>
              <a:rPr lang="zh-CN" altLang="en-US" dirty="0" smtClean="0"/>
              <a:t>多人</a:t>
            </a:r>
            <a:endParaRPr lang="en-US" altLang="zh-CN" dirty="0" smtClean="0"/>
          </a:p>
          <a:p>
            <a:r>
              <a:rPr lang="zh-CN" altLang="en-US" dirty="0" smtClean="0"/>
              <a:t>主要研究方向：密码理论及应用技术、网络安全与检测技术、计算机病毒防范技术、保密通信理论技术等</a:t>
            </a:r>
            <a:endParaRPr lang="zh-CN" altLang="en-US" dirty="0"/>
          </a:p>
        </p:txBody>
      </p:sp>
    </p:spTree>
    <p:extLst>
      <p:ext uri="{BB962C8B-B14F-4D97-AF65-F5344CB8AC3E}">
        <p14:creationId xmlns:p14="http://schemas.microsoft.com/office/powerpoint/2010/main" val="3606162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上海交通大学</a:t>
            </a:r>
            <a:endParaRPr lang="zh-CN" altLang="en-US" dirty="0"/>
          </a:p>
        </p:txBody>
      </p:sp>
      <p:sp>
        <p:nvSpPr>
          <p:cNvPr id="3" name="内容占位符 2"/>
          <p:cNvSpPr>
            <a:spLocks noGrp="1"/>
          </p:cNvSpPr>
          <p:nvPr>
            <p:ph idx="1"/>
          </p:nvPr>
        </p:nvSpPr>
        <p:spPr/>
        <p:txBody>
          <a:bodyPr/>
          <a:lstStyle/>
          <a:p>
            <a:r>
              <a:rPr lang="zh-CN" altLang="en-US" dirty="0"/>
              <a:t>信息内容分析技术国家工程</a:t>
            </a:r>
            <a:r>
              <a:rPr lang="zh-CN" altLang="en-US" dirty="0" smtClean="0"/>
              <a:t>实验室</a:t>
            </a:r>
            <a:endParaRPr lang="en-US" altLang="zh-CN" dirty="0" smtClean="0"/>
          </a:p>
          <a:p>
            <a:endParaRPr lang="en-US" altLang="zh-CN" dirty="0" smtClean="0"/>
          </a:p>
          <a:p>
            <a:endParaRPr lang="en-US" altLang="zh-CN" dirty="0" smtClean="0"/>
          </a:p>
          <a:p>
            <a:r>
              <a:rPr lang="zh-CN" altLang="en-US" dirty="0" smtClean="0"/>
              <a:t>教育部</a:t>
            </a:r>
            <a:r>
              <a:rPr lang="zh-CN" altLang="en-US" dirty="0"/>
              <a:t>网络信息安全管理监控与服务工程</a:t>
            </a:r>
            <a:r>
              <a:rPr lang="zh-CN" altLang="en-US" dirty="0" smtClean="0"/>
              <a:t>研究中心</a:t>
            </a:r>
            <a:endParaRPr lang="en-US" altLang="zh-CN" dirty="0" smtClean="0"/>
          </a:p>
          <a:p>
            <a:endParaRPr lang="en-US" altLang="zh-CN" dirty="0" smtClean="0"/>
          </a:p>
          <a:p>
            <a:r>
              <a:rPr lang="zh-CN" altLang="en-US" dirty="0" smtClean="0"/>
              <a:t>上海市</a:t>
            </a:r>
            <a:r>
              <a:rPr lang="zh-CN" altLang="en-US" dirty="0"/>
              <a:t>信息安全综合管理技术研究重点实验室</a:t>
            </a:r>
          </a:p>
          <a:p>
            <a:pPr marL="0" indent="0">
              <a:buNone/>
            </a:pPr>
            <a:endParaRPr lang="zh-CN" altLang="en-US" dirty="0"/>
          </a:p>
        </p:txBody>
      </p:sp>
    </p:spTree>
    <p:extLst>
      <p:ext uri="{BB962C8B-B14F-4D97-AF65-F5344CB8AC3E}">
        <p14:creationId xmlns:p14="http://schemas.microsoft.com/office/powerpoint/2010/main" val="338549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中国科学技术大学</a:t>
            </a:r>
            <a:endParaRPr lang="zh-CN" altLang="en-US" dirty="0"/>
          </a:p>
        </p:txBody>
      </p:sp>
      <p:sp>
        <p:nvSpPr>
          <p:cNvPr id="3" name="内容占位符 2"/>
          <p:cNvSpPr>
            <a:spLocks noGrp="1"/>
          </p:cNvSpPr>
          <p:nvPr>
            <p:ph idx="1"/>
          </p:nvPr>
        </p:nvSpPr>
        <p:spPr/>
        <p:txBody>
          <a:bodyPr/>
          <a:lstStyle/>
          <a:p>
            <a:r>
              <a:rPr lang="en-US" altLang="zh-CN" dirty="0" smtClean="0"/>
              <a:t>80</a:t>
            </a:r>
            <a:r>
              <a:rPr lang="zh-CN" altLang="en-US" dirty="0" smtClean="0"/>
              <a:t>年代建立我国高校第一个信息安全研究机构 </a:t>
            </a:r>
            <a:r>
              <a:rPr lang="en-US" altLang="zh-CN" dirty="0" smtClean="0"/>
              <a:t>– </a:t>
            </a:r>
            <a:r>
              <a:rPr lang="zh-CN" altLang="en-US" dirty="0" smtClean="0"/>
              <a:t>信息安全国家重点实验室</a:t>
            </a:r>
            <a:endParaRPr lang="en-US" altLang="zh-CN" dirty="0" smtClean="0"/>
          </a:p>
          <a:p>
            <a:r>
              <a:rPr lang="zh-CN" altLang="en-US" dirty="0" smtClean="0"/>
              <a:t>具有博士、硕士授予权</a:t>
            </a:r>
            <a:endParaRPr lang="en-US" altLang="zh-CN" dirty="0" smtClean="0"/>
          </a:p>
          <a:p>
            <a:r>
              <a:rPr lang="zh-CN" altLang="en-US" dirty="0" smtClean="0"/>
              <a:t>注重培养学生的全面素质和综合能力</a:t>
            </a:r>
            <a:endParaRPr lang="en-US" altLang="zh-CN" dirty="0" smtClean="0"/>
          </a:p>
          <a:p>
            <a:r>
              <a:rPr lang="zh-CN" altLang="en-US" dirty="0" smtClean="0"/>
              <a:t>毕业生可继续攻读本学科及相关学科的研究生，也可到有关科研部门和教育单位从事科研和教学工作，以及到企事业、技术管理部门从事信息安全技术和管理工作</a:t>
            </a:r>
            <a:endParaRPr lang="zh-CN" altLang="en-US" dirty="0"/>
          </a:p>
        </p:txBody>
      </p:sp>
    </p:spTree>
    <p:extLst>
      <p:ext uri="{BB962C8B-B14F-4D97-AF65-F5344CB8AC3E}">
        <p14:creationId xmlns:p14="http://schemas.microsoft.com/office/powerpoint/2010/main" val="2000357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复旦大学</a:t>
            </a:r>
            <a:endParaRPr lang="zh-CN" altLang="en-US" dirty="0"/>
          </a:p>
        </p:txBody>
      </p:sp>
      <p:sp>
        <p:nvSpPr>
          <p:cNvPr id="3" name="内容占位符 2"/>
          <p:cNvSpPr>
            <a:spLocks noGrp="1"/>
          </p:cNvSpPr>
          <p:nvPr>
            <p:ph idx="1"/>
          </p:nvPr>
        </p:nvSpPr>
        <p:spPr/>
        <p:txBody>
          <a:bodyPr>
            <a:normAutofit/>
          </a:bodyPr>
          <a:lstStyle/>
          <a:p>
            <a:r>
              <a:rPr lang="zh-CN" altLang="en-US" dirty="0" smtClean="0"/>
              <a:t>培养方案：</a:t>
            </a:r>
            <a:r>
              <a:rPr lang="en-US" altLang="zh-CN" dirty="0" smtClean="0"/>
              <a:t> </a:t>
            </a:r>
            <a:r>
              <a:rPr lang="en-US" altLang="zh-CN" dirty="0" smtClean="0">
                <a:hlinkClick r:id="rId2"/>
              </a:rPr>
              <a:t>http://www.cs.fudan.edu.cn/?p=13176</a:t>
            </a:r>
            <a:r>
              <a:rPr lang="en-US" altLang="zh-CN" dirty="0" smtClean="0"/>
              <a:t> </a:t>
            </a:r>
          </a:p>
          <a:p>
            <a:r>
              <a:rPr lang="zh-CN" altLang="en-US" dirty="0" smtClean="0"/>
              <a:t>信息安全（保密）专业</a:t>
            </a:r>
            <a:endParaRPr lang="en-US" altLang="zh-CN" dirty="0" smtClean="0"/>
          </a:p>
          <a:p>
            <a:pPr>
              <a:buNone/>
            </a:pPr>
            <a:r>
              <a:rPr lang="en-US" altLang="zh-CN" dirty="0" smtClean="0"/>
              <a:t>	</a:t>
            </a:r>
            <a:r>
              <a:rPr lang="zh-CN" altLang="en-US" dirty="0" smtClean="0"/>
              <a:t>依托中央保密委和国家保密局</a:t>
            </a:r>
            <a:endParaRPr lang="en-US" altLang="zh-CN" dirty="0" smtClean="0"/>
          </a:p>
          <a:p>
            <a:pPr>
              <a:buNone/>
            </a:pPr>
            <a:r>
              <a:rPr lang="en-US" altLang="zh-CN" dirty="0" smtClean="0"/>
              <a:t>	</a:t>
            </a:r>
            <a:r>
              <a:rPr lang="zh-CN" altLang="en-US" dirty="0" smtClean="0"/>
              <a:t>培养掌握现代信息安全技术及相关学科的复合型保密人才</a:t>
            </a:r>
            <a:endParaRPr lang="en-US" altLang="zh-CN" dirty="0" smtClean="0"/>
          </a:p>
          <a:p>
            <a:pPr>
              <a:buNone/>
            </a:pPr>
            <a:r>
              <a:rPr lang="en-US" altLang="zh-CN" dirty="0" smtClean="0"/>
              <a:t>	</a:t>
            </a:r>
            <a:r>
              <a:rPr lang="zh-CN" altLang="en-US" dirty="0" smtClean="0"/>
              <a:t>毕业生可优先推荐到党政机关单位任公务员，也可到军工企事业单位、大中型企业、保密行政管理部门等，或到大学或研究部门继续深造</a:t>
            </a:r>
            <a:endParaRPr lang="en-US" altLang="zh-CN" dirty="0" smtClean="0"/>
          </a:p>
        </p:txBody>
      </p:sp>
    </p:spTree>
    <p:extLst>
      <p:ext uri="{BB962C8B-B14F-4D97-AF65-F5344CB8AC3E}">
        <p14:creationId xmlns:p14="http://schemas.microsoft.com/office/powerpoint/2010/main" val="1850314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目录</a:t>
            </a:r>
            <a:endParaRPr lang="en-US" dirty="0"/>
          </a:p>
        </p:txBody>
      </p:sp>
      <p:sp>
        <p:nvSpPr>
          <p:cNvPr id="3" name="Content Placeholder 2"/>
          <p:cNvSpPr>
            <a:spLocks noGrp="1"/>
          </p:cNvSpPr>
          <p:nvPr>
            <p:ph idx="1"/>
          </p:nvPr>
        </p:nvSpPr>
        <p:spPr/>
        <p:txBody>
          <a:bodyPr/>
          <a:lstStyle/>
          <a:p>
            <a:r>
              <a:rPr lang="zh-CN" altLang="en-US" dirty="0" smtClean="0"/>
              <a:t>国内国际形势分析</a:t>
            </a:r>
            <a:endParaRPr lang="en-US" altLang="zh-CN" dirty="0" smtClean="0"/>
          </a:p>
          <a:p>
            <a:endParaRPr lang="en-US" altLang="zh-CN" dirty="0" smtClean="0"/>
          </a:p>
          <a:p>
            <a:r>
              <a:rPr lang="zh-CN" altLang="en-US" dirty="0"/>
              <a:t>浙</a:t>
            </a:r>
            <a:r>
              <a:rPr lang="zh-CN" altLang="en-US" dirty="0" smtClean="0"/>
              <a:t>江</a:t>
            </a:r>
            <a:r>
              <a:rPr lang="zh-CN" altLang="en-US" dirty="0"/>
              <a:t>大</a:t>
            </a:r>
            <a:r>
              <a:rPr lang="zh-CN" altLang="en-US" dirty="0" smtClean="0"/>
              <a:t>学信息安全学科情况</a:t>
            </a:r>
            <a:endParaRPr lang="en-US" altLang="zh-CN" dirty="0" smtClean="0"/>
          </a:p>
        </p:txBody>
      </p:sp>
    </p:spTree>
    <p:extLst>
      <p:ext uri="{BB962C8B-B14F-4D97-AF65-F5344CB8AC3E}">
        <p14:creationId xmlns:p14="http://schemas.microsoft.com/office/powerpoint/2010/main" val="252753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0" y="332656"/>
            <a:ext cx="9036496" cy="6192837"/>
          </a:xfrm>
        </p:spPr>
        <p:txBody>
          <a:bodyPr/>
          <a:lstStyle/>
          <a:p>
            <a:pPr marL="0" indent="0" eaLnBrk="1" hangingPunct="1">
              <a:lnSpc>
                <a:spcPct val="80000"/>
              </a:lnSpc>
              <a:buNone/>
            </a:pPr>
            <a:r>
              <a:rPr lang="zh-CN" altLang="en-US" sz="4000" b="1" dirty="0" smtClean="0">
                <a:solidFill>
                  <a:schemeClr val="hlink"/>
                </a:solidFill>
              </a:rPr>
              <a:t>国外设置信息安全学科状况</a:t>
            </a:r>
          </a:p>
          <a:p>
            <a:pPr eaLnBrk="1" hangingPunct="1">
              <a:lnSpc>
                <a:spcPct val="80000"/>
              </a:lnSpc>
            </a:pPr>
            <a:endParaRPr lang="zh-CN" altLang="en-US" sz="1400" dirty="0" smtClean="0">
              <a:solidFill>
                <a:schemeClr val="hlink"/>
              </a:solidFill>
            </a:endParaRPr>
          </a:p>
          <a:p>
            <a:pPr eaLnBrk="1" hangingPunct="1">
              <a:lnSpc>
                <a:spcPct val="80000"/>
              </a:lnSpc>
            </a:pPr>
            <a:r>
              <a:rPr lang="zh-CN" altLang="en-US" sz="2800" b="1" dirty="0" smtClean="0"/>
              <a:t>早在</a:t>
            </a:r>
            <a:r>
              <a:rPr lang="en-US" altLang="zh-CN" sz="2800" b="1" dirty="0" smtClean="0"/>
              <a:t>1995</a:t>
            </a:r>
            <a:r>
              <a:rPr lang="zh-CN" altLang="en-US" sz="2800" b="1" dirty="0" smtClean="0"/>
              <a:t>年，美国国家安全局委任</a:t>
            </a:r>
            <a:r>
              <a:rPr lang="en-US" altLang="zh-CN" sz="2800" b="1" dirty="0" smtClean="0"/>
              <a:t>CMU</a:t>
            </a:r>
            <a:r>
              <a:rPr lang="zh-CN" altLang="en-US" sz="2800" b="1" dirty="0" smtClean="0"/>
              <a:t>成立信息安全学术人才中心，以提高高校信息安全人才培养能力。至</a:t>
            </a:r>
            <a:r>
              <a:rPr lang="en-US" altLang="zh-CN" sz="2800" b="1" dirty="0" smtClean="0"/>
              <a:t>2003</a:t>
            </a:r>
            <a:r>
              <a:rPr lang="zh-CN" altLang="en-US" sz="2800" b="1" dirty="0" smtClean="0"/>
              <a:t>年</a:t>
            </a:r>
            <a:r>
              <a:rPr lang="en-US" altLang="zh-CN" sz="2800" b="1" dirty="0" smtClean="0"/>
              <a:t>9</a:t>
            </a:r>
            <a:r>
              <a:rPr lang="zh-CN" altLang="en-US" sz="2800" b="1" dirty="0" smtClean="0"/>
              <a:t>月，有</a:t>
            </a:r>
            <a:r>
              <a:rPr lang="en-US" altLang="zh-CN" sz="2800" b="1" dirty="0" smtClean="0"/>
              <a:t>50</a:t>
            </a:r>
            <a:r>
              <a:rPr lang="zh-CN" altLang="en-US" sz="2800" b="1" dirty="0" smtClean="0"/>
              <a:t>多所教育机构被认定为这种中心，包括</a:t>
            </a:r>
            <a:r>
              <a:rPr lang="en-US" altLang="zh-CN" sz="2800" b="1" dirty="0" smtClean="0"/>
              <a:t>44</a:t>
            </a:r>
            <a:r>
              <a:rPr lang="zh-CN" altLang="en-US" sz="2800" b="1" dirty="0" smtClean="0"/>
              <a:t>所高等院校和</a:t>
            </a:r>
            <a:r>
              <a:rPr lang="en-US" altLang="zh-CN" sz="2800" b="1" dirty="0" smtClean="0"/>
              <a:t>4</a:t>
            </a:r>
            <a:r>
              <a:rPr lang="zh-CN" altLang="en-US" sz="2800" b="1" dirty="0" smtClean="0"/>
              <a:t>所国防院校。另外，有</a:t>
            </a:r>
            <a:r>
              <a:rPr lang="en-US" altLang="zh-CN" sz="2800" b="1" dirty="0" smtClean="0"/>
              <a:t>57</a:t>
            </a:r>
            <a:r>
              <a:rPr lang="zh-CN" altLang="en-US" sz="2800" b="1" dirty="0" smtClean="0"/>
              <a:t>所学校分别设立信息安全本科专业和信息安全研究生学科。</a:t>
            </a:r>
          </a:p>
          <a:p>
            <a:pPr eaLnBrk="1" hangingPunct="1">
              <a:lnSpc>
                <a:spcPct val="80000"/>
              </a:lnSpc>
            </a:pPr>
            <a:r>
              <a:rPr lang="zh-CN" altLang="en-US" sz="2800" b="1" dirty="0" smtClean="0"/>
              <a:t>美国国家安全局从</a:t>
            </a:r>
            <a:r>
              <a:rPr lang="en-US" altLang="zh-CN" sz="2800" b="1" dirty="0" smtClean="0"/>
              <a:t>1999 </a:t>
            </a:r>
            <a:r>
              <a:rPr lang="zh-CN" altLang="en-US" sz="2800" b="1" dirty="0" smtClean="0"/>
              <a:t>年开始实施</a:t>
            </a:r>
            <a:r>
              <a:rPr lang="zh-CN" altLang="en-US" sz="2800" b="1" dirty="0" smtClean="0">
                <a:latin typeface="Arial" panose="020B0604020202020204" pitchFamily="34" charset="0"/>
              </a:rPr>
              <a:t>“</a:t>
            </a:r>
            <a:r>
              <a:rPr lang="zh-CN" altLang="en-US" sz="2800" b="1" dirty="0" smtClean="0"/>
              <a:t>国家信息安全教育培训计划</a:t>
            </a:r>
            <a:r>
              <a:rPr lang="zh-CN" altLang="en-US" sz="2800" b="1" dirty="0" smtClean="0">
                <a:latin typeface="Arial" panose="020B0604020202020204" pitchFamily="34" charset="0"/>
              </a:rPr>
              <a:t>”</a:t>
            </a:r>
            <a:r>
              <a:rPr lang="zh-CN" altLang="en-US" sz="2800" b="1" dirty="0" smtClean="0"/>
              <a:t>。该计划采用授权的管理方式，在选出的</a:t>
            </a:r>
            <a:r>
              <a:rPr lang="en-US" altLang="zh-CN" sz="2800" b="1" dirty="0" smtClean="0"/>
              <a:t>23</a:t>
            </a:r>
            <a:r>
              <a:rPr lang="zh-CN" altLang="en-US" sz="2800" b="1" dirty="0" smtClean="0"/>
              <a:t>个美国国内院校，设立</a:t>
            </a:r>
            <a:r>
              <a:rPr lang="zh-CN" altLang="en-US" sz="2800" b="1" dirty="0" smtClean="0">
                <a:latin typeface="Arial" panose="020B0604020202020204" pitchFamily="34" charset="0"/>
              </a:rPr>
              <a:t>“</a:t>
            </a:r>
            <a:r>
              <a:rPr lang="zh-CN" altLang="en-US" sz="2800" b="1" dirty="0" smtClean="0"/>
              <a:t>信息安全保障教育和学术交流中心</a:t>
            </a:r>
            <a:r>
              <a:rPr lang="zh-CN" altLang="en-US" sz="2800" b="1" dirty="0" smtClean="0">
                <a:latin typeface="Arial" panose="020B0604020202020204" pitchFamily="34" charset="0"/>
              </a:rPr>
              <a:t>”</a:t>
            </a:r>
            <a:r>
              <a:rPr lang="zh-CN" altLang="en-US" sz="2800" b="1" dirty="0" smtClean="0"/>
              <a:t>，开设从职业培训、学士、硕士到博士的系统课程。</a:t>
            </a:r>
            <a:endParaRPr lang="en-US" altLang="zh-CN" sz="2800" b="1" dirty="0" smtClean="0"/>
          </a:p>
          <a:p>
            <a:pPr eaLnBrk="1" hangingPunct="1">
              <a:lnSpc>
                <a:spcPct val="80000"/>
              </a:lnSpc>
            </a:pPr>
            <a:r>
              <a:rPr lang="zh-CN" altLang="en-US" sz="2800" b="1" dirty="0" smtClean="0"/>
              <a:t>美国的</a:t>
            </a:r>
            <a:r>
              <a:rPr lang="en-US" altLang="zh-CN" sz="2800" b="1" dirty="0" smtClean="0"/>
              <a:t>NSF and DHS </a:t>
            </a:r>
            <a:r>
              <a:rPr lang="zh-CN" altLang="en-US" sz="2800" b="1" dirty="0" smtClean="0"/>
              <a:t>每年都以专款奖学金资助全美信息安全人才的培养。至</a:t>
            </a:r>
            <a:r>
              <a:rPr lang="en-US" altLang="zh-CN" sz="2800" b="1" dirty="0" smtClean="0"/>
              <a:t>2007</a:t>
            </a:r>
            <a:r>
              <a:rPr lang="zh-CN" altLang="en-US" sz="2800" b="1" dirty="0" smtClean="0"/>
              <a:t>年，美国国家安全局和国土安全部已经陆续批准并支持了全美</a:t>
            </a:r>
            <a:r>
              <a:rPr lang="en-US" altLang="zh-CN" sz="2800" b="1" dirty="0" smtClean="0"/>
              <a:t>86</a:t>
            </a:r>
            <a:r>
              <a:rPr lang="zh-CN" altLang="en-US" sz="2800" b="1" dirty="0" smtClean="0"/>
              <a:t>所大学设立信息保障教育国家高等示范中心。</a:t>
            </a:r>
          </a:p>
          <a:p>
            <a:pPr eaLnBrk="1" hangingPunct="1">
              <a:lnSpc>
                <a:spcPct val="80000"/>
              </a:lnSpc>
            </a:pPr>
            <a:endParaRPr lang="en-US" altLang="zh-CN" sz="2800" b="1" dirty="0" smtClean="0"/>
          </a:p>
        </p:txBody>
      </p:sp>
    </p:spTree>
    <p:extLst>
      <p:ext uri="{BB962C8B-B14F-4D97-AF65-F5344CB8AC3E}">
        <p14:creationId xmlns:p14="http://schemas.microsoft.com/office/powerpoint/2010/main" val="2275735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79055382"/>
              </p:ext>
            </p:extLst>
          </p:nvPr>
        </p:nvGraphicFramePr>
        <p:xfrm>
          <a:off x="432049" y="476671"/>
          <a:ext cx="8676455" cy="6353613"/>
        </p:xfrm>
        <a:graphic>
          <a:graphicData uri="http://schemas.openxmlformats.org/drawingml/2006/table">
            <a:tbl>
              <a:tblPr/>
              <a:tblGrid>
                <a:gridCol w="839928"/>
                <a:gridCol w="4453008"/>
                <a:gridCol w="922531"/>
                <a:gridCol w="615949"/>
                <a:gridCol w="1845039"/>
              </a:tblGrid>
              <a:tr h="367847">
                <a:tc>
                  <a:txBody>
                    <a:bodyPr/>
                    <a:lstStyle/>
                    <a:p>
                      <a:pPr algn="l"/>
                      <a:r>
                        <a:rPr lang="en-US" sz="2000" dirty="0">
                          <a:effectLst/>
                          <a:latin typeface="Georgia" panose="02040502050405020303" pitchFamily="18" charset="0"/>
                        </a:rPr>
                        <a:t>Rank </a:t>
                      </a:r>
                    </a:p>
                  </a:txBody>
                  <a:tcPr marL="6425" marR="6425" marT="6425" marB="6425">
                    <a:lnL>
                      <a:noFill/>
                    </a:lnL>
                    <a:lnR>
                      <a:noFill/>
                    </a:lnR>
                    <a:lnT>
                      <a:noFill/>
                    </a:lnT>
                    <a:lnB>
                      <a:noFill/>
                    </a:lnB>
                  </a:tcPr>
                </a:tc>
                <a:tc>
                  <a:txBody>
                    <a:bodyPr/>
                    <a:lstStyle/>
                    <a:p>
                      <a:pPr algn="l"/>
                      <a:r>
                        <a:rPr lang="en-US" sz="2000" dirty="0">
                          <a:effectLst/>
                          <a:latin typeface="Georgia" panose="02040502050405020303" pitchFamily="18" charset="0"/>
                        </a:rPr>
                        <a:t>Name </a:t>
                      </a:r>
                    </a:p>
                  </a:txBody>
                  <a:tcPr marL="6425" marR="6425" marT="6425" marB="6425">
                    <a:lnL>
                      <a:noFill/>
                    </a:lnL>
                    <a:lnR>
                      <a:noFill/>
                    </a:lnR>
                    <a:lnT>
                      <a:noFill/>
                    </a:lnT>
                    <a:lnB>
                      <a:noFill/>
                    </a:lnB>
                  </a:tcPr>
                </a:tc>
                <a:tc>
                  <a:txBody>
                    <a:bodyPr/>
                    <a:lstStyle/>
                    <a:p>
                      <a:pPr algn="ctr"/>
                      <a:r>
                        <a:rPr lang="en-US" sz="2000" dirty="0">
                          <a:effectLst/>
                          <a:latin typeface="Georgia" panose="02040502050405020303" pitchFamily="18" charset="0"/>
                        </a:rPr>
                        <a:t>Papers </a:t>
                      </a:r>
                    </a:p>
                  </a:txBody>
                  <a:tcPr marL="6425" marR="6425" marT="6425" marB="6425">
                    <a:lnL>
                      <a:noFill/>
                    </a:lnL>
                    <a:lnR>
                      <a:noFill/>
                    </a:lnR>
                    <a:lnT>
                      <a:noFill/>
                    </a:lnT>
                    <a:lnB>
                      <a:noFill/>
                    </a:lnB>
                  </a:tcPr>
                </a:tc>
                <a:tc>
                  <a:txBody>
                    <a:bodyPr/>
                    <a:lstStyle/>
                    <a:p>
                      <a:pPr algn="ctr"/>
                      <a:r>
                        <a:rPr lang="en-US" sz="2000" dirty="0">
                          <a:effectLst/>
                          <a:latin typeface="Georgia" panose="02040502050405020303" pitchFamily="18" charset="0"/>
                        </a:rPr>
                        <a:t>Size </a:t>
                      </a:r>
                    </a:p>
                  </a:txBody>
                  <a:tcPr marL="6425" marR="6425" marT="6425" marB="6425">
                    <a:lnL>
                      <a:noFill/>
                    </a:lnL>
                    <a:lnR>
                      <a:noFill/>
                    </a:lnR>
                    <a:lnT>
                      <a:noFill/>
                    </a:lnT>
                    <a:lnB>
                      <a:noFill/>
                    </a:lnB>
                  </a:tcPr>
                </a:tc>
                <a:tc>
                  <a:txBody>
                    <a:bodyPr/>
                    <a:lstStyle/>
                    <a:p>
                      <a:pPr algn="ctr"/>
                      <a:r>
                        <a:rPr lang="en-US" sz="2000">
                          <a:effectLst/>
                          <a:latin typeface="Georgia" panose="02040502050405020303" pitchFamily="18" charset="0"/>
                        </a:rPr>
                        <a:t>Country</a:t>
                      </a:r>
                    </a:p>
                  </a:txBody>
                  <a:tcPr marL="6425" marR="6425" marT="6425" marB="6425">
                    <a:lnL>
                      <a:noFill/>
                    </a:lnL>
                    <a:lnR>
                      <a:noFill/>
                    </a:lnR>
                    <a:lnT>
                      <a:noFill/>
                    </a:lnT>
                    <a:lnB>
                      <a:noFill/>
                    </a:lnB>
                  </a:tcPr>
                </a:tc>
              </a:tr>
              <a:tr h="389666">
                <a:tc>
                  <a:txBody>
                    <a:bodyPr/>
                    <a:lstStyle/>
                    <a:p>
                      <a:pPr algn="l">
                        <a:spcBef>
                          <a:spcPts val="0"/>
                        </a:spcBef>
                      </a:pPr>
                      <a:r>
                        <a:rPr lang="en-US" sz="2000" dirty="0">
                          <a:effectLst/>
                          <a:latin typeface="Georgia" panose="02040502050405020303" pitchFamily="18" charset="0"/>
                        </a:rPr>
                        <a:t>1</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Carnegie Mellon University</a:t>
                      </a:r>
                    </a:p>
                  </a:txBody>
                  <a:tcPr marL="6425" marR="6425" marT="6425" marB="6425">
                    <a:lnL>
                      <a:noFill/>
                    </a:lnL>
                    <a:lnR>
                      <a:noFill/>
                    </a:lnR>
                    <a:lnT>
                      <a:noFill/>
                    </a:lnT>
                    <a:lnB>
                      <a:noFill/>
                    </a:lnB>
                  </a:tcPr>
                </a:tc>
                <a:tc>
                  <a:txBody>
                    <a:bodyPr/>
                    <a:lstStyle/>
                    <a:p>
                      <a:pPr algn="ctr">
                        <a:spcBef>
                          <a:spcPts val="0"/>
                        </a:spcBef>
                      </a:pPr>
                      <a:r>
                        <a:rPr lang="en-US" sz="2000" dirty="0">
                          <a:effectLst/>
                          <a:latin typeface="Georgia" panose="02040502050405020303" pitchFamily="18" charset="0"/>
                        </a:rPr>
                        <a:t>141</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137</a:t>
                      </a:r>
                    </a:p>
                  </a:txBody>
                  <a:tcPr marL="6425" marR="6425" marT="6425" marB="6425">
                    <a:lnL>
                      <a:noFill/>
                    </a:lnL>
                    <a:lnR>
                      <a:noFill/>
                    </a:lnR>
                    <a:lnT>
                      <a:noFill/>
                    </a:lnT>
                    <a:lnB>
                      <a:noFill/>
                    </a:lnB>
                  </a:tcPr>
                </a:tc>
                <a:tc>
                  <a:txBody>
                    <a:bodyPr/>
                    <a:lstStyle/>
                    <a:p>
                      <a:pPr algn="ctr">
                        <a:spcBef>
                          <a:spcPts val="0"/>
                        </a:spcBef>
                      </a:pPr>
                      <a:r>
                        <a:rPr lang="en-US" sz="2000" dirty="0">
                          <a:effectLst/>
                          <a:latin typeface="Georgia" panose="02040502050405020303" pitchFamily="18" charset="0"/>
                        </a:rPr>
                        <a:t>USA</a:t>
                      </a:r>
                    </a:p>
                  </a:txBody>
                  <a:tcPr marL="6425" marR="6425" marT="6425" marB="6425">
                    <a:lnL>
                      <a:noFill/>
                    </a:lnL>
                    <a:lnR>
                      <a:noFill/>
                    </a:lnR>
                    <a:lnT>
                      <a:noFill/>
                    </a:lnT>
                    <a:lnB>
                      <a:noFill/>
                    </a:lnB>
                  </a:tcPr>
                </a:tc>
              </a:tr>
              <a:tr h="367847">
                <a:tc>
                  <a:txBody>
                    <a:bodyPr/>
                    <a:lstStyle/>
                    <a:p>
                      <a:pPr algn="l">
                        <a:spcBef>
                          <a:spcPts val="0"/>
                        </a:spcBef>
                      </a:pPr>
                      <a:r>
                        <a:rPr lang="en-US" sz="2000">
                          <a:effectLst/>
                          <a:latin typeface="Georgia" panose="02040502050405020303" pitchFamily="18" charset="0"/>
                        </a:rPr>
                        <a:t>2</a:t>
                      </a:r>
                    </a:p>
                  </a:txBody>
                  <a:tcPr marL="6425" marR="6425" marT="6425" marB="6425">
                    <a:lnL>
                      <a:noFill/>
                    </a:lnL>
                    <a:lnR>
                      <a:noFill/>
                    </a:lnR>
                    <a:lnT>
                      <a:noFill/>
                    </a:lnT>
                    <a:lnB>
                      <a:noFill/>
                    </a:lnB>
                  </a:tcPr>
                </a:tc>
                <a:tc>
                  <a:txBody>
                    <a:bodyPr/>
                    <a:lstStyle/>
                    <a:p>
                      <a:pPr algn="l">
                        <a:spcBef>
                          <a:spcPts val="0"/>
                        </a:spcBef>
                      </a:pPr>
                      <a:r>
                        <a:rPr lang="en-US" sz="2000" dirty="0">
                          <a:effectLst/>
                          <a:latin typeface="Georgia" panose="02040502050405020303" pitchFamily="18" charset="0"/>
                        </a:rPr>
                        <a:t>Microsoft Research - US</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118</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88</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670091">
                <a:tc>
                  <a:txBody>
                    <a:bodyPr/>
                    <a:lstStyle/>
                    <a:p>
                      <a:pPr algn="l">
                        <a:spcBef>
                          <a:spcPts val="0"/>
                        </a:spcBef>
                      </a:pPr>
                      <a:r>
                        <a:rPr lang="en-US" sz="2000" dirty="0">
                          <a:effectLst/>
                          <a:latin typeface="Georgia" panose="02040502050405020303" pitchFamily="18" charset="0"/>
                        </a:rPr>
                        <a:t>3</a:t>
                      </a:r>
                    </a:p>
                  </a:txBody>
                  <a:tcPr marL="6425" marR="6425" marT="6425" marB="6425">
                    <a:lnL>
                      <a:noFill/>
                    </a:lnL>
                    <a:lnR>
                      <a:noFill/>
                    </a:lnR>
                    <a:lnT>
                      <a:noFill/>
                    </a:lnT>
                    <a:lnB>
                      <a:noFill/>
                    </a:lnB>
                  </a:tcPr>
                </a:tc>
                <a:tc>
                  <a:txBody>
                    <a:bodyPr/>
                    <a:lstStyle/>
                    <a:p>
                      <a:pPr algn="l">
                        <a:spcBef>
                          <a:spcPts val="0"/>
                        </a:spcBef>
                      </a:pPr>
                      <a:r>
                        <a:rPr lang="en-US" sz="2000" dirty="0">
                          <a:effectLst/>
                          <a:latin typeface="Georgia" panose="02040502050405020303" pitchFamily="18" charset="0"/>
                        </a:rPr>
                        <a:t>University of California - Berkeley</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114</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111</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464816">
                <a:tc>
                  <a:txBody>
                    <a:bodyPr/>
                    <a:lstStyle/>
                    <a:p>
                      <a:pPr algn="l">
                        <a:spcBef>
                          <a:spcPts val="0"/>
                        </a:spcBef>
                      </a:pPr>
                      <a:r>
                        <a:rPr lang="en-US" sz="2000">
                          <a:effectLst/>
                          <a:latin typeface="Georgia" panose="02040502050405020303" pitchFamily="18" charset="0"/>
                        </a:rPr>
                        <a:t>4</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Georgia Institute of Technology</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81</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71</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723209">
                <a:tc>
                  <a:txBody>
                    <a:bodyPr/>
                    <a:lstStyle/>
                    <a:p>
                      <a:pPr algn="l">
                        <a:spcBef>
                          <a:spcPts val="0"/>
                        </a:spcBef>
                      </a:pPr>
                      <a:r>
                        <a:rPr lang="en-US" sz="2000">
                          <a:effectLst/>
                          <a:latin typeface="Georgia" panose="02040502050405020303" pitchFamily="18" charset="0"/>
                        </a:rPr>
                        <a:t>5</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University of Illinois - Urbana Champaign</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66</a:t>
                      </a:r>
                    </a:p>
                  </a:txBody>
                  <a:tcPr marL="6425" marR="6425" marT="6425" marB="6425">
                    <a:lnL>
                      <a:noFill/>
                    </a:lnL>
                    <a:lnR>
                      <a:noFill/>
                    </a:lnR>
                    <a:lnT>
                      <a:noFill/>
                    </a:lnT>
                    <a:lnB>
                      <a:noFill/>
                    </a:lnB>
                  </a:tcPr>
                </a:tc>
                <a:tc>
                  <a:txBody>
                    <a:bodyPr/>
                    <a:lstStyle/>
                    <a:p>
                      <a:pPr algn="ctr">
                        <a:spcBef>
                          <a:spcPts val="0"/>
                        </a:spcBef>
                      </a:pPr>
                      <a:r>
                        <a:rPr lang="en-US" sz="2000" dirty="0">
                          <a:effectLst/>
                          <a:latin typeface="Georgia" panose="02040502050405020303" pitchFamily="18" charset="0"/>
                        </a:rPr>
                        <a:t>66</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367847">
                <a:tc>
                  <a:txBody>
                    <a:bodyPr/>
                    <a:lstStyle/>
                    <a:p>
                      <a:pPr algn="l">
                        <a:spcBef>
                          <a:spcPts val="0"/>
                        </a:spcBef>
                      </a:pPr>
                      <a:r>
                        <a:rPr lang="en-US" sz="2000">
                          <a:effectLst/>
                          <a:latin typeface="Georgia" panose="02040502050405020303" pitchFamily="18" charset="0"/>
                        </a:rPr>
                        <a:t>6</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Stanford University</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65</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82</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723209">
                <a:tc>
                  <a:txBody>
                    <a:bodyPr/>
                    <a:lstStyle/>
                    <a:p>
                      <a:pPr algn="l">
                        <a:spcBef>
                          <a:spcPts val="0"/>
                        </a:spcBef>
                      </a:pPr>
                      <a:r>
                        <a:rPr lang="en-US" sz="2000">
                          <a:effectLst/>
                          <a:latin typeface="Georgia" panose="02040502050405020303" pitchFamily="18" charset="0"/>
                        </a:rPr>
                        <a:t>7</a:t>
                      </a:r>
                    </a:p>
                  </a:txBody>
                  <a:tcPr marL="6425" marR="6425" marT="6425" marB="6425">
                    <a:lnL>
                      <a:noFill/>
                    </a:lnL>
                    <a:lnR>
                      <a:noFill/>
                    </a:lnR>
                    <a:lnT>
                      <a:noFill/>
                    </a:lnT>
                    <a:lnB>
                      <a:noFill/>
                    </a:lnB>
                  </a:tcPr>
                </a:tc>
                <a:tc>
                  <a:txBody>
                    <a:bodyPr/>
                    <a:lstStyle/>
                    <a:p>
                      <a:pPr algn="l">
                        <a:spcBef>
                          <a:spcPts val="0"/>
                        </a:spcBef>
                      </a:pPr>
                      <a:r>
                        <a:rPr lang="en-US" sz="2000" dirty="0">
                          <a:effectLst/>
                          <a:latin typeface="Georgia" panose="02040502050405020303" pitchFamily="18" charset="0"/>
                        </a:rPr>
                        <a:t>University of California - Santa Barbara</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63</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51</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723209">
                <a:tc>
                  <a:txBody>
                    <a:bodyPr/>
                    <a:lstStyle/>
                    <a:p>
                      <a:pPr algn="l">
                        <a:spcBef>
                          <a:spcPts val="0"/>
                        </a:spcBef>
                      </a:pPr>
                      <a:r>
                        <a:rPr lang="en-US" sz="2000">
                          <a:effectLst/>
                          <a:latin typeface="Georgia" panose="02040502050405020303" pitchFamily="18" charset="0"/>
                        </a:rPr>
                        <a:t>8</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University of California - San Diego</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60</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65</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723209">
                <a:tc>
                  <a:txBody>
                    <a:bodyPr/>
                    <a:lstStyle/>
                    <a:p>
                      <a:pPr algn="l">
                        <a:spcBef>
                          <a:spcPts val="0"/>
                        </a:spcBef>
                      </a:pPr>
                      <a:r>
                        <a:rPr lang="en-US" sz="2000">
                          <a:effectLst/>
                          <a:latin typeface="Georgia" panose="02040502050405020303" pitchFamily="18" charset="0"/>
                        </a:rPr>
                        <a:t>9</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University of Maryland - College Park</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56</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59</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367847">
                <a:tc>
                  <a:txBody>
                    <a:bodyPr/>
                    <a:lstStyle/>
                    <a:p>
                      <a:pPr algn="l">
                        <a:spcBef>
                          <a:spcPts val="0"/>
                        </a:spcBef>
                      </a:pPr>
                      <a:r>
                        <a:rPr lang="en-US" sz="2000">
                          <a:effectLst/>
                          <a:latin typeface="Georgia" panose="02040502050405020303" pitchFamily="18" charset="0"/>
                        </a:rPr>
                        <a:t>10</a:t>
                      </a:r>
                    </a:p>
                  </a:txBody>
                  <a:tcPr marL="6425" marR="6425" marT="6425" marB="6425">
                    <a:lnL>
                      <a:noFill/>
                    </a:lnL>
                    <a:lnR>
                      <a:noFill/>
                    </a:lnR>
                    <a:lnT>
                      <a:noFill/>
                    </a:lnT>
                    <a:lnB>
                      <a:noFill/>
                    </a:lnB>
                  </a:tcPr>
                </a:tc>
                <a:tc>
                  <a:txBody>
                    <a:bodyPr/>
                    <a:lstStyle/>
                    <a:p>
                      <a:pPr algn="l">
                        <a:spcBef>
                          <a:spcPts val="0"/>
                        </a:spcBef>
                      </a:pPr>
                      <a:r>
                        <a:rPr lang="en-US" sz="2000">
                          <a:effectLst/>
                          <a:latin typeface="Georgia" panose="02040502050405020303" pitchFamily="18" charset="0"/>
                        </a:rPr>
                        <a:t>Columbia University</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49</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48</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USA</a:t>
                      </a:r>
                    </a:p>
                  </a:txBody>
                  <a:tcPr marL="6425" marR="6425" marT="6425" marB="6425">
                    <a:lnL>
                      <a:noFill/>
                    </a:lnL>
                    <a:lnR>
                      <a:noFill/>
                    </a:lnR>
                    <a:lnT>
                      <a:noFill/>
                    </a:lnT>
                    <a:lnB>
                      <a:noFill/>
                    </a:lnB>
                  </a:tcPr>
                </a:tc>
              </a:tr>
              <a:tr h="464816">
                <a:tc>
                  <a:txBody>
                    <a:bodyPr/>
                    <a:lstStyle/>
                    <a:p>
                      <a:pPr algn="l">
                        <a:spcBef>
                          <a:spcPts val="0"/>
                        </a:spcBef>
                      </a:pPr>
                      <a:r>
                        <a:rPr lang="en-US" sz="2000">
                          <a:effectLst/>
                          <a:latin typeface="Georgia" panose="02040502050405020303" pitchFamily="18" charset="0"/>
                        </a:rPr>
                        <a:t>10</a:t>
                      </a:r>
                    </a:p>
                  </a:txBody>
                  <a:tcPr marL="6425" marR="6425" marT="6425" marB="6425">
                    <a:lnL>
                      <a:noFill/>
                    </a:lnL>
                    <a:lnR>
                      <a:noFill/>
                    </a:lnR>
                    <a:lnT>
                      <a:noFill/>
                    </a:lnT>
                    <a:lnB>
                      <a:noFill/>
                    </a:lnB>
                  </a:tcPr>
                </a:tc>
                <a:tc>
                  <a:txBody>
                    <a:bodyPr/>
                    <a:lstStyle/>
                    <a:p>
                      <a:pPr algn="l">
                        <a:spcBef>
                          <a:spcPts val="0"/>
                        </a:spcBef>
                      </a:pPr>
                      <a:r>
                        <a:rPr lang="en-US" sz="2000" dirty="0">
                          <a:effectLst/>
                          <a:latin typeface="Georgia" panose="02040502050405020303" pitchFamily="18" charset="0"/>
                        </a:rPr>
                        <a:t>Indiana </a:t>
                      </a:r>
                      <a:r>
                        <a:rPr lang="en-US" sz="2000" dirty="0" smtClean="0">
                          <a:effectLst/>
                          <a:latin typeface="Georgia" panose="02040502050405020303" pitchFamily="18" charset="0"/>
                        </a:rPr>
                        <a:t>Univ. </a:t>
                      </a:r>
                      <a:r>
                        <a:rPr lang="en-US" sz="2000" dirty="0">
                          <a:effectLst/>
                          <a:latin typeface="Georgia" panose="02040502050405020303" pitchFamily="18" charset="0"/>
                        </a:rPr>
                        <a:t>- Bloomington</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49</a:t>
                      </a:r>
                    </a:p>
                  </a:txBody>
                  <a:tcPr marL="6425" marR="6425" marT="6425" marB="6425">
                    <a:lnL>
                      <a:noFill/>
                    </a:lnL>
                    <a:lnR>
                      <a:noFill/>
                    </a:lnR>
                    <a:lnT>
                      <a:noFill/>
                    </a:lnT>
                    <a:lnB>
                      <a:noFill/>
                    </a:lnB>
                  </a:tcPr>
                </a:tc>
                <a:tc>
                  <a:txBody>
                    <a:bodyPr/>
                    <a:lstStyle/>
                    <a:p>
                      <a:pPr algn="ctr">
                        <a:spcBef>
                          <a:spcPts val="0"/>
                        </a:spcBef>
                      </a:pPr>
                      <a:r>
                        <a:rPr lang="en-US" sz="2000">
                          <a:effectLst/>
                          <a:latin typeface="Georgia" panose="02040502050405020303" pitchFamily="18" charset="0"/>
                        </a:rPr>
                        <a:t>39</a:t>
                      </a:r>
                    </a:p>
                  </a:txBody>
                  <a:tcPr marL="6425" marR="6425" marT="6425" marB="6425">
                    <a:lnL>
                      <a:noFill/>
                    </a:lnL>
                    <a:lnR>
                      <a:noFill/>
                    </a:lnR>
                    <a:lnT>
                      <a:noFill/>
                    </a:lnT>
                    <a:lnB>
                      <a:noFill/>
                    </a:lnB>
                  </a:tcPr>
                </a:tc>
                <a:tc>
                  <a:txBody>
                    <a:bodyPr/>
                    <a:lstStyle/>
                    <a:p>
                      <a:pPr algn="ctr">
                        <a:spcBef>
                          <a:spcPts val="0"/>
                        </a:spcBef>
                      </a:pPr>
                      <a:r>
                        <a:rPr lang="en-US" sz="2000" dirty="0">
                          <a:effectLst/>
                          <a:latin typeface="Georgia" panose="02040502050405020303" pitchFamily="18" charset="0"/>
                        </a:rPr>
                        <a:t>USA</a:t>
                      </a:r>
                    </a:p>
                  </a:txBody>
                  <a:tcPr marL="6425" marR="6425" marT="6425" marB="6425">
                    <a:lnL>
                      <a:noFill/>
                    </a:lnL>
                    <a:lnR>
                      <a:noFill/>
                    </a:lnR>
                    <a:lnT>
                      <a:noFill/>
                    </a:lnT>
                    <a:lnB>
                      <a:noFill/>
                    </a:lnB>
                  </a:tcPr>
                </a:tc>
              </a:tr>
            </a:tbl>
          </a:graphicData>
        </a:graphic>
      </p:graphicFrame>
      <p:sp>
        <p:nvSpPr>
          <p:cNvPr id="2" name="Rectangle 1"/>
          <p:cNvSpPr/>
          <p:nvPr/>
        </p:nvSpPr>
        <p:spPr>
          <a:xfrm>
            <a:off x="1331640" y="0"/>
            <a:ext cx="7200800" cy="523220"/>
          </a:xfrm>
          <a:prstGeom prst="rect">
            <a:avLst/>
          </a:prstGeom>
        </p:spPr>
        <p:txBody>
          <a:bodyPr wrap="square">
            <a:spAutoFit/>
          </a:bodyPr>
          <a:lstStyle/>
          <a:p>
            <a:r>
              <a:rPr lang="en-US" sz="2800" b="1" dirty="0">
                <a:solidFill>
                  <a:srgbClr val="527BBD"/>
                </a:solidFill>
                <a:latin typeface="Georgia" panose="02040502050405020303" pitchFamily="18" charset="0"/>
              </a:rPr>
              <a:t>10+ Years of System Security</a:t>
            </a:r>
            <a:r>
              <a:rPr lang="en-US" sz="2400" b="1" dirty="0">
                <a:solidFill>
                  <a:srgbClr val="527BBD"/>
                </a:solidFill>
                <a:latin typeface="Georgia" panose="02040502050405020303" pitchFamily="18" charset="0"/>
              </a:rPr>
              <a:t> </a:t>
            </a:r>
            <a:r>
              <a:rPr lang="en-US" sz="2800" b="1" dirty="0">
                <a:solidFill>
                  <a:srgbClr val="527BBD"/>
                </a:solidFill>
                <a:latin typeface="Georgia" panose="02040502050405020303" pitchFamily="18" charset="0"/>
              </a:rPr>
              <a:t>Circus</a:t>
            </a:r>
            <a:endParaRPr lang="en-US" sz="2800" dirty="0"/>
          </a:p>
        </p:txBody>
      </p:sp>
    </p:spTree>
    <p:extLst>
      <p:ext uri="{BB962C8B-B14F-4D97-AF65-F5344CB8AC3E}">
        <p14:creationId xmlns:p14="http://schemas.microsoft.com/office/powerpoint/2010/main" val="450292078"/>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国外主要研究方向</a:t>
            </a:r>
            <a:endParaRPr lang="en-US" dirty="0"/>
          </a:p>
        </p:txBody>
      </p:sp>
      <p:sp>
        <p:nvSpPr>
          <p:cNvPr id="3" name="Content Placeholder 2"/>
          <p:cNvSpPr>
            <a:spLocks noGrp="1"/>
          </p:cNvSpPr>
          <p:nvPr>
            <p:ph idx="1"/>
          </p:nvPr>
        </p:nvSpPr>
        <p:spPr/>
        <p:txBody>
          <a:bodyPr/>
          <a:lstStyle/>
          <a:p>
            <a:r>
              <a:rPr lang="zh-CN" altLang="en-US" dirty="0" smtClean="0"/>
              <a:t>系统安全</a:t>
            </a:r>
            <a:endParaRPr lang="en-US" altLang="zh-CN" dirty="0" smtClean="0"/>
          </a:p>
          <a:p>
            <a:r>
              <a:rPr lang="zh-CN" altLang="en-US" dirty="0"/>
              <a:t>网</a:t>
            </a:r>
            <a:r>
              <a:rPr lang="zh-CN" altLang="en-US" dirty="0" smtClean="0"/>
              <a:t>络安全</a:t>
            </a:r>
            <a:endParaRPr lang="en-US" altLang="zh-CN" dirty="0" smtClean="0"/>
          </a:p>
          <a:p>
            <a:r>
              <a:rPr lang="zh-CN" altLang="en-US" dirty="0" smtClean="0"/>
              <a:t>应用安全 （</a:t>
            </a:r>
            <a:r>
              <a:rPr lang="en-US" altLang="zh-CN" dirty="0" err="1" smtClean="0"/>
              <a:t>IoT</a:t>
            </a:r>
            <a:r>
              <a:rPr lang="en-US" altLang="zh-CN" dirty="0" smtClean="0"/>
              <a:t>)</a:t>
            </a:r>
          </a:p>
          <a:p>
            <a:r>
              <a:rPr lang="zh-CN" altLang="en-US" dirty="0" smtClean="0"/>
              <a:t>隐私保护和隐藏</a:t>
            </a:r>
            <a:endParaRPr lang="en-US" dirty="0"/>
          </a:p>
        </p:txBody>
      </p:sp>
    </p:spTree>
    <p:extLst>
      <p:ext uri="{BB962C8B-B14F-4D97-AF65-F5344CB8AC3E}">
        <p14:creationId xmlns:p14="http://schemas.microsoft.com/office/powerpoint/2010/main" val="15770995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目录</a:t>
            </a:r>
            <a:endParaRPr lang="en-US" dirty="0"/>
          </a:p>
        </p:txBody>
      </p:sp>
      <p:sp>
        <p:nvSpPr>
          <p:cNvPr id="3" name="Content Placeholder 2"/>
          <p:cNvSpPr>
            <a:spLocks noGrp="1"/>
          </p:cNvSpPr>
          <p:nvPr>
            <p:ph idx="1"/>
          </p:nvPr>
        </p:nvSpPr>
        <p:spPr/>
        <p:txBody>
          <a:bodyPr/>
          <a:lstStyle/>
          <a:p>
            <a:r>
              <a:rPr lang="zh-CN" altLang="en-US" dirty="0" smtClean="0"/>
              <a:t>国内国际形势分析</a:t>
            </a:r>
            <a:endParaRPr lang="en-US" altLang="zh-CN" dirty="0" smtClean="0"/>
          </a:p>
          <a:p>
            <a:endParaRPr lang="en-US" altLang="zh-CN" dirty="0" smtClean="0"/>
          </a:p>
          <a:p>
            <a:r>
              <a:rPr lang="zh-CN" altLang="en-US" dirty="0"/>
              <a:t>浙</a:t>
            </a:r>
            <a:r>
              <a:rPr lang="zh-CN" altLang="en-US" dirty="0" smtClean="0"/>
              <a:t>江</a:t>
            </a:r>
            <a:r>
              <a:rPr lang="zh-CN" altLang="en-US" dirty="0"/>
              <a:t>大</a:t>
            </a:r>
            <a:r>
              <a:rPr lang="zh-CN" altLang="en-US" dirty="0" smtClean="0"/>
              <a:t>学信息安全学科情况</a:t>
            </a:r>
            <a:endParaRPr lang="en-US" altLang="zh-CN" dirty="0" smtClean="0"/>
          </a:p>
          <a:p>
            <a:endParaRPr lang="en-US" altLang="zh-CN" dirty="0"/>
          </a:p>
          <a:p>
            <a:r>
              <a:rPr lang="zh-CN" altLang="en-US" dirty="0"/>
              <a:t>发展计划讨论</a:t>
            </a:r>
            <a:endParaRPr lang="en-US" altLang="zh-CN" dirty="0"/>
          </a:p>
          <a:p>
            <a:endParaRPr lang="en-US" altLang="zh-CN" dirty="0" smtClean="0"/>
          </a:p>
        </p:txBody>
      </p:sp>
    </p:spTree>
    <p:extLst>
      <p:ext uri="{BB962C8B-B14F-4D97-AF65-F5344CB8AC3E}">
        <p14:creationId xmlns:p14="http://schemas.microsoft.com/office/powerpoint/2010/main" val="1040021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浙江大学计算机学院信息安全</a:t>
            </a:r>
            <a:r>
              <a:rPr lang="en-US" altLang="zh-CN" dirty="0" smtClean="0"/>
              <a:t/>
            </a:r>
            <a:br>
              <a:rPr lang="en-US" altLang="zh-CN" dirty="0" smtClean="0"/>
            </a:br>
            <a:r>
              <a:rPr lang="zh-CN" altLang="en-US" dirty="0" smtClean="0"/>
              <a:t>教学基础</a:t>
            </a:r>
            <a:endParaRPr lang="zh-CN" altLang="en-US" dirty="0"/>
          </a:p>
        </p:txBody>
      </p:sp>
      <p:sp>
        <p:nvSpPr>
          <p:cNvPr id="3" name="内容占位符 2"/>
          <p:cNvSpPr>
            <a:spLocks noGrp="1"/>
          </p:cNvSpPr>
          <p:nvPr>
            <p:ph idx="1"/>
          </p:nvPr>
        </p:nvSpPr>
        <p:spPr/>
        <p:txBody>
          <a:bodyPr/>
          <a:lstStyle/>
          <a:p>
            <a:r>
              <a:rPr lang="zh-CN" altLang="en-US" dirty="0" smtClean="0"/>
              <a:t>主要课程</a:t>
            </a:r>
            <a:endParaRPr lang="en-US" altLang="zh-CN" dirty="0" smtClean="0"/>
          </a:p>
          <a:p>
            <a:pPr>
              <a:buNone/>
            </a:pPr>
            <a:r>
              <a:rPr lang="en-US" altLang="zh-CN" dirty="0" smtClean="0"/>
              <a:t>	</a:t>
            </a:r>
            <a:r>
              <a:rPr lang="zh-CN" altLang="en-US" dirty="0" smtClean="0"/>
              <a:t>信息安全原理、信息系统安全、网络安全原理与实践、信息安全综合实验、密码学、信息隐藏与数字水印、通讯网络安全技术、安全编程技术、信息安全管理等</a:t>
            </a:r>
            <a:endParaRPr lang="en-US" altLang="zh-CN" dirty="0" smtClean="0"/>
          </a:p>
          <a:p>
            <a:r>
              <a:rPr lang="zh-CN" altLang="en-US" dirty="0" smtClean="0"/>
              <a:t>教师队伍</a:t>
            </a:r>
            <a:endParaRPr lang="en-US" altLang="zh-CN" dirty="0" smtClean="0"/>
          </a:p>
          <a:p>
            <a:pPr>
              <a:buNone/>
            </a:pPr>
            <a:r>
              <a:rPr lang="en-US" altLang="zh-CN" dirty="0" smtClean="0"/>
              <a:t>	</a:t>
            </a:r>
            <a:r>
              <a:rPr lang="zh-CN" altLang="en-US" dirty="0" smtClean="0"/>
              <a:t>陈焰、项阳、蔡亮、顾宗华、胡天磊、吴春明、夏莹杰、卜凯、楼学庆、白洪欢等</a:t>
            </a:r>
            <a:endParaRPr lang="en-US" altLang="zh-CN" dirty="0" smtClean="0"/>
          </a:p>
          <a:p>
            <a:endParaRPr lang="zh-CN" altLang="en-US" dirty="0"/>
          </a:p>
        </p:txBody>
      </p:sp>
    </p:spTree>
    <p:extLst>
      <p:ext uri="{BB962C8B-B14F-4D97-AF65-F5344CB8AC3E}">
        <p14:creationId xmlns:p14="http://schemas.microsoft.com/office/powerpoint/2010/main" val="202559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浙江大学计算机学院信息安全</a:t>
            </a:r>
            <a:r>
              <a:rPr lang="en-US" altLang="zh-CN" dirty="0" smtClean="0"/>
              <a:t/>
            </a:r>
            <a:br>
              <a:rPr lang="en-US" altLang="zh-CN" dirty="0" smtClean="0"/>
            </a:br>
            <a:r>
              <a:rPr lang="zh-CN" altLang="en-US" dirty="0" smtClean="0"/>
              <a:t>科研基础</a:t>
            </a:r>
            <a:endParaRPr lang="zh-CN" altLang="en-US" dirty="0"/>
          </a:p>
        </p:txBody>
      </p:sp>
      <p:sp>
        <p:nvSpPr>
          <p:cNvPr id="3" name="内容占位符 2"/>
          <p:cNvSpPr>
            <a:spLocks noGrp="1"/>
          </p:cNvSpPr>
          <p:nvPr>
            <p:ph idx="1"/>
          </p:nvPr>
        </p:nvSpPr>
        <p:spPr>
          <a:xfrm>
            <a:off x="251520" y="1556792"/>
            <a:ext cx="8640960" cy="5040560"/>
          </a:xfrm>
        </p:spPr>
        <p:txBody>
          <a:bodyPr>
            <a:normAutofit fontScale="92500" lnSpcReduction="20000"/>
          </a:bodyPr>
          <a:lstStyle/>
          <a:p>
            <a:r>
              <a:rPr lang="zh-CN" altLang="en-US" dirty="0" smtClean="0"/>
              <a:t>主要组织</a:t>
            </a:r>
            <a:endParaRPr lang="en-US" altLang="zh-CN" dirty="0" smtClean="0"/>
          </a:p>
          <a:p>
            <a:pPr>
              <a:buNone/>
            </a:pPr>
            <a:r>
              <a:rPr lang="en-US" altLang="zh-CN" dirty="0" smtClean="0"/>
              <a:t>	</a:t>
            </a:r>
            <a:r>
              <a:rPr lang="zh-CN" altLang="en-US" dirty="0" smtClean="0"/>
              <a:t>系统结构与网络安全研究所</a:t>
            </a:r>
            <a:endParaRPr lang="en-US" altLang="zh-CN" dirty="0" smtClean="0"/>
          </a:p>
          <a:p>
            <a:pPr>
              <a:buNone/>
            </a:pPr>
            <a:endParaRPr lang="en-US" altLang="zh-CN" dirty="0" smtClean="0"/>
          </a:p>
          <a:p>
            <a:r>
              <a:rPr lang="zh-CN" altLang="en-US" dirty="0" smtClean="0"/>
              <a:t>主要实验室：移动终端安全浙江省工程实验室</a:t>
            </a:r>
            <a:endParaRPr lang="en-US" altLang="zh-CN" dirty="0" smtClean="0"/>
          </a:p>
          <a:p>
            <a:pPr>
              <a:buNone/>
            </a:pPr>
            <a:r>
              <a:rPr lang="en-US" altLang="zh-CN" dirty="0" smtClean="0"/>
              <a:t>	</a:t>
            </a:r>
            <a:r>
              <a:rPr lang="zh-CN" altLang="en-US" dirty="0" smtClean="0"/>
              <a:t>协作单位</a:t>
            </a:r>
            <a:endParaRPr lang="en-US" altLang="zh-CN" dirty="0" smtClean="0"/>
          </a:p>
          <a:p>
            <a:pPr>
              <a:buNone/>
            </a:pPr>
            <a:r>
              <a:rPr lang="en-US" altLang="zh-CN" dirty="0" smtClean="0"/>
              <a:t>	</a:t>
            </a:r>
            <a:r>
              <a:rPr lang="zh-CN" altLang="en-US" dirty="0" smtClean="0"/>
              <a:t>杭州安恒信息技术有限公司</a:t>
            </a:r>
            <a:endParaRPr lang="en-US" altLang="zh-CN" dirty="0" smtClean="0"/>
          </a:p>
          <a:p>
            <a:pPr>
              <a:buNone/>
            </a:pPr>
            <a:r>
              <a:rPr lang="en-US" altLang="zh-CN" dirty="0" smtClean="0"/>
              <a:t>	</a:t>
            </a:r>
            <a:r>
              <a:rPr lang="zh-CN" altLang="en-US" dirty="0" smtClean="0"/>
              <a:t>浙江省信息安全行业协会</a:t>
            </a:r>
            <a:endParaRPr lang="en-US" altLang="zh-CN" dirty="0" smtClean="0"/>
          </a:p>
          <a:p>
            <a:pPr>
              <a:buNone/>
            </a:pPr>
            <a:endParaRPr lang="en-US" altLang="zh-CN" dirty="0" smtClean="0"/>
          </a:p>
          <a:p>
            <a:r>
              <a:rPr lang="zh-CN" altLang="en-US" dirty="0" smtClean="0"/>
              <a:t>学术带头人</a:t>
            </a:r>
            <a:endParaRPr lang="en-US" altLang="zh-CN" dirty="0" smtClean="0"/>
          </a:p>
          <a:p>
            <a:pPr>
              <a:buNone/>
            </a:pPr>
            <a:r>
              <a:rPr lang="en-US" altLang="zh-CN" dirty="0" smtClean="0"/>
              <a:t>	</a:t>
            </a:r>
            <a:r>
              <a:rPr lang="zh-CN" altLang="en-US" dirty="0" smtClean="0"/>
              <a:t>陈焰 国家千人</a:t>
            </a:r>
            <a:endParaRPr lang="en-US" altLang="zh-CN" dirty="0" smtClean="0"/>
          </a:p>
          <a:p>
            <a:pPr>
              <a:buNone/>
            </a:pPr>
            <a:r>
              <a:rPr lang="en-US" altLang="zh-CN" dirty="0" smtClean="0"/>
              <a:t>	</a:t>
            </a:r>
            <a:r>
              <a:rPr lang="zh-CN" altLang="en-US" dirty="0" smtClean="0"/>
              <a:t>项阳 浙江省海鸥计划</a:t>
            </a:r>
            <a:endParaRPr lang="en-US" altLang="zh-CN" dirty="0" smtClean="0"/>
          </a:p>
        </p:txBody>
      </p:sp>
    </p:spTree>
    <p:extLst>
      <p:ext uri="{BB962C8B-B14F-4D97-AF65-F5344CB8AC3E}">
        <p14:creationId xmlns:p14="http://schemas.microsoft.com/office/powerpoint/2010/main" val="2573382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浙江大学计算机学院信息安全</a:t>
            </a:r>
            <a:r>
              <a:rPr lang="en-US" altLang="zh-CN" dirty="0" smtClean="0"/>
              <a:t/>
            </a:r>
            <a:br>
              <a:rPr lang="en-US" altLang="zh-CN" dirty="0" smtClean="0"/>
            </a:br>
            <a:r>
              <a:rPr lang="zh-CN" altLang="en-US" dirty="0" smtClean="0"/>
              <a:t>科研基础</a:t>
            </a:r>
            <a:endParaRPr lang="zh-CN" altLang="en-US" dirty="0"/>
          </a:p>
        </p:txBody>
      </p:sp>
      <p:sp>
        <p:nvSpPr>
          <p:cNvPr id="3" name="内容占位符 2"/>
          <p:cNvSpPr>
            <a:spLocks noGrp="1"/>
          </p:cNvSpPr>
          <p:nvPr>
            <p:ph idx="1"/>
          </p:nvPr>
        </p:nvSpPr>
        <p:spPr/>
        <p:txBody>
          <a:bodyPr>
            <a:normAutofit/>
          </a:bodyPr>
          <a:lstStyle/>
          <a:p>
            <a:r>
              <a:rPr lang="zh-CN" altLang="en-US" dirty="0" smtClean="0"/>
              <a:t>主要方向</a:t>
            </a:r>
            <a:endParaRPr lang="en-US" altLang="zh-CN" dirty="0" smtClean="0"/>
          </a:p>
          <a:p>
            <a:pPr>
              <a:buNone/>
            </a:pPr>
            <a:r>
              <a:rPr lang="en-US" altLang="zh-CN" dirty="0" smtClean="0"/>
              <a:t>	</a:t>
            </a:r>
            <a:r>
              <a:rPr lang="zh-CN" altLang="en-US" dirty="0" smtClean="0"/>
              <a:t>移动终端安全、网络安全、系统安全</a:t>
            </a:r>
            <a:endParaRPr lang="en-US" altLang="zh-CN" dirty="0" smtClean="0"/>
          </a:p>
          <a:p>
            <a:r>
              <a:rPr lang="zh-CN" altLang="en-US" dirty="0" smtClean="0"/>
              <a:t>主要成果</a:t>
            </a:r>
            <a:endParaRPr lang="en-US" altLang="zh-CN" dirty="0" smtClean="0"/>
          </a:p>
          <a:p>
            <a:pPr>
              <a:buNone/>
            </a:pPr>
            <a:r>
              <a:rPr lang="en-US" altLang="zh-CN" dirty="0" smtClean="0"/>
              <a:t>	</a:t>
            </a:r>
            <a:r>
              <a:rPr lang="zh-CN" altLang="en-US" dirty="0" smtClean="0"/>
              <a:t>多项国家和省部级重大项目</a:t>
            </a:r>
            <a:endParaRPr lang="en-US" altLang="zh-CN" dirty="0" smtClean="0"/>
          </a:p>
          <a:p>
            <a:pPr>
              <a:buNone/>
            </a:pPr>
            <a:r>
              <a:rPr lang="en-US" altLang="zh-CN" dirty="0" smtClean="0"/>
              <a:t>	</a:t>
            </a:r>
            <a:r>
              <a:rPr lang="zh-CN" altLang="en-US" dirty="0" smtClean="0"/>
              <a:t>安全相关论文</a:t>
            </a:r>
            <a:r>
              <a:rPr lang="en-US" altLang="zh-CN" dirty="0" smtClean="0"/>
              <a:t>100</a:t>
            </a:r>
            <a:r>
              <a:rPr lang="zh-CN" altLang="en-US" dirty="0" smtClean="0"/>
              <a:t>多篇</a:t>
            </a:r>
            <a:endParaRPr lang="en-US" altLang="zh-CN" dirty="0" smtClean="0"/>
          </a:p>
          <a:p>
            <a:pPr>
              <a:buNone/>
            </a:pPr>
            <a:r>
              <a:rPr lang="en-US" altLang="zh-CN" dirty="0" smtClean="0"/>
              <a:t>	</a:t>
            </a:r>
            <a:r>
              <a:rPr lang="zh-CN" altLang="en-US" dirty="0" smtClean="0"/>
              <a:t>申请及获得国家发明专利</a:t>
            </a:r>
            <a:r>
              <a:rPr lang="en-US" altLang="zh-CN" dirty="0" smtClean="0"/>
              <a:t>100</a:t>
            </a:r>
            <a:r>
              <a:rPr lang="zh-CN" altLang="en-US" dirty="0" smtClean="0"/>
              <a:t>多项</a:t>
            </a:r>
            <a:endParaRPr lang="en-US" altLang="zh-CN" dirty="0" smtClean="0"/>
          </a:p>
        </p:txBody>
      </p:sp>
    </p:spTree>
    <p:extLst>
      <p:ext uri="{BB962C8B-B14F-4D97-AF65-F5344CB8AC3E}">
        <p14:creationId xmlns:p14="http://schemas.microsoft.com/office/powerpoint/2010/main" val="576215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标题 1"/>
          <p:cNvSpPr>
            <a:spLocks noGrp="1"/>
          </p:cNvSpPr>
          <p:nvPr>
            <p:ph type="title"/>
          </p:nvPr>
        </p:nvSpPr>
        <p:spPr/>
        <p:txBody>
          <a:bodyPr/>
          <a:lstStyle/>
          <a:p>
            <a:r>
              <a:rPr lang="zh-CN" altLang="en-US" dirty="0" smtClean="0">
                <a:latin typeface="微软雅黑" pitchFamily="34" charset="-122"/>
                <a:ea typeface="微软雅黑" pitchFamily="34" charset="-122"/>
              </a:rPr>
              <a:t>信息安全 浙</a:t>
            </a:r>
            <a:r>
              <a:rPr lang="zh-CN" altLang="en-US" dirty="0">
                <a:latin typeface="微软雅黑" pitchFamily="34" charset="-122"/>
                <a:ea typeface="微软雅黑" pitchFamily="34" charset="-122"/>
              </a:rPr>
              <a:t>江省</a:t>
            </a:r>
            <a:r>
              <a:rPr lang="zh-CN" altLang="en-US" dirty="0" smtClean="0">
                <a:latin typeface="微软雅黑" pitchFamily="34" charset="-122"/>
                <a:ea typeface="微软雅黑" pitchFamily="34" charset="-122"/>
              </a:rPr>
              <a:t>建设背景</a:t>
            </a:r>
          </a:p>
        </p:txBody>
      </p:sp>
      <p:sp>
        <p:nvSpPr>
          <p:cNvPr id="12290" name="内容占位符 2"/>
          <p:cNvSpPr>
            <a:spLocks noGrp="1"/>
          </p:cNvSpPr>
          <p:nvPr>
            <p:ph idx="1"/>
          </p:nvPr>
        </p:nvSpPr>
        <p:spPr>
          <a:xfrm>
            <a:off x="395536" y="1412776"/>
            <a:ext cx="8229600" cy="4896544"/>
          </a:xfrm>
        </p:spPr>
        <p:txBody>
          <a:bodyPr/>
          <a:lstStyle/>
          <a:p>
            <a:pPr marL="342900" indent="-342900" eaLnBrk="1" hangingPunct="1">
              <a:lnSpc>
                <a:spcPct val="100000"/>
              </a:lnSpc>
              <a:buClr>
                <a:srgbClr val="31859C"/>
              </a:buClr>
              <a:buSzPct val="80000"/>
            </a:pPr>
            <a:r>
              <a:rPr lang="zh-CN" altLang="en-US" sz="2400" dirty="0">
                <a:solidFill>
                  <a:schemeClr val="tx1"/>
                </a:solidFill>
                <a:latin typeface="微软雅黑" pitchFamily="34" charset="-122"/>
                <a:ea typeface="微软雅黑" pitchFamily="34" charset="-122"/>
              </a:rPr>
              <a:t>浙江省</a:t>
            </a:r>
            <a:r>
              <a:rPr lang="zh-CN" altLang="en-US" sz="2400" dirty="0" smtClean="0">
                <a:solidFill>
                  <a:schemeClr val="tx1"/>
                </a:solidFill>
                <a:latin typeface="微软雅黑" pitchFamily="34" charset="-122"/>
                <a:ea typeface="微软雅黑" pitchFamily="34" charset="-122"/>
              </a:rPr>
              <a:t>已建成包括</a:t>
            </a:r>
            <a:r>
              <a:rPr lang="zh-CN" altLang="en-US" sz="2400" dirty="0">
                <a:solidFill>
                  <a:schemeClr val="tx1"/>
                </a:solidFill>
                <a:latin typeface="微软雅黑" pitchFamily="34" charset="-122"/>
                <a:ea typeface="微软雅黑" pitchFamily="34" charset="-122"/>
              </a:rPr>
              <a:t>信息安全软件业、信息安全服务业、信息安全产品制造业、信息安全人才教育培训、信息安全监管等门类较为齐全的信息安全产业集群。</a:t>
            </a:r>
            <a:endParaRPr lang="en-US" altLang="zh-CN" sz="2400" dirty="0">
              <a:solidFill>
                <a:schemeClr val="tx1"/>
              </a:solidFill>
              <a:latin typeface="微软雅黑" pitchFamily="34" charset="-122"/>
              <a:ea typeface="微软雅黑" pitchFamily="34" charset="-122"/>
            </a:endParaRPr>
          </a:p>
          <a:p>
            <a:pPr marL="0" indent="0" eaLnBrk="1" hangingPunct="1">
              <a:lnSpc>
                <a:spcPct val="100000"/>
              </a:lnSpc>
              <a:spcBef>
                <a:spcPts val="0"/>
              </a:spcBef>
              <a:buClr>
                <a:srgbClr val="31859C"/>
              </a:buClr>
              <a:buSzPct val="80000"/>
              <a:buNone/>
            </a:pPr>
            <a:endParaRPr lang="en-US" altLang="zh-CN" sz="1000" dirty="0" smtClean="0">
              <a:solidFill>
                <a:schemeClr val="tx1"/>
              </a:solidFill>
              <a:latin typeface="微软雅黑" pitchFamily="34" charset="-122"/>
              <a:ea typeface="微软雅黑" pitchFamily="34" charset="-122"/>
            </a:endParaRPr>
          </a:p>
          <a:p>
            <a:pPr marL="342900" indent="-342900" eaLnBrk="1" hangingPunct="1">
              <a:lnSpc>
                <a:spcPct val="100000"/>
              </a:lnSpc>
              <a:spcBef>
                <a:spcPts val="0"/>
              </a:spcBef>
              <a:buClr>
                <a:srgbClr val="31859C"/>
              </a:buClr>
              <a:buSzPct val="80000"/>
            </a:pPr>
            <a:r>
              <a:rPr lang="zh-CN" altLang="en-US" sz="2400" dirty="0" smtClean="0">
                <a:solidFill>
                  <a:schemeClr val="tx1"/>
                </a:solidFill>
                <a:latin typeface="微软雅黑" pitchFamily="34" charset="-122"/>
                <a:ea typeface="微软雅黑" pitchFamily="34" charset="-122"/>
              </a:rPr>
              <a:t>但</a:t>
            </a:r>
            <a:r>
              <a:rPr lang="zh-CN" altLang="en-US" sz="2400" dirty="0">
                <a:solidFill>
                  <a:schemeClr val="tx1"/>
                </a:solidFill>
                <a:latin typeface="微软雅黑" pitchFamily="34" charset="-122"/>
                <a:ea typeface="微软雅黑" pitchFamily="34" charset="-122"/>
              </a:rPr>
              <a:t>浙江</a:t>
            </a:r>
            <a:r>
              <a:rPr lang="zh-CN" altLang="zh-CN" sz="2400" dirty="0" smtClean="0">
                <a:solidFill>
                  <a:schemeClr val="tx1"/>
                </a:solidFill>
                <a:latin typeface="微软雅黑" pitchFamily="34" charset="-122"/>
                <a:ea typeface="微软雅黑" pitchFamily="34" charset="-122"/>
              </a:rPr>
              <a:t>省</a:t>
            </a:r>
            <a:r>
              <a:rPr lang="zh-CN" altLang="zh-CN" sz="2400" dirty="0">
                <a:solidFill>
                  <a:schemeClr val="tx1"/>
                </a:solidFill>
                <a:latin typeface="微软雅黑" pitchFamily="34" charset="-122"/>
                <a:ea typeface="微软雅黑" pitchFamily="34" charset="-122"/>
              </a:rPr>
              <a:t>信息安全</a:t>
            </a:r>
            <a:r>
              <a:rPr lang="zh-CN" altLang="zh-CN" sz="2400" dirty="0" smtClean="0">
                <a:solidFill>
                  <a:schemeClr val="tx1"/>
                </a:solidFill>
                <a:latin typeface="微软雅黑" pitchFamily="34" charset="-122"/>
                <a:ea typeface="微软雅黑" pitchFamily="34" charset="-122"/>
              </a:rPr>
              <a:t>产业与</a:t>
            </a:r>
            <a:r>
              <a:rPr lang="zh-CN" altLang="zh-CN" sz="2400" dirty="0">
                <a:solidFill>
                  <a:schemeClr val="tx1"/>
                </a:solidFill>
                <a:latin typeface="微软雅黑" pitchFamily="34" charset="-122"/>
                <a:ea typeface="微软雅黑" pitchFamily="34" charset="-122"/>
              </a:rPr>
              <a:t>先进省市相比，无论是产业规模还是技术水平都存在较大的</a:t>
            </a:r>
            <a:r>
              <a:rPr lang="zh-CN" altLang="zh-CN" sz="2400" dirty="0" smtClean="0">
                <a:solidFill>
                  <a:schemeClr val="tx1"/>
                </a:solidFill>
                <a:latin typeface="微软雅黑" pitchFamily="34" charset="-122"/>
                <a:ea typeface="微软雅黑" pitchFamily="34" charset="-122"/>
              </a:rPr>
              <a:t>差距</a:t>
            </a:r>
            <a:r>
              <a:rPr lang="zh-CN" altLang="en-US" sz="2400" dirty="0" smtClean="0">
                <a:solidFill>
                  <a:schemeClr val="tx1"/>
                </a:solidFill>
                <a:latin typeface="微软雅黑" pitchFamily="34" charset="-122"/>
                <a:ea typeface="微软雅黑" pitchFamily="34" charset="-122"/>
              </a:rPr>
              <a:t>。</a:t>
            </a:r>
            <a:endParaRPr lang="en-US" altLang="zh-CN" sz="2400" dirty="0" smtClean="0">
              <a:solidFill>
                <a:schemeClr val="tx1"/>
              </a:solidFill>
              <a:latin typeface="微软雅黑" pitchFamily="34" charset="-122"/>
              <a:ea typeface="微软雅黑" pitchFamily="34" charset="-122"/>
            </a:endParaRPr>
          </a:p>
          <a:p>
            <a:pPr marL="685800" lvl="1" eaLnBrk="1" hangingPunct="1">
              <a:spcBef>
                <a:spcPts val="528"/>
              </a:spcBef>
              <a:buClr>
                <a:srgbClr val="31859C"/>
              </a:buClr>
              <a:buSzPct val="80000"/>
            </a:pPr>
            <a:r>
              <a:rPr lang="zh-CN" altLang="zh-CN" sz="2200" dirty="0">
                <a:solidFill>
                  <a:schemeClr val="tx1"/>
                </a:solidFill>
                <a:latin typeface="微软雅黑" pitchFamily="34" charset="-122"/>
                <a:ea typeface="微软雅黑" pitchFamily="34" charset="-122"/>
              </a:rPr>
              <a:t>具备关键与核心技术的信息安全产品偏</a:t>
            </a:r>
            <a:r>
              <a:rPr lang="zh-CN" altLang="zh-CN" sz="2200" dirty="0" smtClean="0">
                <a:solidFill>
                  <a:schemeClr val="tx1"/>
                </a:solidFill>
                <a:latin typeface="微软雅黑" pitchFamily="34" charset="-122"/>
                <a:ea typeface="微软雅黑" pitchFamily="34" charset="-122"/>
              </a:rPr>
              <a:t>少</a:t>
            </a:r>
            <a:endParaRPr lang="en-US" altLang="zh-CN" sz="2200" dirty="0" smtClean="0">
              <a:solidFill>
                <a:schemeClr val="tx1"/>
              </a:solidFill>
              <a:latin typeface="微软雅黑" pitchFamily="34" charset="-122"/>
              <a:ea typeface="微软雅黑" pitchFamily="34" charset="-122"/>
            </a:endParaRPr>
          </a:p>
          <a:p>
            <a:pPr marL="685800" lvl="1" eaLnBrk="1" hangingPunct="1">
              <a:spcBef>
                <a:spcPts val="528"/>
              </a:spcBef>
              <a:buClr>
                <a:srgbClr val="31859C"/>
              </a:buClr>
              <a:buSzPct val="80000"/>
            </a:pPr>
            <a:r>
              <a:rPr lang="zh-CN" altLang="zh-CN" sz="2200" dirty="0">
                <a:solidFill>
                  <a:schemeClr val="tx1"/>
                </a:solidFill>
                <a:latin typeface="微软雅黑" pitchFamily="34" charset="-122"/>
                <a:ea typeface="微软雅黑" pitchFamily="34" charset="-122"/>
              </a:rPr>
              <a:t>信息安全产业基地建设需进一步</a:t>
            </a:r>
            <a:r>
              <a:rPr lang="zh-CN" altLang="zh-CN" sz="2200" dirty="0" smtClean="0">
                <a:solidFill>
                  <a:schemeClr val="tx1"/>
                </a:solidFill>
                <a:latin typeface="微软雅黑" pitchFamily="34" charset="-122"/>
                <a:ea typeface="微软雅黑" pitchFamily="34" charset="-122"/>
              </a:rPr>
              <a:t>加强</a:t>
            </a:r>
            <a:endParaRPr lang="en-US" altLang="zh-CN" sz="2200" dirty="0" smtClean="0">
              <a:solidFill>
                <a:schemeClr val="tx1"/>
              </a:solidFill>
              <a:latin typeface="微软雅黑" pitchFamily="34" charset="-122"/>
              <a:ea typeface="微软雅黑" pitchFamily="34" charset="-122"/>
            </a:endParaRPr>
          </a:p>
          <a:p>
            <a:pPr marL="685800" lvl="1" eaLnBrk="1" hangingPunct="1">
              <a:spcBef>
                <a:spcPts val="528"/>
              </a:spcBef>
              <a:buClr>
                <a:srgbClr val="31859C"/>
              </a:buClr>
              <a:buSzPct val="80000"/>
            </a:pPr>
            <a:r>
              <a:rPr lang="zh-CN" altLang="zh-CN" sz="2200" dirty="0">
                <a:solidFill>
                  <a:schemeClr val="tx1"/>
                </a:solidFill>
                <a:latin typeface="微软雅黑" pitchFamily="34" charset="-122"/>
                <a:ea typeface="微软雅黑" pitchFamily="34" charset="-122"/>
              </a:rPr>
              <a:t>信息</a:t>
            </a:r>
            <a:r>
              <a:rPr lang="zh-CN" altLang="zh-CN" sz="2200" dirty="0" smtClean="0">
                <a:solidFill>
                  <a:schemeClr val="tx1"/>
                </a:solidFill>
                <a:latin typeface="微软雅黑" pitchFamily="34" charset="-122"/>
                <a:ea typeface="微软雅黑" pitchFamily="34" charset="-122"/>
              </a:rPr>
              <a:t>安全企业</a:t>
            </a:r>
            <a:r>
              <a:rPr lang="zh-CN" altLang="zh-CN" sz="2200" dirty="0">
                <a:solidFill>
                  <a:schemeClr val="tx1"/>
                </a:solidFill>
                <a:latin typeface="微软雅黑" pitchFamily="34" charset="-122"/>
                <a:ea typeface="微软雅黑" pitchFamily="34" charset="-122"/>
              </a:rPr>
              <a:t>整体上存在小、弱、低</a:t>
            </a:r>
            <a:r>
              <a:rPr lang="zh-CN" altLang="zh-CN" sz="2200" dirty="0" smtClean="0">
                <a:solidFill>
                  <a:schemeClr val="tx1"/>
                </a:solidFill>
                <a:latin typeface="微软雅黑" pitchFamily="34" charset="-122"/>
                <a:ea typeface="微软雅黑" pitchFamily="34" charset="-122"/>
              </a:rPr>
              <a:t>现象</a:t>
            </a:r>
            <a:endParaRPr lang="en-US" altLang="zh-CN" sz="2200" dirty="0" smtClean="0">
              <a:solidFill>
                <a:schemeClr val="tx1"/>
              </a:solidFill>
              <a:latin typeface="微软雅黑" pitchFamily="34" charset="-122"/>
              <a:ea typeface="微软雅黑" pitchFamily="34" charset="-122"/>
            </a:endParaRPr>
          </a:p>
          <a:p>
            <a:pPr marL="685800" lvl="1" eaLnBrk="1" hangingPunct="1">
              <a:spcBef>
                <a:spcPts val="528"/>
              </a:spcBef>
              <a:buClr>
                <a:srgbClr val="31859C"/>
              </a:buClr>
              <a:buSzPct val="80000"/>
            </a:pPr>
            <a:r>
              <a:rPr lang="zh-CN" altLang="zh-CN" sz="2200" dirty="0">
                <a:solidFill>
                  <a:schemeClr val="tx1"/>
                </a:solidFill>
                <a:latin typeface="微软雅黑" pitchFamily="34" charset="-122"/>
                <a:ea typeface="微软雅黑" pitchFamily="34" charset="-122"/>
              </a:rPr>
              <a:t>信息安全专业</a:t>
            </a:r>
            <a:r>
              <a:rPr lang="zh-CN" altLang="zh-CN" sz="2200" dirty="0" smtClean="0">
                <a:solidFill>
                  <a:schemeClr val="tx1"/>
                </a:solidFill>
                <a:latin typeface="微软雅黑" pitchFamily="34" charset="-122"/>
                <a:ea typeface="微软雅黑" pitchFamily="34" charset="-122"/>
              </a:rPr>
              <a:t>人才缺乏</a:t>
            </a:r>
            <a:endParaRPr lang="en-US" altLang="zh-CN" sz="2200" dirty="0" smtClean="0">
              <a:solidFill>
                <a:schemeClr val="tx1"/>
              </a:solidFill>
              <a:latin typeface="微软雅黑" pitchFamily="34" charset="-122"/>
              <a:ea typeface="微软雅黑" pitchFamily="34" charset="-122"/>
            </a:endParaRPr>
          </a:p>
          <a:p>
            <a:pPr marL="0" indent="0" eaLnBrk="1" hangingPunct="1">
              <a:lnSpc>
                <a:spcPct val="100000"/>
              </a:lnSpc>
              <a:spcBef>
                <a:spcPts val="0"/>
              </a:spcBef>
              <a:buClr>
                <a:srgbClr val="31859C"/>
              </a:buClr>
              <a:buSzPct val="80000"/>
              <a:buNone/>
            </a:pPr>
            <a:endParaRPr lang="en-US" altLang="zh-CN" sz="1000" dirty="0">
              <a:solidFill>
                <a:schemeClr val="tx1"/>
              </a:solidFill>
              <a:latin typeface="微软雅黑" pitchFamily="34" charset="-122"/>
              <a:ea typeface="微软雅黑" pitchFamily="34" charset="-122"/>
            </a:endParaRPr>
          </a:p>
          <a:p>
            <a:pPr marL="342900" indent="-342900" eaLnBrk="1" hangingPunct="1">
              <a:lnSpc>
                <a:spcPct val="100000"/>
              </a:lnSpc>
              <a:spcBef>
                <a:spcPts val="0"/>
              </a:spcBef>
              <a:buClr>
                <a:srgbClr val="31859C"/>
              </a:buClr>
              <a:buSzPct val="80000"/>
            </a:pPr>
            <a:r>
              <a:rPr lang="zh-CN" altLang="en-US" sz="2400" dirty="0" smtClean="0">
                <a:solidFill>
                  <a:schemeClr val="tx1"/>
                </a:solidFill>
                <a:latin typeface="微软雅黑" pitchFamily="34" charset="-122"/>
                <a:ea typeface="微软雅黑" pitchFamily="34" charset="-122"/>
              </a:rPr>
              <a:t>浙江省作为“电商之都”，</a:t>
            </a:r>
            <a:r>
              <a:rPr lang="zh-CN" altLang="en-US" sz="2400" dirty="0" smtClean="0">
                <a:solidFill>
                  <a:srgbClr val="FF0000"/>
                </a:solidFill>
                <a:latin typeface="微软雅黑" pitchFamily="34" charset="-122"/>
                <a:ea typeface="微软雅黑" pitchFamily="34" charset="-122"/>
              </a:rPr>
              <a:t>没有信息安全，就没有电子商务；没有移动终端安全，就没有移动电子商务</a:t>
            </a:r>
            <a:r>
              <a:rPr lang="zh-CN" altLang="en-US" sz="2400" dirty="0" smtClean="0">
                <a:solidFill>
                  <a:schemeClr val="tx1"/>
                </a:solidFill>
                <a:latin typeface="微软雅黑" pitchFamily="34" charset="-122"/>
                <a:ea typeface="微软雅黑" pitchFamily="34" charset="-122"/>
              </a:rPr>
              <a:t>。</a:t>
            </a:r>
            <a:endParaRPr lang="en-US" altLang="zh-CN" sz="2400" dirty="0">
              <a:solidFill>
                <a:schemeClr val="tx1"/>
              </a:solidFill>
              <a:latin typeface="微软雅黑" pitchFamily="34" charset="-122"/>
              <a:ea typeface="微软雅黑" pitchFamily="34" charset="-122"/>
            </a:endParaRPr>
          </a:p>
          <a:p>
            <a:pPr marL="685800" lvl="1" eaLnBrk="1" hangingPunct="1">
              <a:spcBef>
                <a:spcPts val="528"/>
              </a:spcBef>
              <a:buClr>
                <a:srgbClr val="31859C"/>
              </a:buClr>
              <a:buSzPct val="80000"/>
            </a:pPr>
            <a:endParaRPr lang="zh-CN" altLang="en-US" sz="2200" dirty="0">
              <a:solidFill>
                <a:schemeClr val="tx1"/>
              </a:solidFill>
              <a:latin typeface="微软雅黑" pitchFamily="34" charset="-122"/>
              <a:ea typeface="微软雅黑" pitchFamily="34" charset="-122"/>
            </a:endParaRPr>
          </a:p>
        </p:txBody>
      </p:sp>
    </p:spTree>
    <p:extLst>
      <p:ext uri="{BB962C8B-B14F-4D97-AF65-F5344CB8AC3E}">
        <p14:creationId xmlns:p14="http://schemas.microsoft.com/office/powerpoint/2010/main" val="1967378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Freeform 47"/>
          <p:cNvSpPr>
            <a:spLocks/>
          </p:cNvSpPr>
          <p:nvPr/>
        </p:nvSpPr>
        <p:spPr bwMode="auto">
          <a:xfrm>
            <a:off x="3721100" y="1916113"/>
            <a:ext cx="1462088" cy="485775"/>
          </a:xfrm>
          <a:custGeom>
            <a:avLst/>
            <a:gdLst>
              <a:gd name="T0" fmla="*/ 0 w 4756"/>
              <a:gd name="T1" fmla="*/ 0 h 1576"/>
              <a:gd name="T2" fmla="*/ 0 w 4756"/>
              <a:gd name="T3" fmla="*/ 0 h 1576"/>
              <a:gd name="T4" fmla="*/ 0 w 4756"/>
              <a:gd name="T5" fmla="*/ 0 h 1576"/>
              <a:gd name="T6" fmla="*/ 0 w 4756"/>
              <a:gd name="T7" fmla="*/ 0 h 1576"/>
              <a:gd name="T8" fmla="*/ 0 w 4756"/>
              <a:gd name="T9" fmla="*/ 0 h 1576"/>
              <a:gd name="T10" fmla="*/ 0 w 4756"/>
              <a:gd name="T11" fmla="*/ 0 h 1576"/>
              <a:gd name="T12" fmla="*/ 0 w 4756"/>
              <a:gd name="T13" fmla="*/ 0 h 1576"/>
              <a:gd name="T14" fmla="*/ 0 w 4756"/>
              <a:gd name="T15" fmla="*/ 0 h 1576"/>
              <a:gd name="T16" fmla="*/ 0 w 4756"/>
              <a:gd name="T17" fmla="*/ 0 h 1576"/>
              <a:gd name="T18" fmla="*/ 0 w 4756"/>
              <a:gd name="T19" fmla="*/ 0 h 1576"/>
              <a:gd name="T20" fmla="*/ 0 w 4756"/>
              <a:gd name="T21" fmla="*/ 0 h 1576"/>
              <a:gd name="T22" fmla="*/ 0 w 4756"/>
              <a:gd name="T23" fmla="*/ 0 h 1576"/>
              <a:gd name="T24" fmla="*/ 0 w 4756"/>
              <a:gd name="T25" fmla="*/ 0 h 1576"/>
              <a:gd name="T26" fmla="*/ 0 w 4756"/>
              <a:gd name="T27" fmla="*/ 0 h 1576"/>
              <a:gd name="T28" fmla="*/ 0 w 4756"/>
              <a:gd name="T29" fmla="*/ 0 h 1576"/>
              <a:gd name="T30" fmla="*/ 0 w 4756"/>
              <a:gd name="T31" fmla="*/ 0 h 1576"/>
              <a:gd name="T32" fmla="*/ 0 w 4756"/>
              <a:gd name="T33" fmla="*/ 0 h 1576"/>
              <a:gd name="T34" fmla="*/ 0 w 4756"/>
              <a:gd name="T35" fmla="*/ 0 h 1576"/>
              <a:gd name="T36" fmla="*/ 0 w 4756"/>
              <a:gd name="T37" fmla="*/ 0 h 1576"/>
              <a:gd name="T38" fmla="*/ 0 w 4756"/>
              <a:gd name="T39" fmla="*/ 0 h 1576"/>
              <a:gd name="T40" fmla="*/ 0 w 4756"/>
              <a:gd name="T41" fmla="*/ 0 h 1576"/>
              <a:gd name="T42" fmla="*/ 0 w 4756"/>
              <a:gd name="T43" fmla="*/ 0 h 1576"/>
              <a:gd name="T44" fmla="*/ 0 w 4756"/>
              <a:gd name="T45" fmla="*/ 0 h 1576"/>
              <a:gd name="T46" fmla="*/ 0 w 4756"/>
              <a:gd name="T47" fmla="*/ 0 h 1576"/>
              <a:gd name="T48" fmla="*/ 0 w 4756"/>
              <a:gd name="T49" fmla="*/ 0 h 1576"/>
              <a:gd name="T50" fmla="*/ 0 w 4756"/>
              <a:gd name="T51" fmla="*/ 0 h 1576"/>
              <a:gd name="T52" fmla="*/ 0 w 4756"/>
              <a:gd name="T53" fmla="*/ 0 h 1576"/>
              <a:gd name="T54" fmla="*/ 0 w 4756"/>
              <a:gd name="T55" fmla="*/ 0 h 1576"/>
              <a:gd name="T56" fmla="*/ 0 w 4756"/>
              <a:gd name="T57" fmla="*/ 0 h 1576"/>
              <a:gd name="T58" fmla="*/ 0 w 4756"/>
              <a:gd name="T59" fmla="*/ 0 h 1576"/>
              <a:gd name="T60" fmla="*/ 0 w 4756"/>
              <a:gd name="T61" fmla="*/ 0 h 1576"/>
              <a:gd name="T62" fmla="*/ 0 w 4756"/>
              <a:gd name="T63" fmla="*/ 0 h 1576"/>
              <a:gd name="T64" fmla="*/ 0 w 4756"/>
              <a:gd name="T65" fmla="*/ 0 h 1576"/>
              <a:gd name="T66" fmla="*/ 0 w 4756"/>
              <a:gd name="T67" fmla="*/ 0 h 1576"/>
              <a:gd name="T68" fmla="*/ 0 w 4756"/>
              <a:gd name="T69" fmla="*/ 0 h 1576"/>
              <a:gd name="T70" fmla="*/ 0 w 4756"/>
              <a:gd name="T71" fmla="*/ 0 h 1576"/>
              <a:gd name="T72" fmla="*/ 0 w 4756"/>
              <a:gd name="T73" fmla="*/ 0 h 1576"/>
              <a:gd name="T74" fmla="*/ 0 w 4756"/>
              <a:gd name="T75" fmla="*/ 0 h 1576"/>
              <a:gd name="T76" fmla="*/ 0 w 4756"/>
              <a:gd name="T77" fmla="*/ 0 h 1576"/>
              <a:gd name="T78" fmla="*/ 0 w 4756"/>
              <a:gd name="T79" fmla="*/ 0 h 1576"/>
              <a:gd name="T80" fmla="*/ 0 w 4756"/>
              <a:gd name="T81" fmla="*/ 0 h 1576"/>
              <a:gd name="T82" fmla="*/ 0 w 4756"/>
              <a:gd name="T83" fmla="*/ 0 h 1576"/>
              <a:gd name="T84" fmla="*/ 0 w 4756"/>
              <a:gd name="T85" fmla="*/ 0 h 1576"/>
              <a:gd name="T86" fmla="*/ 0 w 4756"/>
              <a:gd name="T87" fmla="*/ 0 h 1576"/>
              <a:gd name="T88" fmla="*/ 0 w 4756"/>
              <a:gd name="T89" fmla="*/ 0 h 1576"/>
              <a:gd name="T90" fmla="*/ 0 w 4756"/>
              <a:gd name="T91" fmla="*/ 0 h 1576"/>
              <a:gd name="T92" fmla="*/ 0 w 4756"/>
              <a:gd name="T93" fmla="*/ 0 h 1576"/>
              <a:gd name="T94" fmla="*/ 0 w 4756"/>
              <a:gd name="T95" fmla="*/ 0 h 1576"/>
              <a:gd name="T96" fmla="*/ 0 w 4756"/>
              <a:gd name="T97" fmla="*/ 0 h 1576"/>
              <a:gd name="T98" fmla="*/ 0 w 4756"/>
              <a:gd name="T99" fmla="*/ 0 h 1576"/>
              <a:gd name="T100" fmla="*/ 0 w 4756"/>
              <a:gd name="T101" fmla="*/ 0 h 1576"/>
              <a:gd name="T102" fmla="*/ 0 w 4756"/>
              <a:gd name="T103" fmla="*/ 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F9F9F9">
                  <a:alpha val="0"/>
                </a:srgbClr>
              </a:gs>
            </a:gsLst>
            <a:lin ang="5400000" scaled="1"/>
          </a:gradFill>
          <a:ln>
            <a:noFill/>
          </a:ln>
          <a:effectLst/>
          <a:extLst/>
        </p:spPr>
        <p:txBody>
          <a:bodyPr/>
          <a:lstStyle/>
          <a:p>
            <a:pPr eaLnBrk="1" fontAlgn="auto" latinLnBrk="1" hangingPunct="1">
              <a:spcBef>
                <a:spcPts val="0"/>
              </a:spcBef>
              <a:spcAft>
                <a:spcPts val="0"/>
              </a:spcAft>
              <a:defRPr/>
            </a:pPr>
            <a:endParaRPr kumimoji="1" lang="zh-CN" altLang="en-US" kern="0">
              <a:solidFill>
                <a:prstClr val="black"/>
              </a:solidFill>
              <a:latin typeface="굴림" charset="-127"/>
              <a:ea typeface="굴림" charset="-127"/>
            </a:endParaRPr>
          </a:p>
        </p:txBody>
      </p:sp>
      <p:sp>
        <p:nvSpPr>
          <p:cNvPr id="3095" name="标题 5"/>
          <p:cNvSpPr>
            <a:spLocks noGrp="1"/>
          </p:cNvSpPr>
          <p:nvPr>
            <p:ph type="title"/>
          </p:nvPr>
        </p:nvSpPr>
        <p:spPr/>
        <p:txBody>
          <a:bodyPr/>
          <a:lstStyle/>
          <a:p>
            <a:r>
              <a:rPr lang="zh-CN" altLang="en-US" dirty="0" smtClean="0">
                <a:latin typeface="微软雅黑" pitchFamily="34" charset="-122"/>
                <a:ea typeface="微软雅黑" pitchFamily="34" charset="-122"/>
              </a:rPr>
              <a:t>依托单位</a:t>
            </a:r>
          </a:p>
        </p:txBody>
      </p:sp>
      <p:sp>
        <p:nvSpPr>
          <p:cNvPr id="5" name="内容占位符 4"/>
          <p:cNvSpPr>
            <a:spLocks noGrp="1"/>
          </p:cNvSpPr>
          <p:nvPr>
            <p:ph idx="1"/>
          </p:nvPr>
        </p:nvSpPr>
        <p:spPr>
          <a:xfrm>
            <a:off x="302840" y="1052736"/>
            <a:ext cx="8229600" cy="4896544"/>
          </a:xfrm>
        </p:spPr>
        <p:txBody>
          <a:bodyPr/>
          <a:lstStyle/>
          <a:p>
            <a:r>
              <a:rPr lang="zh-CN" altLang="en-US" b="1" dirty="0" smtClean="0">
                <a:solidFill>
                  <a:schemeClr val="tx1"/>
                </a:solidFill>
                <a:latin typeface="微软雅黑" pitchFamily="34" charset="-122"/>
                <a:ea typeface="微软雅黑" pitchFamily="34" charset="-122"/>
              </a:rPr>
              <a:t>承担单位</a:t>
            </a:r>
            <a:endParaRPr lang="en-US" altLang="zh-CN" b="1" dirty="0" smtClean="0">
              <a:solidFill>
                <a:schemeClr val="tx1"/>
              </a:solidFill>
              <a:latin typeface="微软雅黑" pitchFamily="34" charset="-122"/>
              <a:ea typeface="微软雅黑" pitchFamily="34" charset="-122"/>
            </a:endParaRPr>
          </a:p>
          <a:p>
            <a:pPr lvl="1"/>
            <a:r>
              <a:rPr lang="zh-CN" altLang="en-US" sz="2200" dirty="0">
                <a:solidFill>
                  <a:schemeClr val="tx1"/>
                </a:solidFill>
                <a:latin typeface="微软雅黑" pitchFamily="34" charset="-122"/>
                <a:ea typeface="微软雅黑" pitchFamily="34" charset="-122"/>
              </a:rPr>
              <a:t>浙江大学计算机学院 系统结构与网络安全</a:t>
            </a:r>
            <a:r>
              <a:rPr lang="zh-CN" altLang="en-US" sz="2200" dirty="0" smtClean="0">
                <a:solidFill>
                  <a:schemeClr val="tx1"/>
                </a:solidFill>
                <a:latin typeface="微软雅黑" pitchFamily="34" charset="-122"/>
                <a:ea typeface="微软雅黑" pitchFamily="34" charset="-122"/>
              </a:rPr>
              <a:t>研究所</a:t>
            </a:r>
            <a:endParaRPr lang="en-US" altLang="zh-CN" sz="2200" dirty="0" smtClean="0">
              <a:solidFill>
                <a:schemeClr val="tx1"/>
              </a:solidFill>
              <a:latin typeface="微软雅黑" pitchFamily="34" charset="-122"/>
              <a:ea typeface="微软雅黑" pitchFamily="34" charset="-122"/>
            </a:endParaRPr>
          </a:p>
          <a:p>
            <a:pPr lvl="1"/>
            <a:endParaRPr lang="en-US" altLang="zh-CN" sz="1000" dirty="0">
              <a:latin typeface="微软雅黑" pitchFamily="34" charset="-122"/>
              <a:ea typeface="微软雅黑" pitchFamily="34" charset="-122"/>
            </a:endParaRPr>
          </a:p>
          <a:p>
            <a:r>
              <a:rPr lang="zh-CN" altLang="en-US" b="1" dirty="0">
                <a:solidFill>
                  <a:schemeClr val="tx1"/>
                </a:solidFill>
                <a:latin typeface="微软雅黑" pitchFamily="34" charset="-122"/>
                <a:ea typeface="微软雅黑" pitchFamily="34" charset="-122"/>
              </a:rPr>
              <a:t>协作</a:t>
            </a:r>
            <a:r>
              <a:rPr lang="zh-CN" altLang="en-US" b="1" dirty="0" smtClean="0">
                <a:solidFill>
                  <a:schemeClr val="tx1"/>
                </a:solidFill>
                <a:latin typeface="微软雅黑" pitchFamily="34" charset="-122"/>
                <a:ea typeface="微软雅黑" pitchFamily="34" charset="-122"/>
              </a:rPr>
              <a:t>单位</a:t>
            </a:r>
            <a:endParaRPr lang="en-US" altLang="zh-CN" b="1" dirty="0" smtClean="0">
              <a:solidFill>
                <a:schemeClr val="tx1"/>
              </a:solidFill>
              <a:latin typeface="微软雅黑" pitchFamily="34" charset="-122"/>
              <a:ea typeface="微软雅黑" pitchFamily="34" charset="-122"/>
            </a:endParaRPr>
          </a:p>
          <a:p>
            <a:pPr lvl="1"/>
            <a:r>
              <a:rPr lang="zh-CN" altLang="en-US" sz="2200" dirty="0" smtClean="0">
                <a:solidFill>
                  <a:schemeClr val="tx1"/>
                </a:solidFill>
                <a:latin typeface="微软雅黑" pitchFamily="34" charset="-122"/>
                <a:ea typeface="微软雅黑" pitchFamily="34" charset="-122"/>
              </a:rPr>
              <a:t>杭州安恒信息技术有限公司</a:t>
            </a:r>
          </a:p>
          <a:p>
            <a:pPr lvl="1"/>
            <a:r>
              <a:rPr lang="zh-CN" altLang="en-US" sz="2200" dirty="0" smtClean="0">
                <a:solidFill>
                  <a:schemeClr val="tx1"/>
                </a:solidFill>
                <a:latin typeface="微软雅黑" pitchFamily="34" charset="-122"/>
                <a:ea typeface="微软雅黑" pitchFamily="34" charset="-122"/>
              </a:rPr>
              <a:t>浙江省信息安全行业协会</a:t>
            </a:r>
          </a:p>
          <a:p>
            <a:pPr marL="0" indent="0">
              <a:buNone/>
            </a:pPr>
            <a:endParaRPr lang="zh-CN" altLang="en-US" dirty="0"/>
          </a:p>
        </p:txBody>
      </p:sp>
      <p:grpSp>
        <p:nvGrpSpPr>
          <p:cNvPr id="42" name="组合 41"/>
          <p:cNvGrpSpPr/>
          <p:nvPr/>
        </p:nvGrpSpPr>
        <p:grpSpPr>
          <a:xfrm>
            <a:off x="1909068" y="3573016"/>
            <a:ext cx="5255220" cy="3056666"/>
            <a:chOff x="2160414" y="2924943"/>
            <a:chExt cx="5255220" cy="3056666"/>
          </a:xfrm>
        </p:grpSpPr>
        <p:sp>
          <p:nvSpPr>
            <p:cNvPr id="43" name="椭圆 42"/>
            <p:cNvSpPr/>
            <p:nvPr/>
          </p:nvSpPr>
          <p:spPr>
            <a:xfrm>
              <a:off x="2160414" y="3753718"/>
              <a:ext cx="1187450" cy="11874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44" name="椭圆 43"/>
            <p:cNvSpPr/>
            <p:nvPr/>
          </p:nvSpPr>
          <p:spPr>
            <a:xfrm>
              <a:off x="6228184" y="3753718"/>
              <a:ext cx="1187450" cy="118745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45" name="椭圆 44"/>
            <p:cNvSpPr/>
            <p:nvPr/>
          </p:nvSpPr>
          <p:spPr>
            <a:xfrm>
              <a:off x="4130807" y="2924943"/>
              <a:ext cx="1305289" cy="136815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latin typeface="微软雅黑" panose="020B0503020204020204" pitchFamily="34" charset="-122"/>
              </a:endParaRPr>
            </a:p>
          </p:txBody>
        </p:sp>
        <p:sp>
          <p:nvSpPr>
            <p:cNvPr id="46" name="椭圆 45"/>
            <p:cNvSpPr/>
            <p:nvPr/>
          </p:nvSpPr>
          <p:spPr>
            <a:xfrm>
              <a:off x="2920876" y="4365104"/>
              <a:ext cx="3739356" cy="1616505"/>
            </a:xfrm>
            <a:prstGeom prst="ellipse">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350"/>
            </a:p>
          </p:txBody>
        </p:sp>
        <p:sp>
          <p:nvSpPr>
            <p:cNvPr id="47" name="椭圆 46"/>
            <p:cNvSpPr/>
            <p:nvPr/>
          </p:nvSpPr>
          <p:spPr>
            <a:xfrm>
              <a:off x="3166883" y="4551728"/>
              <a:ext cx="3247343" cy="1243255"/>
            </a:xfrm>
            <a:prstGeom prst="ellipse">
              <a:avLst/>
            </a:prstGeom>
            <a:solidFill>
              <a:schemeClr val="accent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r>
                <a:rPr lang="en-US" altLang="zh-CN" sz="2000" b="1" dirty="0" smtClean="0">
                  <a:solidFill>
                    <a:schemeClr val="bg1"/>
                  </a:solidFill>
                  <a:latin typeface="黑体" panose="02010609060101010101" pitchFamily="49" charset="-122"/>
                  <a:ea typeface="黑体" panose="02010609060101010101" pitchFamily="49" charset="-122"/>
                </a:rPr>
                <a:t>“</a:t>
              </a:r>
              <a:r>
                <a:rPr lang="zh-CN" altLang="zh-CN" sz="2000" b="1" dirty="0" smtClean="0">
                  <a:solidFill>
                    <a:schemeClr val="bg1"/>
                  </a:solidFill>
                  <a:latin typeface="黑体" panose="02010609060101010101" pitchFamily="49" charset="-122"/>
                  <a:ea typeface="黑体" panose="02010609060101010101" pitchFamily="49" charset="-122"/>
                </a:rPr>
                <a:t>移动终端安全</a:t>
              </a:r>
              <a:r>
                <a:rPr lang="en-US" altLang="zh-CN" sz="2000" b="1" dirty="0" smtClean="0">
                  <a:solidFill>
                    <a:schemeClr val="bg1"/>
                  </a:solidFill>
                  <a:latin typeface="黑体" panose="02010609060101010101" pitchFamily="49" charset="-122"/>
                  <a:ea typeface="黑体" panose="02010609060101010101" pitchFamily="49" charset="-122"/>
                </a:rPr>
                <a:t>”</a:t>
              </a:r>
            </a:p>
            <a:p>
              <a:pPr algn="ctr" eaLnBrk="1" fontAlgn="auto" hangingPunct="1">
                <a:lnSpc>
                  <a:spcPct val="130000"/>
                </a:lnSpc>
                <a:spcBef>
                  <a:spcPts val="0"/>
                </a:spcBef>
                <a:spcAft>
                  <a:spcPts val="0"/>
                </a:spcAft>
                <a:defRPr/>
              </a:pPr>
              <a:r>
                <a:rPr lang="zh-CN" altLang="en-US" sz="2000" b="1" dirty="0" smtClean="0">
                  <a:solidFill>
                    <a:schemeClr val="bg1"/>
                  </a:solidFill>
                  <a:latin typeface="黑体" panose="02010609060101010101" pitchFamily="49" charset="-122"/>
                  <a:ea typeface="黑体" panose="02010609060101010101" pitchFamily="49" charset="-122"/>
                </a:rPr>
                <a:t>浙江省工程实验室</a:t>
              </a:r>
              <a:endParaRPr lang="zh-CN" altLang="en-US" sz="2000" b="1" dirty="0">
                <a:solidFill>
                  <a:schemeClr val="bg1"/>
                </a:solidFill>
                <a:latin typeface="黑体" panose="02010609060101010101" pitchFamily="49" charset="-122"/>
                <a:ea typeface="黑体" panose="02010609060101010101" pitchFamily="49" charset="-122"/>
              </a:endParaRPr>
            </a:p>
          </p:txBody>
        </p:sp>
        <p:pic>
          <p:nvPicPr>
            <p:cNvPr id="4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790" y="3159322"/>
              <a:ext cx="1034290" cy="91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2422" y="4014439"/>
              <a:ext cx="1040493" cy="63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3914628"/>
              <a:ext cx="894626" cy="81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86115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smtClean="0"/>
              <a:t>移动终端浙江省工程实验室</a:t>
            </a:r>
            <a:r>
              <a:rPr lang="en-US" altLang="zh-CN" dirty="0" smtClean="0"/>
              <a:t/>
            </a:r>
            <a:br>
              <a:rPr lang="en-US" altLang="zh-CN" dirty="0" smtClean="0"/>
            </a:br>
            <a:r>
              <a:rPr lang="zh-CN" altLang="en-US" dirty="0" smtClean="0"/>
              <a:t>优势研究方向</a:t>
            </a:r>
            <a:endParaRPr lang="zh-CN" altLang="en-US" dirty="0"/>
          </a:p>
        </p:txBody>
      </p:sp>
      <p:graphicFrame>
        <p:nvGraphicFramePr>
          <p:cNvPr id="20" name="图示 19"/>
          <p:cNvGraphicFramePr/>
          <p:nvPr>
            <p:extLst>
              <p:ext uri="{D42A27DB-BD31-4B8C-83A1-F6EECF244321}">
                <p14:modId xmlns:p14="http://schemas.microsoft.com/office/powerpoint/2010/main" val="2848089031"/>
              </p:ext>
            </p:extLst>
          </p:nvPr>
        </p:nvGraphicFramePr>
        <p:xfrm>
          <a:off x="2123728" y="1643050"/>
          <a:ext cx="680424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图示 20"/>
          <p:cNvGraphicFramePr/>
          <p:nvPr>
            <p:extLst>
              <p:ext uri="{D42A27DB-BD31-4B8C-83A1-F6EECF244321}">
                <p14:modId xmlns:p14="http://schemas.microsoft.com/office/powerpoint/2010/main" val="3311552810"/>
              </p:ext>
            </p:extLst>
          </p:nvPr>
        </p:nvGraphicFramePr>
        <p:xfrm>
          <a:off x="-252536" y="2219114"/>
          <a:ext cx="3024336" cy="34879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2" name="TextBox 21"/>
          <p:cNvSpPr txBox="1"/>
          <p:nvPr/>
        </p:nvSpPr>
        <p:spPr>
          <a:xfrm>
            <a:off x="1763688" y="2231824"/>
            <a:ext cx="6120680" cy="923330"/>
          </a:xfrm>
          <a:prstGeom prst="rect">
            <a:avLst/>
          </a:prstGeom>
          <a:noFill/>
        </p:spPr>
        <p:txBody>
          <a:bodyPr wrap="square" rtlCol="0">
            <a:spAutoFit/>
          </a:bodyPr>
          <a:lstStyle/>
          <a:p>
            <a:pPr lvl="1">
              <a:buFont typeface="Wingdings" pitchFamily="2" charset="2"/>
              <a:buChar char="Ø"/>
            </a:pPr>
            <a:r>
              <a:rPr lang="zh-CN" altLang="zh-CN" dirty="0" smtClean="0">
                <a:latin typeface="微软雅黑" pitchFamily="34" charset="-122"/>
                <a:ea typeface="微软雅黑" pitchFamily="34" charset="-122"/>
              </a:rPr>
              <a:t>异构多核终端安全体系结构</a:t>
            </a:r>
            <a:endParaRPr lang="en-US" altLang="zh-CN" dirty="0" smtClean="0">
              <a:latin typeface="微软雅黑" pitchFamily="34" charset="-122"/>
              <a:ea typeface="微软雅黑" pitchFamily="34" charset="-122"/>
            </a:endParaRPr>
          </a:p>
          <a:p>
            <a:pPr lvl="1">
              <a:buFont typeface="Wingdings" pitchFamily="2" charset="2"/>
              <a:buChar char="Ø"/>
            </a:pPr>
            <a:r>
              <a:rPr lang="zh-CN" altLang="zh-CN" dirty="0" smtClean="0">
                <a:latin typeface="微软雅黑" pitchFamily="34" charset="-122"/>
                <a:ea typeface="微软雅黑" pitchFamily="34" charset="-122"/>
              </a:rPr>
              <a:t>移动终端安全操作系统</a:t>
            </a:r>
            <a:endParaRPr lang="en-US" altLang="zh-CN" dirty="0" smtClean="0">
              <a:latin typeface="微软雅黑" pitchFamily="34" charset="-122"/>
              <a:ea typeface="微软雅黑" pitchFamily="34" charset="-122"/>
            </a:endParaRPr>
          </a:p>
          <a:p>
            <a:pPr lvl="1">
              <a:buFont typeface="Wingdings" pitchFamily="2" charset="2"/>
              <a:buChar char="Ø"/>
            </a:pPr>
            <a:r>
              <a:rPr lang="zh-CN" altLang="zh-CN" dirty="0" smtClean="0">
                <a:latin typeface="微软雅黑" pitchFamily="34" charset="-122"/>
                <a:ea typeface="微软雅黑" pitchFamily="34" charset="-122"/>
              </a:rPr>
              <a:t>移动终端软硬件协同安全技术</a:t>
            </a:r>
          </a:p>
        </p:txBody>
      </p:sp>
      <p:sp>
        <p:nvSpPr>
          <p:cNvPr id="23" name="TextBox 22"/>
          <p:cNvSpPr txBox="1"/>
          <p:nvPr/>
        </p:nvSpPr>
        <p:spPr>
          <a:xfrm>
            <a:off x="1763688" y="3659274"/>
            <a:ext cx="3816424" cy="1477328"/>
          </a:xfrm>
          <a:prstGeom prst="rect">
            <a:avLst/>
          </a:prstGeom>
          <a:noFill/>
        </p:spPr>
        <p:txBody>
          <a:bodyPr wrap="square" rtlCol="0">
            <a:spAutoFit/>
          </a:bodyPr>
          <a:lstStyle/>
          <a:p>
            <a:pPr lvl="1">
              <a:buFont typeface="Wingdings" pitchFamily="2" charset="2"/>
              <a:buChar char="Ø"/>
            </a:pPr>
            <a:r>
              <a:rPr lang="zh-CN" altLang="zh-CN" dirty="0" smtClean="0">
                <a:latin typeface="微软雅黑" pitchFamily="34" charset="-122"/>
                <a:ea typeface="微软雅黑" pitchFamily="34" charset="-122"/>
              </a:rPr>
              <a:t>移动</a:t>
            </a:r>
            <a:r>
              <a:rPr lang="zh-CN" altLang="zh-CN" dirty="0">
                <a:latin typeface="微软雅黑" pitchFamily="34" charset="-122"/>
                <a:ea typeface="微软雅黑" pitchFamily="34" charset="-122"/>
              </a:rPr>
              <a:t>应用安全</a:t>
            </a:r>
            <a:r>
              <a:rPr lang="zh-CN" altLang="zh-CN" dirty="0" smtClean="0">
                <a:latin typeface="微软雅黑" pitchFamily="34" charset="-122"/>
                <a:ea typeface="微软雅黑" pitchFamily="34" charset="-122"/>
              </a:rPr>
              <a:t>模型</a:t>
            </a:r>
            <a:endParaRPr lang="en-US" altLang="zh-CN" dirty="0" smtClean="0">
              <a:latin typeface="微软雅黑" pitchFamily="34" charset="-122"/>
              <a:ea typeface="微软雅黑" pitchFamily="34" charset="-122"/>
            </a:endParaRPr>
          </a:p>
          <a:p>
            <a:pPr lvl="1">
              <a:buFont typeface="Wingdings" pitchFamily="2" charset="2"/>
              <a:buChar char="Ø"/>
            </a:pPr>
            <a:r>
              <a:rPr lang="zh-CN" altLang="zh-CN" dirty="0" smtClean="0">
                <a:latin typeface="微软雅黑" pitchFamily="34" charset="-122"/>
                <a:ea typeface="微软雅黑" pitchFamily="34" charset="-122"/>
              </a:rPr>
              <a:t>移动</a:t>
            </a:r>
            <a:r>
              <a:rPr lang="zh-CN" altLang="zh-CN" dirty="0">
                <a:latin typeface="微软雅黑" pitchFamily="34" charset="-122"/>
                <a:ea typeface="微软雅黑" pitchFamily="34" charset="-122"/>
              </a:rPr>
              <a:t>应用程序信息流安全</a:t>
            </a:r>
            <a:r>
              <a:rPr lang="zh-CN" altLang="zh-CN" dirty="0" smtClean="0">
                <a:latin typeface="微软雅黑" pitchFamily="34" charset="-122"/>
                <a:ea typeface="微软雅黑" pitchFamily="34" charset="-122"/>
              </a:rPr>
              <a:t>检测</a:t>
            </a:r>
            <a:endParaRPr lang="en-US" altLang="zh-CN" dirty="0" smtClean="0">
              <a:latin typeface="微软雅黑" pitchFamily="34" charset="-122"/>
              <a:ea typeface="微软雅黑" pitchFamily="34" charset="-122"/>
            </a:endParaRPr>
          </a:p>
          <a:p>
            <a:pPr lvl="1">
              <a:buFont typeface="Wingdings" pitchFamily="2" charset="2"/>
              <a:buChar char="Ø"/>
            </a:pPr>
            <a:r>
              <a:rPr lang="zh-CN" altLang="zh-CN" dirty="0">
                <a:latin typeface="微软雅黑" pitchFamily="34" charset="-122"/>
                <a:ea typeface="微软雅黑" pitchFamily="34" charset="-122"/>
              </a:rPr>
              <a:t>移动应用程序动态数据流跟踪</a:t>
            </a:r>
            <a:endParaRPr lang="en-US" altLang="zh-CN" dirty="0">
              <a:latin typeface="微软雅黑" pitchFamily="34" charset="-122"/>
              <a:ea typeface="微软雅黑" pitchFamily="34" charset="-122"/>
            </a:endParaRPr>
          </a:p>
          <a:p>
            <a:pPr lvl="1">
              <a:buFont typeface="Wingdings" pitchFamily="2" charset="2"/>
              <a:buChar char="Ø"/>
            </a:pP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24" name="TextBox 23"/>
          <p:cNvSpPr txBox="1"/>
          <p:nvPr/>
        </p:nvSpPr>
        <p:spPr>
          <a:xfrm>
            <a:off x="1763688" y="5195249"/>
            <a:ext cx="6281126" cy="646331"/>
          </a:xfrm>
          <a:prstGeom prst="rect">
            <a:avLst/>
          </a:prstGeom>
          <a:noFill/>
        </p:spPr>
        <p:txBody>
          <a:bodyPr wrap="square" rtlCol="0">
            <a:spAutoFit/>
          </a:bodyPr>
          <a:lstStyle/>
          <a:p>
            <a:pPr lvl="1">
              <a:buFont typeface="Wingdings" pitchFamily="2" charset="2"/>
              <a:buChar char="Ø"/>
            </a:pPr>
            <a:r>
              <a:rPr lang="zh-CN" altLang="zh-CN" dirty="0">
                <a:latin typeface="微软雅黑" pitchFamily="34" charset="-122"/>
                <a:ea typeface="微软雅黑" pitchFamily="34" charset="-122"/>
              </a:rPr>
              <a:t>在线社交媒体安全分析技术</a:t>
            </a:r>
            <a:endParaRPr lang="en-US" altLang="zh-CN" dirty="0">
              <a:latin typeface="微软雅黑" pitchFamily="34" charset="-122"/>
              <a:ea typeface="微软雅黑" pitchFamily="34" charset="-122"/>
            </a:endParaRPr>
          </a:p>
          <a:p>
            <a:pPr lvl="1">
              <a:buFont typeface="Wingdings" pitchFamily="2" charset="2"/>
              <a:buChar char="Ø"/>
            </a:pPr>
            <a:r>
              <a:rPr lang="zh-CN" altLang="en-US" dirty="0">
                <a:latin typeface="微软雅黑" pitchFamily="34" charset="-122"/>
                <a:ea typeface="微软雅黑" pitchFamily="34" charset="-122"/>
              </a:rPr>
              <a:t>代码流漏洞</a:t>
            </a:r>
            <a:r>
              <a:rPr lang="zh-CN" altLang="en-US" dirty="0" smtClean="0">
                <a:latin typeface="微软雅黑" pitchFamily="34" charset="-122"/>
                <a:ea typeface="微软雅黑" pitchFamily="34" charset="-122"/>
              </a:rPr>
              <a:t>挖掘技术</a:t>
            </a:r>
            <a:endParaRPr lang="zh-CN" altLang="en-US" dirty="0">
              <a:latin typeface="微软雅黑" pitchFamily="34" charset="-122"/>
              <a:ea typeface="微软雅黑" pitchFamily="34" charset="-122"/>
            </a:endParaRPr>
          </a:p>
        </p:txBody>
      </p:sp>
      <p:sp>
        <p:nvSpPr>
          <p:cNvPr id="25" name="TextBox 24"/>
          <p:cNvSpPr txBox="1"/>
          <p:nvPr/>
        </p:nvSpPr>
        <p:spPr>
          <a:xfrm>
            <a:off x="5148064" y="2219114"/>
            <a:ext cx="3816424" cy="1200329"/>
          </a:xfrm>
          <a:prstGeom prst="rect">
            <a:avLst/>
          </a:prstGeom>
          <a:noFill/>
        </p:spPr>
        <p:txBody>
          <a:bodyPr wrap="square" rtlCol="0">
            <a:spAutoFit/>
          </a:bodyPr>
          <a:lstStyle/>
          <a:p>
            <a:pPr lvl="1">
              <a:buFont typeface="Wingdings" pitchFamily="2" charset="2"/>
              <a:buChar char="Ø"/>
            </a:pPr>
            <a:r>
              <a:rPr lang="zh-CN" altLang="zh-CN" dirty="0" smtClean="0">
                <a:latin typeface="微软雅黑" pitchFamily="34" charset="-122"/>
                <a:ea typeface="微软雅黑" pitchFamily="34" charset="-122"/>
              </a:rPr>
              <a:t>移动虚拟化技术</a:t>
            </a:r>
            <a:endParaRPr lang="en-US" altLang="zh-CN" dirty="0" smtClean="0">
              <a:latin typeface="微软雅黑" pitchFamily="34" charset="-122"/>
              <a:ea typeface="微软雅黑" pitchFamily="34" charset="-122"/>
            </a:endParaRPr>
          </a:p>
          <a:p>
            <a:pPr lvl="1">
              <a:buFont typeface="Wingdings" pitchFamily="2" charset="2"/>
              <a:buChar char="Ø"/>
            </a:pPr>
            <a:r>
              <a:rPr lang="zh-CN" altLang="zh-CN" dirty="0" smtClean="0">
                <a:latin typeface="微软雅黑" pitchFamily="34" charset="-122"/>
                <a:ea typeface="微软雅黑" pitchFamily="34" charset="-122"/>
              </a:rPr>
              <a:t>面向安全的软硬件可重构、可重组技术</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26" name="TextBox 25"/>
          <p:cNvSpPr txBox="1"/>
          <p:nvPr/>
        </p:nvSpPr>
        <p:spPr>
          <a:xfrm>
            <a:off x="5148064" y="3659274"/>
            <a:ext cx="3888432" cy="646331"/>
          </a:xfrm>
          <a:prstGeom prst="rect">
            <a:avLst/>
          </a:prstGeom>
          <a:noFill/>
        </p:spPr>
        <p:txBody>
          <a:bodyPr wrap="square" rtlCol="0">
            <a:spAutoFit/>
          </a:bodyPr>
          <a:lstStyle/>
          <a:p>
            <a:pPr lvl="1">
              <a:buFont typeface="Wingdings" pitchFamily="2" charset="2"/>
              <a:buChar char="Ø"/>
            </a:pPr>
            <a:r>
              <a:rPr lang="zh-CN" altLang="zh-CN" dirty="0" smtClean="0">
                <a:latin typeface="微软雅黑" pitchFamily="34" charset="-122"/>
                <a:ea typeface="微软雅黑" pitchFamily="34" charset="-122"/>
              </a:rPr>
              <a:t>移动应用程序安全漏洞检测</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Tree>
    <p:extLst>
      <p:ext uri="{BB962C8B-B14F-4D97-AF65-F5344CB8AC3E}">
        <p14:creationId xmlns:p14="http://schemas.microsoft.com/office/powerpoint/2010/main" val="2334447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内容占位符 2"/>
          <p:cNvSpPr>
            <a:spLocks noGrp="1"/>
          </p:cNvSpPr>
          <p:nvPr>
            <p:ph idx="4294967295"/>
          </p:nvPr>
        </p:nvSpPr>
        <p:spPr>
          <a:xfrm>
            <a:off x="179388" y="1195958"/>
            <a:ext cx="8785225" cy="1656978"/>
          </a:xfrm>
        </p:spPr>
        <p:txBody>
          <a:bodyPr/>
          <a:lstStyle/>
          <a:p>
            <a:pPr marL="0" indent="0" eaLnBrk="1" hangingPunct="1">
              <a:buClr>
                <a:srgbClr val="31859C"/>
              </a:buClr>
              <a:buSzPct val="80000"/>
              <a:buFont typeface="Wingdings" pitchFamily="2" charset="2"/>
              <a:buNone/>
            </a:pPr>
            <a:r>
              <a:rPr lang="zh-CN" altLang="en-US" sz="3600" b="1" dirty="0" smtClean="0">
                <a:latin typeface="微软雅黑" pitchFamily="34" charset="-122"/>
                <a:ea typeface="微软雅黑" pitchFamily="34" charset="-122"/>
              </a:rPr>
              <a:t>信息安全</a:t>
            </a:r>
            <a:r>
              <a:rPr lang="zh-CN" altLang="en-US" sz="2400" dirty="0" smtClean="0">
                <a:latin typeface="微软雅黑" pitchFamily="34" charset="-122"/>
                <a:ea typeface="微软雅黑" pitchFamily="34" charset="-122"/>
              </a:rPr>
              <a:t>和政治安全、经济安全、文化安全、国防安全并列为国家安全的五大范畴。</a:t>
            </a:r>
          </a:p>
          <a:p>
            <a:pPr algn="r" eaLnBrk="1" hangingPunct="1">
              <a:buClr>
                <a:srgbClr val="31859C"/>
              </a:buClr>
              <a:buSzPct val="80000"/>
              <a:buFont typeface="Wingdings" pitchFamily="2" charset="2"/>
              <a:buNone/>
            </a:pPr>
            <a:r>
              <a:rPr lang="zh-CN" altLang="en-US"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党的十六届四中全会</a:t>
            </a:r>
            <a:r>
              <a:rPr lang="en-US" altLang="zh-CN" sz="2400" dirty="0" smtClean="0">
                <a:latin typeface="微软雅黑" pitchFamily="34" charset="-122"/>
                <a:ea typeface="微软雅黑" pitchFamily="34" charset="-122"/>
              </a:rPr>
              <a:t>, 2004</a:t>
            </a:r>
          </a:p>
        </p:txBody>
      </p:sp>
      <p:sp>
        <p:nvSpPr>
          <p:cNvPr id="6146" name="内容占位符 2"/>
          <p:cNvSpPr>
            <a:spLocks noGrp="1"/>
          </p:cNvSpPr>
          <p:nvPr>
            <p:ph idx="4294967295"/>
          </p:nvPr>
        </p:nvSpPr>
        <p:spPr>
          <a:xfrm>
            <a:off x="179388" y="2852936"/>
            <a:ext cx="8785225" cy="2304256"/>
          </a:xfrm>
        </p:spPr>
        <p:txBody>
          <a:bodyPr>
            <a:normAutofit fontScale="92500"/>
          </a:bodyPr>
          <a:lstStyle/>
          <a:p>
            <a:pPr marL="0" indent="0" eaLnBrk="1" hangingPunct="1">
              <a:buClr>
                <a:srgbClr val="31859C"/>
              </a:buClr>
              <a:buSzPct val="80000"/>
              <a:buFont typeface="Wingdings" pitchFamily="2" charset="2"/>
              <a:buNone/>
            </a:pPr>
            <a:r>
              <a:rPr lang="zh-CN" altLang="en-US" sz="3600" b="1" dirty="0" smtClean="0">
                <a:latin typeface="微软雅黑" pitchFamily="34" charset="-122"/>
                <a:ea typeface="微软雅黑" pitchFamily="34" charset="-122"/>
              </a:rPr>
              <a:t>信息安全产业</a:t>
            </a:r>
            <a:r>
              <a:rPr lang="zh-CN" altLang="en-US" sz="2400" dirty="0" smtClean="0">
                <a:latin typeface="微软雅黑" pitchFamily="34" charset="-122"/>
                <a:ea typeface="微软雅黑" pitchFamily="34" charset="-122"/>
              </a:rPr>
              <a:t>是保障国家信息安全的战略性核心产业；“十二五”时期是我国前面推进经济和社会信息化的关键时期，迫切需要加快发展信息安全产业，提供安全可控的信息安全技术、产品和服务。</a:t>
            </a:r>
            <a:endParaRPr lang="en-US" altLang="zh-CN" sz="2400" dirty="0" smtClean="0">
              <a:latin typeface="微软雅黑" pitchFamily="34" charset="-122"/>
              <a:ea typeface="微软雅黑" pitchFamily="34" charset="-122"/>
            </a:endParaRPr>
          </a:p>
          <a:p>
            <a:pPr marL="0" indent="0" algn="r" eaLnBrk="1" hangingPunct="1">
              <a:buClr>
                <a:srgbClr val="31859C"/>
              </a:buClr>
              <a:buSzPct val="80000"/>
              <a:buFont typeface="Wingdings" pitchFamily="2" charset="2"/>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 </a:t>
            </a:r>
            <a:r>
              <a:rPr lang="zh-CN" altLang="en-US" sz="2400" dirty="0" smtClean="0">
                <a:latin typeface="微软雅黑" pitchFamily="34" charset="-122"/>
                <a:ea typeface="微软雅黑" pitchFamily="34" charset="-122"/>
              </a:rPr>
              <a:t>国家</a:t>
            </a:r>
            <a:r>
              <a:rPr lang="en-US" altLang="zh-CN" sz="2400" dirty="0" smtClean="0">
                <a:latin typeface="微软雅黑" pitchFamily="34" charset="-122"/>
                <a:ea typeface="微软雅黑" pitchFamily="34" charset="-122"/>
              </a:rPr>
              <a:t>《</a:t>
            </a:r>
            <a:r>
              <a:rPr lang="zh-CN" altLang="en-US" sz="2400" dirty="0" smtClean="0">
                <a:latin typeface="微软雅黑" pitchFamily="34" charset="-122"/>
                <a:ea typeface="微软雅黑" pitchFamily="34" charset="-122"/>
              </a:rPr>
              <a:t>信息安全产业“十二五”发展规划</a:t>
            </a:r>
            <a:r>
              <a:rPr lang="en-US" altLang="zh-CN" sz="2400" dirty="0" smtClean="0">
                <a:latin typeface="微软雅黑" pitchFamily="34" charset="-122"/>
                <a:ea typeface="微软雅黑" pitchFamily="34" charset="-122"/>
              </a:rPr>
              <a:t>》, 2012</a:t>
            </a:r>
            <a:r>
              <a:rPr lang="en-US" altLang="zh-CN" sz="2400" dirty="0" smtClean="0">
                <a:latin typeface="黑体" pitchFamily="2" charset="-122"/>
                <a:ea typeface="黑体" pitchFamily="2" charset="-122"/>
              </a:rPr>
              <a:t>					</a:t>
            </a:r>
            <a:endParaRPr lang="en-US" altLang="zh-CN" sz="2800" dirty="0" smtClean="0">
              <a:latin typeface="黑体" pitchFamily="2" charset="-122"/>
              <a:ea typeface="黑体" pitchFamily="2" charset="-122"/>
            </a:endParaRPr>
          </a:p>
        </p:txBody>
      </p:sp>
      <p:sp>
        <p:nvSpPr>
          <p:cNvPr id="4" name="内容占位符 2"/>
          <p:cNvSpPr>
            <a:spLocks noGrp="1"/>
          </p:cNvSpPr>
          <p:nvPr>
            <p:ph idx="4294967295"/>
          </p:nvPr>
        </p:nvSpPr>
        <p:spPr>
          <a:xfrm>
            <a:off x="179512" y="5301208"/>
            <a:ext cx="8785225" cy="1008112"/>
          </a:xfrm>
        </p:spPr>
        <p:txBody>
          <a:bodyPr>
            <a:normAutofit fontScale="77500" lnSpcReduction="20000"/>
          </a:bodyPr>
          <a:lstStyle/>
          <a:p>
            <a:pPr marL="0" indent="0" algn="r" eaLnBrk="1" hangingPunct="1">
              <a:buClr>
                <a:srgbClr val="31859C"/>
              </a:buClr>
              <a:buSzPct val="80000"/>
              <a:buFont typeface="Wingdings" pitchFamily="2" charset="2"/>
              <a:buNone/>
            </a:pPr>
            <a:r>
              <a:rPr lang="zh-CN" altLang="en-US" sz="3600" b="1" dirty="0" smtClean="0">
                <a:latin typeface="微软雅黑" pitchFamily="34" charset="-122"/>
                <a:ea typeface="微软雅黑" pitchFamily="34" charset="-122"/>
              </a:rPr>
              <a:t>没有网络安全</a:t>
            </a:r>
            <a:r>
              <a:rPr lang="zh-CN" altLang="en-US" sz="2400" dirty="0" smtClean="0">
                <a:latin typeface="微软雅黑" pitchFamily="34" charset="-122"/>
                <a:ea typeface="微软雅黑" pitchFamily="34" charset="-122"/>
              </a:rPr>
              <a:t>就没有国家</a:t>
            </a:r>
            <a:r>
              <a:rPr lang="zh-CN" altLang="en-US" sz="2400" dirty="0">
                <a:latin typeface="微软雅黑" pitchFamily="34" charset="-122"/>
                <a:ea typeface="微软雅黑" pitchFamily="34" charset="-122"/>
              </a:rPr>
              <a:t>安全，没有信息化就没有</a:t>
            </a:r>
            <a:r>
              <a:rPr lang="zh-CN" altLang="en-US" sz="2400" dirty="0" smtClean="0">
                <a:latin typeface="微软雅黑" pitchFamily="34" charset="-122"/>
                <a:ea typeface="微软雅黑" pitchFamily="34" charset="-122"/>
              </a:rPr>
              <a:t>现代化。</a:t>
            </a:r>
            <a:endParaRPr lang="en-US" altLang="zh-CN" sz="2400" dirty="0" smtClean="0">
              <a:latin typeface="微软雅黑" pitchFamily="34" charset="-122"/>
              <a:ea typeface="微软雅黑" pitchFamily="34" charset="-122"/>
            </a:endParaRPr>
          </a:p>
          <a:p>
            <a:pPr marL="0" indent="0" algn="r" eaLnBrk="1" hangingPunct="1">
              <a:buClr>
                <a:srgbClr val="31859C"/>
              </a:buClr>
              <a:buSzPct val="80000"/>
              <a:buFont typeface="Wingdings" pitchFamily="2" charset="2"/>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 </a:t>
            </a:r>
            <a:r>
              <a:rPr lang="zh-CN" altLang="en-US" sz="2400" dirty="0" smtClean="0">
                <a:latin typeface="微软雅黑" pitchFamily="34" charset="-122"/>
                <a:ea typeface="微软雅黑" pitchFamily="34" charset="-122"/>
              </a:rPr>
              <a:t>习近平</a:t>
            </a:r>
            <a:r>
              <a:rPr lang="en-US" altLang="zh-CN" sz="2400" dirty="0" smtClean="0">
                <a:latin typeface="微软雅黑" pitchFamily="34" charset="-122"/>
                <a:ea typeface="微软雅黑" pitchFamily="34" charset="-122"/>
              </a:rPr>
              <a:t>, 2014</a:t>
            </a:r>
            <a:r>
              <a:rPr lang="en-US" altLang="zh-CN" sz="2400" dirty="0" smtClean="0">
                <a:latin typeface="黑体" pitchFamily="2" charset="-122"/>
                <a:ea typeface="黑体" pitchFamily="2" charset="-122"/>
              </a:rPr>
              <a:t>					</a:t>
            </a:r>
            <a:endParaRPr lang="en-US" altLang="zh-CN" sz="2800" dirty="0" smtClean="0">
              <a:latin typeface="黑体" pitchFamily="2" charset="-122"/>
              <a:ea typeface="黑体" pitchFamily="2" charset="-122"/>
            </a:endParaRPr>
          </a:p>
        </p:txBody>
      </p:sp>
      <p:sp>
        <p:nvSpPr>
          <p:cNvPr id="5" name="圆角矩形 4"/>
          <p:cNvSpPr/>
          <p:nvPr/>
        </p:nvSpPr>
        <p:spPr>
          <a:xfrm>
            <a:off x="395536" y="2924944"/>
            <a:ext cx="8280920" cy="158417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3800" b="1" dirty="0" smtClean="0">
                <a:solidFill>
                  <a:srgbClr val="FF0000"/>
                </a:solidFill>
                <a:latin typeface="微软雅黑" pitchFamily="34" charset="-122"/>
                <a:ea typeface="微软雅黑" pitchFamily="34" charset="-122"/>
              </a:rPr>
              <a:t>信息安全已经提升到国家战略的地位！</a:t>
            </a:r>
            <a:endParaRPr lang="zh-CN" altLang="en-US" sz="38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149595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extLst>
              <p:ext uri="{D42A27DB-BD31-4B8C-83A1-F6EECF244321}">
                <p14:modId xmlns:p14="http://schemas.microsoft.com/office/powerpoint/2010/main" val="2259324545"/>
              </p:ext>
            </p:extLst>
          </p:nvPr>
        </p:nvGraphicFramePr>
        <p:xfrm>
          <a:off x="395536" y="1275349"/>
          <a:ext cx="5991904" cy="5213173"/>
        </p:xfrm>
        <a:graphic>
          <a:graphicData uri="http://schemas.openxmlformats.org/presentationml/2006/ole">
            <mc:AlternateContent xmlns:mc="http://schemas.openxmlformats.org/markup-compatibility/2006">
              <mc:Choice xmlns:v="urn:schemas-microsoft-com:vml" Requires="v">
                <p:oleObj spid="_x0000_s3125" name="Visio" r:id="rId3" imgW="5525150" imgH="4805088" progId="Visio.Drawing.11">
                  <p:embed/>
                </p:oleObj>
              </mc:Choice>
              <mc:Fallback>
                <p:oleObj name="Visio" r:id="rId3" imgW="5525150" imgH="480508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75349"/>
                        <a:ext cx="5991904" cy="521317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a:spLocks noChangeArrowheads="1"/>
          </p:cNvSpPr>
          <p:nvPr/>
        </p:nvSpPr>
        <p:spPr bwMode="auto">
          <a:xfrm>
            <a:off x="2034001" y="4661500"/>
            <a:ext cx="3443623" cy="3712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zh-CN" altLang="en-US" sz="2400">
              <a:latin typeface="微软雅黑" pitchFamily="34" charset="-122"/>
            </a:endParaRPr>
          </a:p>
        </p:txBody>
      </p:sp>
      <p:sp>
        <p:nvSpPr>
          <p:cNvPr id="7" name="矩形 6"/>
          <p:cNvSpPr>
            <a:spLocks noChangeArrowheads="1"/>
          </p:cNvSpPr>
          <p:nvPr/>
        </p:nvSpPr>
        <p:spPr bwMode="auto">
          <a:xfrm>
            <a:off x="5239122" y="3011031"/>
            <a:ext cx="895342" cy="3712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zh-CN" altLang="en-US" sz="2400">
              <a:latin typeface="微软雅黑" pitchFamily="34" charset="-122"/>
            </a:endParaRPr>
          </a:p>
        </p:txBody>
      </p:sp>
      <p:sp>
        <p:nvSpPr>
          <p:cNvPr id="8" name="矩形 7"/>
          <p:cNvSpPr>
            <a:spLocks noChangeArrowheads="1"/>
          </p:cNvSpPr>
          <p:nvPr/>
        </p:nvSpPr>
        <p:spPr bwMode="auto">
          <a:xfrm>
            <a:off x="2812444" y="3011031"/>
            <a:ext cx="1101959" cy="3712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zh-CN" altLang="en-US" sz="2400">
              <a:latin typeface="微软雅黑" pitchFamily="34" charset="-122"/>
            </a:endParaRPr>
          </a:p>
        </p:txBody>
      </p:sp>
      <p:sp>
        <p:nvSpPr>
          <p:cNvPr id="9" name="矩形 8"/>
          <p:cNvSpPr>
            <a:spLocks noChangeArrowheads="1"/>
          </p:cNvSpPr>
          <p:nvPr/>
        </p:nvSpPr>
        <p:spPr bwMode="auto">
          <a:xfrm>
            <a:off x="2195736" y="1375802"/>
            <a:ext cx="3443623" cy="371299"/>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endParaRPr lang="zh-CN" altLang="en-US" sz="2400">
              <a:latin typeface="微软雅黑" pitchFamily="34" charset="-122"/>
            </a:endParaRPr>
          </a:p>
        </p:txBody>
      </p:sp>
      <p:sp>
        <p:nvSpPr>
          <p:cNvPr id="10" name="下箭头 9"/>
          <p:cNvSpPr/>
          <p:nvPr/>
        </p:nvSpPr>
        <p:spPr>
          <a:xfrm rot="16200000">
            <a:off x="6136491" y="4349973"/>
            <a:ext cx="371299" cy="9642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a:spLocks noChangeArrowheads="1"/>
          </p:cNvSpPr>
          <p:nvPr/>
        </p:nvSpPr>
        <p:spPr bwMode="auto">
          <a:xfrm>
            <a:off x="6948264" y="4441666"/>
            <a:ext cx="1721811" cy="110799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r>
              <a:rPr lang="zh-CN" altLang="en-US" sz="2200" b="1" dirty="0" smtClean="0">
                <a:latin typeface="微软雅黑" pitchFamily="34" charset="-122"/>
                <a:ea typeface="微软雅黑" pitchFamily="34" charset="-122"/>
              </a:rPr>
              <a:t>移动</a:t>
            </a:r>
            <a:r>
              <a:rPr lang="zh-CN" altLang="en-US" sz="2200" b="1" dirty="0">
                <a:latin typeface="微软雅黑" pitchFamily="34" charset="-122"/>
                <a:ea typeface="微软雅黑" pitchFamily="34" charset="-122"/>
              </a:rPr>
              <a:t>智能</a:t>
            </a:r>
            <a:r>
              <a:rPr lang="zh-CN" altLang="en-US" sz="2200" b="1" dirty="0" smtClean="0">
                <a:latin typeface="微软雅黑" pitchFamily="34" charset="-122"/>
                <a:ea typeface="微软雅黑" pitchFamily="34" charset="-122"/>
              </a:rPr>
              <a:t>终端安全可信体系结构</a:t>
            </a:r>
            <a:endParaRPr lang="zh-CN" altLang="en-US" sz="2200" b="1" dirty="0">
              <a:latin typeface="微软雅黑" pitchFamily="34" charset="-122"/>
              <a:ea typeface="微软雅黑" pitchFamily="34" charset="-122"/>
            </a:endParaRPr>
          </a:p>
        </p:txBody>
      </p:sp>
      <p:sp>
        <p:nvSpPr>
          <p:cNvPr id="12" name="下箭头 11"/>
          <p:cNvSpPr/>
          <p:nvPr/>
        </p:nvSpPr>
        <p:spPr>
          <a:xfrm rot="16200000">
            <a:off x="6318025" y="2900406"/>
            <a:ext cx="371299" cy="5509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a:spLocks noChangeArrowheads="1"/>
          </p:cNvSpPr>
          <p:nvPr/>
        </p:nvSpPr>
        <p:spPr bwMode="auto">
          <a:xfrm>
            <a:off x="6948264" y="2833683"/>
            <a:ext cx="1721811" cy="110799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r>
              <a:rPr lang="zh-CN" altLang="en-US" sz="2200" b="1" dirty="0">
                <a:latin typeface="微软雅黑" pitchFamily="34" charset="-122"/>
                <a:ea typeface="微软雅黑" pitchFamily="34" charset="-122"/>
              </a:rPr>
              <a:t>移动应用安全及隐私保护技术</a:t>
            </a:r>
          </a:p>
        </p:txBody>
      </p:sp>
      <p:sp>
        <p:nvSpPr>
          <p:cNvPr id="14" name="下箭头 13"/>
          <p:cNvSpPr/>
          <p:nvPr/>
        </p:nvSpPr>
        <p:spPr>
          <a:xfrm rot="16200000">
            <a:off x="6126966" y="1048865"/>
            <a:ext cx="371299" cy="96421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a:spLocks noChangeArrowheads="1"/>
          </p:cNvSpPr>
          <p:nvPr/>
        </p:nvSpPr>
        <p:spPr bwMode="auto">
          <a:xfrm>
            <a:off x="6948264" y="1273314"/>
            <a:ext cx="1721811" cy="1107996"/>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p>
            <a:pPr algn="ctr" eaLnBrk="0" hangingPunct="0"/>
            <a:r>
              <a:rPr lang="zh-CN" altLang="en-US" sz="2200" b="1" dirty="0">
                <a:latin typeface="微软雅黑" pitchFamily="34" charset="-122"/>
                <a:ea typeface="微软雅黑" pitchFamily="34" charset="-122"/>
              </a:rPr>
              <a:t>移动社交媒体安全分析与挖掘技术</a:t>
            </a:r>
          </a:p>
        </p:txBody>
      </p:sp>
      <p:sp>
        <p:nvSpPr>
          <p:cNvPr id="16" name="TextBox 15"/>
          <p:cNvSpPr txBox="1"/>
          <p:nvPr/>
        </p:nvSpPr>
        <p:spPr>
          <a:xfrm>
            <a:off x="1945340" y="6448598"/>
            <a:ext cx="3418748" cy="400110"/>
          </a:xfrm>
          <a:prstGeom prst="rect">
            <a:avLst/>
          </a:prstGeom>
          <a:noFill/>
        </p:spPr>
        <p:txBody>
          <a:bodyPr wrap="square" rtlCol="0">
            <a:spAutoFit/>
          </a:bodyPr>
          <a:lstStyle/>
          <a:p>
            <a:pPr algn="ctr"/>
            <a:r>
              <a:rPr lang="zh-CN" altLang="en-US" sz="2000" dirty="0" smtClean="0">
                <a:latin typeface="微软雅黑" pitchFamily="34" charset="-122"/>
                <a:ea typeface="微软雅黑" pitchFamily="34" charset="-122"/>
              </a:rPr>
              <a:t>移动终端安全体系架构</a:t>
            </a:r>
            <a:endParaRPr lang="zh-CN" altLang="en-US" sz="2000" dirty="0">
              <a:latin typeface="微软雅黑" pitchFamily="34" charset="-122"/>
              <a:ea typeface="微软雅黑" pitchFamily="34" charset="-122"/>
            </a:endParaRPr>
          </a:p>
        </p:txBody>
      </p:sp>
      <p:sp>
        <p:nvSpPr>
          <p:cNvPr id="17" name="TextBox 16"/>
          <p:cNvSpPr txBox="1"/>
          <p:nvPr/>
        </p:nvSpPr>
        <p:spPr>
          <a:xfrm>
            <a:off x="6444208" y="6457890"/>
            <a:ext cx="2640326" cy="400110"/>
          </a:xfrm>
          <a:prstGeom prst="rect">
            <a:avLst/>
          </a:prstGeom>
          <a:noFill/>
        </p:spPr>
        <p:txBody>
          <a:bodyPr wrap="square" rtlCol="0">
            <a:spAutoFit/>
          </a:bodyPr>
          <a:lstStyle/>
          <a:p>
            <a:pPr algn="ctr"/>
            <a:r>
              <a:rPr lang="zh-CN" altLang="en-US" sz="2000" dirty="0" smtClean="0">
                <a:latin typeface="微软雅黑" pitchFamily="34" charset="-122"/>
                <a:ea typeface="微软雅黑" pitchFamily="34" charset="-122"/>
              </a:rPr>
              <a:t>共性关键技术</a:t>
            </a:r>
            <a:endParaRPr lang="zh-CN" altLang="en-US" sz="2000" dirty="0">
              <a:latin typeface="微软雅黑" pitchFamily="34" charset="-122"/>
              <a:ea typeface="微软雅黑" pitchFamily="34" charset="-122"/>
            </a:endParaRPr>
          </a:p>
        </p:txBody>
      </p:sp>
      <p:sp>
        <p:nvSpPr>
          <p:cNvPr id="2" name="标题 1"/>
          <p:cNvSpPr>
            <a:spLocks noGrp="1"/>
          </p:cNvSpPr>
          <p:nvPr>
            <p:ph type="title"/>
          </p:nvPr>
        </p:nvSpPr>
        <p:spPr/>
        <p:txBody>
          <a:bodyPr>
            <a:normAutofit fontScale="90000"/>
          </a:bodyPr>
          <a:lstStyle/>
          <a:p>
            <a:r>
              <a:rPr lang="zh-CN" altLang="en-US" dirty="0" smtClean="0"/>
              <a:t>移动终端浙江省工程实验室</a:t>
            </a:r>
            <a:r>
              <a:rPr lang="en-US" altLang="zh-CN" dirty="0" smtClean="0"/>
              <a:t/>
            </a:r>
            <a:br>
              <a:rPr lang="en-US" altLang="zh-CN" dirty="0" smtClean="0"/>
            </a:br>
            <a:r>
              <a:rPr lang="zh-CN" altLang="en-US" dirty="0" smtClean="0"/>
              <a:t>研究体系架构</a:t>
            </a:r>
            <a:endParaRPr lang="zh-CN" altLang="en-US" dirty="0"/>
          </a:p>
        </p:txBody>
      </p:sp>
    </p:spTree>
    <p:extLst>
      <p:ext uri="{BB962C8B-B14F-4D97-AF65-F5344CB8AC3E}">
        <p14:creationId xmlns:p14="http://schemas.microsoft.com/office/powerpoint/2010/main" val="45911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latin typeface="微软雅黑" pitchFamily="34" charset="-122"/>
                <a:ea typeface="微软雅黑" pitchFamily="34" charset="-122"/>
              </a:rPr>
              <a:t>移动智能终端安全可信体系结构</a:t>
            </a:r>
            <a:endParaRPr lang="zh-CN" altLang="en-US" dirty="0">
              <a:latin typeface="微软雅黑" pitchFamily="34" charset="-122"/>
              <a:ea typeface="微软雅黑" pitchFamily="34" charset="-122"/>
            </a:endParaRPr>
          </a:p>
        </p:txBody>
      </p:sp>
      <p:sp>
        <p:nvSpPr>
          <p:cNvPr id="3" name="内容占位符 2"/>
          <p:cNvSpPr>
            <a:spLocks noGrp="1"/>
          </p:cNvSpPr>
          <p:nvPr>
            <p:ph idx="1"/>
          </p:nvPr>
        </p:nvSpPr>
        <p:spPr>
          <a:xfrm>
            <a:off x="395536" y="1052736"/>
            <a:ext cx="8280920" cy="4896544"/>
          </a:xfrm>
        </p:spPr>
        <p:txBody>
          <a:bodyPr/>
          <a:lstStyle/>
          <a:p>
            <a:r>
              <a:rPr lang="zh-CN" altLang="en-US" b="1" dirty="0" smtClean="0">
                <a:solidFill>
                  <a:schemeClr val="tx1"/>
                </a:solidFill>
                <a:latin typeface="微软雅黑" pitchFamily="34" charset="-122"/>
                <a:ea typeface="微软雅黑" pitchFamily="34" charset="-122"/>
              </a:rPr>
              <a:t>主要技术路线</a:t>
            </a:r>
            <a:endParaRPr lang="en-US" altLang="zh-CN" b="1" dirty="0">
              <a:solidFill>
                <a:schemeClr val="tx1"/>
              </a:solidFill>
              <a:latin typeface="微软雅黑" pitchFamily="34" charset="-122"/>
              <a:ea typeface="微软雅黑" pitchFamily="34" charset="-122"/>
            </a:endParaRPr>
          </a:p>
          <a:p>
            <a:pPr marL="0" indent="0">
              <a:buNone/>
            </a:pPr>
            <a:r>
              <a:rPr lang="en-US" altLang="zh-CN" sz="2200" dirty="0">
                <a:solidFill>
                  <a:schemeClr val="tx1"/>
                </a:solidFill>
                <a:latin typeface="微软雅黑" pitchFamily="34" charset="-122"/>
                <a:ea typeface="微软雅黑" pitchFamily="34" charset="-122"/>
              </a:rPr>
              <a:t> </a:t>
            </a:r>
            <a:r>
              <a:rPr lang="en-US" altLang="zh-CN" sz="2200" dirty="0" smtClean="0">
                <a:solidFill>
                  <a:schemeClr val="tx1"/>
                </a:solidFill>
                <a:latin typeface="微软雅黑" pitchFamily="34" charset="-122"/>
                <a:ea typeface="微软雅黑" pitchFamily="34" charset="-122"/>
              </a:rPr>
              <a:t>      </a:t>
            </a:r>
            <a:r>
              <a:rPr lang="zh-CN" altLang="zh-CN" sz="2200" dirty="0" smtClean="0">
                <a:solidFill>
                  <a:schemeClr val="tx1"/>
                </a:solidFill>
                <a:latin typeface="微软雅黑" pitchFamily="34" charset="-122"/>
                <a:ea typeface="微软雅黑" pitchFamily="34" charset="-122"/>
              </a:rPr>
              <a:t>将</a:t>
            </a:r>
            <a:r>
              <a:rPr lang="zh-CN" altLang="zh-CN" sz="2200" dirty="0">
                <a:solidFill>
                  <a:schemeClr val="tx1"/>
                </a:solidFill>
                <a:latin typeface="微软雅黑" pitchFamily="34" charset="-122"/>
                <a:ea typeface="微软雅黑" pitchFamily="34" charset="-122"/>
              </a:rPr>
              <a:t>从</a:t>
            </a:r>
            <a:r>
              <a:rPr lang="zh-CN" altLang="zh-CN" sz="2200" dirty="0" smtClean="0">
                <a:solidFill>
                  <a:schemeClr val="tx1"/>
                </a:solidFill>
                <a:latin typeface="微软雅黑" pitchFamily="34" charset="-122"/>
                <a:ea typeface="微软雅黑" pitchFamily="34" charset="-122"/>
              </a:rPr>
              <a:t>体系</a:t>
            </a:r>
            <a:r>
              <a:rPr lang="zh-CN" altLang="en-US" sz="2200" dirty="0" smtClean="0">
                <a:solidFill>
                  <a:schemeClr val="tx1"/>
                </a:solidFill>
                <a:latin typeface="微软雅黑" pitchFamily="34" charset="-122"/>
                <a:ea typeface="微软雅黑" pitchFamily="34" charset="-122"/>
              </a:rPr>
              <a:t>结构</a:t>
            </a:r>
            <a:r>
              <a:rPr lang="zh-CN" altLang="zh-CN" sz="2200" dirty="0" smtClean="0">
                <a:solidFill>
                  <a:schemeClr val="tx1"/>
                </a:solidFill>
                <a:latin typeface="微软雅黑" pitchFamily="34" charset="-122"/>
                <a:ea typeface="微软雅黑" pitchFamily="34" charset="-122"/>
              </a:rPr>
              <a:t>的</a:t>
            </a:r>
            <a:r>
              <a:rPr lang="zh-CN" altLang="zh-CN" sz="2200" dirty="0">
                <a:solidFill>
                  <a:schemeClr val="tx1"/>
                </a:solidFill>
                <a:latin typeface="微软雅黑" pitchFamily="34" charset="-122"/>
                <a:ea typeface="微软雅黑" pitchFamily="34" charset="-122"/>
              </a:rPr>
              <a:t>角度针对移动智能终端安全提出创新方案，设计双体系可信终端结构或拟态化系统，建立自我防护主动免疫保护框架，从根本上解决底层硬件、芯片、操作系统、系统软件的垂直安全保障</a:t>
            </a:r>
            <a:r>
              <a:rPr lang="zh-CN" altLang="zh-CN" sz="2200" dirty="0" smtClean="0">
                <a:solidFill>
                  <a:schemeClr val="tx1"/>
                </a:solidFill>
                <a:latin typeface="微软雅黑" pitchFamily="34" charset="-122"/>
                <a:ea typeface="微软雅黑" pitchFamily="34" charset="-122"/>
              </a:rPr>
              <a:t>问题</a:t>
            </a:r>
            <a:r>
              <a:rPr lang="zh-CN" altLang="en-US" sz="2200" dirty="0" smtClean="0">
                <a:solidFill>
                  <a:schemeClr val="tx1"/>
                </a:solidFill>
                <a:latin typeface="微软雅黑" pitchFamily="34" charset="-122"/>
                <a:ea typeface="微软雅黑" pitchFamily="34" charset="-122"/>
              </a:rPr>
              <a:t>。</a:t>
            </a:r>
            <a:endParaRPr lang="en-US" altLang="zh-CN" sz="2200" dirty="0" smtClean="0">
              <a:solidFill>
                <a:schemeClr val="tx1"/>
              </a:solidFill>
              <a:latin typeface="微软雅黑" pitchFamily="34" charset="-122"/>
              <a:ea typeface="微软雅黑" pitchFamily="34" charset="-122"/>
            </a:endParaRPr>
          </a:p>
          <a:p>
            <a:pPr marL="0" indent="0">
              <a:buNone/>
            </a:pPr>
            <a:endParaRPr lang="en-US" altLang="zh-CN" sz="1000" dirty="0" smtClean="0">
              <a:solidFill>
                <a:schemeClr val="tx1"/>
              </a:solidFill>
              <a:latin typeface="微软雅黑" pitchFamily="34" charset="-122"/>
              <a:ea typeface="微软雅黑" pitchFamily="34" charset="-122"/>
            </a:endParaRPr>
          </a:p>
          <a:p>
            <a:r>
              <a:rPr lang="zh-CN" altLang="en-US" b="1" dirty="0">
                <a:solidFill>
                  <a:schemeClr val="tx1"/>
                </a:solidFill>
                <a:latin typeface="微软雅黑" pitchFamily="34" charset="-122"/>
                <a:ea typeface="微软雅黑" pitchFamily="34" charset="-122"/>
              </a:rPr>
              <a:t>主</a:t>
            </a:r>
            <a:r>
              <a:rPr lang="zh-CN" altLang="en-US" b="1" dirty="0" smtClean="0">
                <a:solidFill>
                  <a:schemeClr val="tx1"/>
                </a:solidFill>
                <a:latin typeface="微软雅黑" pitchFamily="34" charset="-122"/>
                <a:ea typeface="微软雅黑" pitchFamily="34" charset="-122"/>
              </a:rPr>
              <a:t>要</a:t>
            </a:r>
            <a:r>
              <a:rPr lang="zh-CN" altLang="en-US" b="1" dirty="0">
                <a:solidFill>
                  <a:schemeClr val="tx1"/>
                </a:solidFill>
                <a:latin typeface="微软雅黑" pitchFamily="34" charset="-122"/>
                <a:ea typeface="微软雅黑" pitchFamily="34" charset="-122"/>
              </a:rPr>
              <a:t>研</a:t>
            </a:r>
            <a:r>
              <a:rPr lang="zh-CN" altLang="en-US" b="1" dirty="0" smtClean="0">
                <a:solidFill>
                  <a:schemeClr val="tx1"/>
                </a:solidFill>
                <a:latin typeface="微软雅黑" pitchFamily="34" charset="-122"/>
                <a:ea typeface="微软雅黑" pitchFamily="34" charset="-122"/>
              </a:rPr>
              <a:t>究方</a:t>
            </a:r>
            <a:r>
              <a:rPr lang="zh-CN" altLang="en-US" b="1" dirty="0">
                <a:solidFill>
                  <a:schemeClr val="tx1"/>
                </a:solidFill>
                <a:latin typeface="微软雅黑" pitchFamily="34" charset="-122"/>
                <a:ea typeface="微软雅黑" pitchFamily="34" charset="-122"/>
              </a:rPr>
              <a:t>向</a:t>
            </a:r>
            <a:r>
              <a:rPr lang="zh-CN" altLang="en-US" b="1" dirty="0" smtClean="0">
                <a:solidFill>
                  <a:schemeClr val="tx1"/>
                </a:solidFill>
                <a:latin typeface="微软雅黑" pitchFamily="34" charset="-122"/>
                <a:ea typeface="微软雅黑" pitchFamily="34" charset="-122"/>
              </a:rPr>
              <a:t>及</a:t>
            </a:r>
            <a:r>
              <a:rPr lang="zh-CN" altLang="en-US" b="1" dirty="0">
                <a:solidFill>
                  <a:schemeClr val="tx1"/>
                </a:solidFill>
                <a:latin typeface="微软雅黑" pitchFamily="34" charset="-122"/>
                <a:ea typeface="微软雅黑" pitchFamily="34" charset="-122"/>
              </a:rPr>
              <a:t>成果</a:t>
            </a:r>
            <a:endParaRPr lang="en-US" altLang="zh-CN" b="1" dirty="0" smtClean="0">
              <a:solidFill>
                <a:schemeClr val="tx1"/>
              </a:solidFill>
              <a:latin typeface="微软雅黑" pitchFamily="34" charset="-122"/>
              <a:ea typeface="微软雅黑" pitchFamily="34" charset="-122"/>
            </a:endParaRPr>
          </a:p>
          <a:p>
            <a:pPr lvl="1"/>
            <a:r>
              <a:rPr lang="zh-CN" altLang="zh-CN" sz="2200" dirty="0" smtClean="0">
                <a:solidFill>
                  <a:schemeClr val="tx1"/>
                </a:solidFill>
                <a:latin typeface="微软雅黑" pitchFamily="34" charset="-122"/>
                <a:ea typeface="微软雅黑" pitchFamily="34" charset="-122"/>
              </a:rPr>
              <a:t>移动终端安全体系框架</a:t>
            </a:r>
          </a:p>
          <a:p>
            <a:pPr lvl="1"/>
            <a:r>
              <a:rPr lang="zh-CN" altLang="zh-CN" sz="2200" dirty="0" smtClean="0">
                <a:solidFill>
                  <a:schemeClr val="tx1"/>
                </a:solidFill>
                <a:latin typeface="微软雅黑" pitchFamily="34" charset="-122"/>
                <a:ea typeface="微软雅黑" pitchFamily="34" charset="-122"/>
              </a:rPr>
              <a:t>采用安全体系结构的移动智能终端（示范产品）</a:t>
            </a:r>
          </a:p>
          <a:p>
            <a:pPr lvl="1"/>
            <a:r>
              <a:rPr lang="zh-CN" altLang="zh-CN" sz="2200" dirty="0" smtClean="0">
                <a:solidFill>
                  <a:schemeClr val="tx1"/>
                </a:solidFill>
                <a:latin typeface="微软雅黑" pitchFamily="34" charset="-122"/>
                <a:ea typeface="微软雅黑" pitchFamily="34" charset="-122"/>
              </a:rPr>
              <a:t>移动智能终端安全操作系统</a:t>
            </a:r>
          </a:p>
          <a:p>
            <a:pPr lvl="1"/>
            <a:r>
              <a:rPr lang="zh-CN" altLang="zh-CN" sz="2200" dirty="0" smtClean="0">
                <a:solidFill>
                  <a:schemeClr val="tx1"/>
                </a:solidFill>
                <a:latin typeface="微软雅黑" pitchFamily="34" charset="-122"/>
                <a:ea typeface="微软雅黑" pitchFamily="34" charset="-122"/>
              </a:rPr>
              <a:t>面向通信和网络终端产品的核心安全芯片（或</a:t>
            </a:r>
            <a:r>
              <a:rPr lang="en-US" altLang="zh-CN" sz="2200" dirty="0" smtClean="0">
                <a:solidFill>
                  <a:schemeClr val="tx1"/>
                </a:solidFill>
                <a:latin typeface="微软雅黑" pitchFamily="34" charset="-122"/>
                <a:ea typeface="微软雅黑" pitchFamily="34" charset="-122"/>
              </a:rPr>
              <a:t>IP</a:t>
            </a:r>
            <a:r>
              <a:rPr lang="zh-CN" altLang="zh-CN" sz="2200" dirty="0" smtClean="0">
                <a:solidFill>
                  <a:schemeClr val="tx1"/>
                </a:solidFill>
                <a:latin typeface="微软雅黑" pitchFamily="34" charset="-122"/>
                <a:ea typeface="微软雅黑" pitchFamily="34" charset="-122"/>
              </a:rPr>
              <a:t>核）</a:t>
            </a:r>
            <a:endParaRPr lang="en-US" altLang="zh-CN" sz="2200" dirty="0" smtClean="0">
              <a:solidFill>
                <a:schemeClr val="tx1"/>
              </a:solidFill>
              <a:latin typeface="微软雅黑" pitchFamily="34" charset="-122"/>
              <a:ea typeface="微软雅黑" pitchFamily="34" charset="-122"/>
            </a:endParaRPr>
          </a:p>
          <a:p>
            <a:pPr lvl="1"/>
            <a:r>
              <a:rPr lang="zh-CN" altLang="zh-CN" sz="2200" dirty="0" smtClean="0">
                <a:solidFill>
                  <a:schemeClr val="tx1"/>
                </a:solidFill>
                <a:latin typeface="微软雅黑" pitchFamily="34" charset="-122"/>
                <a:ea typeface="微软雅黑" pitchFamily="34" charset="-122"/>
              </a:rPr>
              <a:t>其它相关产品</a:t>
            </a:r>
            <a:endParaRPr lang="en-US" altLang="zh-CN" sz="2200" dirty="0" smtClean="0">
              <a:solidFill>
                <a:schemeClr val="tx1"/>
              </a:solidFill>
              <a:latin typeface="微软雅黑" pitchFamily="34" charset="-122"/>
              <a:ea typeface="微软雅黑" pitchFamily="34" charset="-122"/>
            </a:endParaRPr>
          </a:p>
          <a:p>
            <a:pPr marL="0" indent="0">
              <a:buNone/>
            </a:pPr>
            <a:endParaRPr lang="zh-CN" altLang="en-US" sz="2400" dirty="0">
              <a:solidFill>
                <a:schemeClr val="tx1"/>
              </a:solidFill>
            </a:endParaRPr>
          </a:p>
        </p:txBody>
      </p:sp>
    </p:spTree>
    <p:extLst>
      <p:ext uri="{BB962C8B-B14F-4D97-AF65-F5344CB8AC3E}">
        <p14:creationId xmlns:p14="http://schemas.microsoft.com/office/powerpoint/2010/main" val="33079184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zh-CN" dirty="0" smtClean="0">
                <a:latin typeface="微软雅黑" pitchFamily="34" charset="-122"/>
                <a:ea typeface="微软雅黑" pitchFamily="34" charset="-122"/>
              </a:rPr>
              <a:t>移动应用安全及隐私保护技术</a:t>
            </a:r>
            <a:endParaRPr lang="en-US" altLang="zh-CN" dirty="0" smtClean="0">
              <a:latin typeface="微软雅黑" pitchFamily="34" charset="-122"/>
              <a:ea typeface="微软雅黑" pitchFamily="34" charset="-122"/>
            </a:endParaRPr>
          </a:p>
        </p:txBody>
      </p:sp>
      <p:sp>
        <p:nvSpPr>
          <p:cNvPr id="25602" name="内容占位符 2"/>
          <p:cNvSpPr>
            <a:spLocks noGrp="1"/>
          </p:cNvSpPr>
          <p:nvPr>
            <p:ph idx="1"/>
          </p:nvPr>
        </p:nvSpPr>
        <p:spPr/>
        <p:txBody>
          <a:bodyPr/>
          <a:lstStyle/>
          <a:p>
            <a:endParaRPr lang="zh-CN" altLang="en-US" dirty="0" smtClean="0"/>
          </a:p>
          <a:p>
            <a:endParaRPr lang="zh-CN" altLang="en-US" dirty="0" smtClean="0"/>
          </a:p>
        </p:txBody>
      </p:sp>
      <p:sp>
        <p:nvSpPr>
          <p:cNvPr id="5" name="内容占位符 2"/>
          <p:cNvSpPr txBox="1">
            <a:spLocks/>
          </p:cNvSpPr>
          <p:nvPr/>
        </p:nvSpPr>
        <p:spPr bwMode="auto">
          <a:xfrm>
            <a:off x="395536" y="1052736"/>
            <a:ext cx="8280920" cy="48965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110000"/>
              </a:lnSpc>
              <a:spcBef>
                <a:spcPct val="20000"/>
              </a:spcBef>
              <a:spcAft>
                <a:spcPct val="0"/>
              </a:spcAft>
              <a:buClr>
                <a:srgbClr val="215968"/>
              </a:buClr>
              <a:buSzPct val="75000"/>
              <a:buFont typeface="Wingdings" panose="05000000000000000000" pitchFamily="2" charset="2"/>
              <a:buChar char="p"/>
              <a:defRPr sz="2800" kern="1200">
                <a:solidFill>
                  <a:srgbClr val="215968"/>
                </a:solidFill>
                <a:latin typeface="黑体" panose="02010609060101010101" pitchFamily="49" charset="-122"/>
                <a:ea typeface="黑体" panose="02010609060101010101" pitchFamily="49" charset="-122"/>
                <a:cs typeface="+mn-cs"/>
              </a:defRPr>
            </a:lvl1pPr>
            <a:lvl2pPr marL="800100" indent="-342900" algn="l" rtl="0" eaLnBrk="0" fontAlgn="base" hangingPunct="0">
              <a:lnSpc>
                <a:spcPct val="110000"/>
              </a:lnSpc>
              <a:spcBef>
                <a:spcPct val="20000"/>
              </a:spcBef>
              <a:spcAft>
                <a:spcPct val="0"/>
              </a:spcAft>
              <a:buClr>
                <a:srgbClr val="215968"/>
              </a:buClr>
              <a:buFont typeface="Wingdings" panose="05000000000000000000" pitchFamily="2" charset="2"/>
              <a:buChar char="Ø"/>
              <a:defRPr sz="2400" kern="1200">
                <a:solidFill>
                  <a:srgbClr val="215968"/>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b="1" dirty="0" smtClean="0">
                <a:solidFill>
                  <a:schemeClr val="tx1"/>
                </a:solidFill>
                <a:latin typeface="微软雅黑" pitchFamily="34" charset="-122"/>
                <a:ea typeface="微软雅黑" pitchFamily="34" charset="-122"/>
              </a:rPr>
              <a:t>主要技术路线</a:t>
            </a:r>
            <a:endParaRPr lang="zh-CN" altLang="zh-CN" b="1" dirty="0" smtClean="0">
              <a:solidFill>
                <a:schemeClr val="tx1"/>
              </a:solidFill>
              <a:latin typeface="微软雅黑" pitchFamily="34" charset="-122"/>
              <a:ea typeface="微软雅黑" pitchFamily="34" charset="-122"/>
            </a:endParaRPr>
          </a:p>
          <a:p>
            <a:pPr marL="0" indent="0">
              <a:buNone/>
            </a:pPr>
            <a:r>
              <a:rPr lang="en-US" altLang="zh-CN" sz="2200" dirty="0">
                <a:solidFill>
                  <a:schemeClr val="tx1"/>
                </a:solidFill>
                <a:latin typeface="微软雅黑" pitchFamily="34" charset="-122"/>
                <a:ea typeface="微软雅黑" pitchFamily="34" charset="-122"/>
              </a:rPr>
              <a:t> </a:t>
            </a:r>
            <a:r>
              <a:rPr lang="en-US" altLang="zh-CN" sz="2200" dirty="0" smtClean="0">
                <a:solidFill>
                  <a:schemeClr val="tx1"/>
                </a:solidFill>
                <a:latin typeface="微软雅黑" pitchFamily="34" charset="-122"/>
                <a:ea typeface="微软雅黑" pitchFamily="34" charset="-122"/>
              </a:rPr>
              <a:t>      </a:t>
            </a:r>
            <a:r>
              <a:rPr lang="zh-CN" altLang="zh-CN" sz="2200" dirty="0" smtClean="0">
                <a:solidFill>
                  <a:schemeClr val="tx1"/>
                </a:solidFill>
                <a:latin typeface="微软雅黑" pitchFamily="34" charset="-122"/>
                <a:ea typeface="微软雅黑" pitchFamily="34" charset="-122"/>
              </a:rPr>
              <a:t>以</a:t>
            </a:r>
            <a:r>
              <a:rPr lang="en-US" altLang="zh-CN" sz="2200" dirty="0">
                <a:solidFill>
                  <a:schemeClr val="tx1"/>
                </a:solidFill>
                <a:latin typeface="微软雅黑" pitchFamily="34" charset="-122"/>
                <a:ea typeface="微软雅黑" pitchFamily="34" charset="-122"/>
              </a:rPr>
              <a:t>Android</a:t>
            </a:r>
            <a:r>
              <a:rPr lang="zh-CN" altLang="zh-CN" sz="2200" dirty="0">
                <a:solidFill>
                  <a:schemeClr val="tx1"/>
                </a:solidFill>
                <a:latin typeface="微软雅黑" pitchFamily="34" charset="-122"/>
                <a:ea typeface="微软雅黑" pitchFamily="34" charset="-122"/>
              </a:rPr>
              <a:t>移动终端为例</a:t>
            </a:r>
            <a:r>
              <a:rPr lang="zh-CN" altLang="zh-CN" sz="2200" dirty="0" smtClean="0">
                <a:solidFill>
                  <a:schemeClr val="tx1"/>
                </a:solidFill>
                <a:latin typeface="微软雅黑" pitchFamily="34" charset="-122"/>
                <a:ea typeface="微软雅黑" pitchFamily="34" charset="-122"/>
              </a:rPr>
              <a:t>，</a:t>
            </a:r>
            <a:r>
              <a:rPr lang="zh-CN" altLang="zh-CN" sz="2200" dirty="0">
                <a:solidFill>
                  <a:schemeClr val="tx1"/>
                </a:solidFill>
                <a:latin typeface="微软雅黑" pitchFamily="34" charset="-122"/>
                <a:ea typeface="微软雅黑" pitchFamily="34" charset="-122"/>
              </a:rPr>
              <a:t>通过完善</a:t>
            </a:r>
            <a:r>
              <a:rPr lang="en-US" altLang="zh-CN" sz="2200" dirty="0">
                <a:solidFill>
                  <a:schemeClr val="tx1"/>
                </a:solidFill>
                <a:latin typeface="微软雅黑" pitchFamily="34" charset="-122"/>
                <a:ea typeface="微软雅黑" pitchFamily="34" charset="-122"/>
              </a:rPr>
              <a:t>Android</a:t>
            </a:r>
            <a:r>
              <a:rPr lang="zh-CN" altLang="zh-CN" sz="2200" dirty="0">
                <a:solidFill>
                  <a:schemeClr val="tx1"/>
                </a:solidFill>
                <a:latin typeface="微软雅黑" pitchFamily="34" charset="-122"/>
                <a:ea typeface="微软雅黑" pitchFamily="34" charset="-122"/>
              </a:rPr>
              <a:t>应用程序的信息流安全策略来解决用户隐私泄露等安全问题，以增强和完善智能手机操作系统基于权限的安全模型无法实现有效的信息流跟踪</a:t>
            </a:r>
            <a:r>
              <a:rPr lang="zh-CN" altLang="zh-CN" sz="2200" dirty="0" smtClean="0">
                <a:solidFill>
                  <a:schemeClr val="tx1"/>
                </a:solidFill>
                <a:latin typeface="微软雅黑" pitchFamily="34" charset="-122"/>
                <a:ea typeface="微软雅黑" pitchFamily="34" charset="-122"/>
              </a:rPr>
              <a:t>。</a:t>
            </a:r>
            <a:endParaRPr lang="en-US" altLang="zh-CN" sz="2200" dirty="0" smtClean="0">
              <a:solidFill>
                <a:schemeClr val="tx1"/>
              </a:solidFill>
              <a:latin typeface="微软雅黑" pitchFamily="34" charset="-122"/>
              <a:ea typeface="微软雅黑" pitchFamily="34" charset="-122"/>
            </a:endParaRPr>
          </a:p>
          <a:p>
            <a:pPr marL="0" indent="0">
              <a:buNone/>
            </a:pPr>
            <a:endParaRPr lang="en-US" altLang="zh-CN" sz="1000" dirty="0" smtClean="0">
              <a:solidFill>
                <a:schemeClr val="tx1"/>
              </a:solidFill>
              <a:latin typeface="微软雅黑" pitchFamily="34" charset="-122"/>
              <a:ea typeface="微软雅黑" pitchFamily="34" charset="-122"/>
            </a:endParaRPr>
          </a:p>
          <a:p>
            <a:r>
              <a:rPr lang="zh-CN" altLang="en-US" b="1" dirty="0">
                <a:solidFill>
                  <a:schemeClr val="tx1"/>
                </a:solidFill>
                <a:latin typeface="微软雅黑" pitchFamily="34" charset="-122"/>
                <a:ea typeface="微软雅黑" pitchFamily="34" charset="-122"/>
              </a:rPr>
              <a:t>主要研究方向及成果</a:t>
            </a:r>
            <a:endParaRPr lang="en-US" altLang="zh-CN" b="1" dirty="0">
              <a:solidFill>
                <a:schemeClr val="tx1"/>
              </a:solidFill>
              <a:latin typeface="微软雅黑" pitchFamily="34" charset="-122"/>
              <a:ea typeface="微软雅黑" pitchFamily="34" charset="-122"/>
            </a:endParaRPr>
          </a:p>
          <a:p>
            <a:pPr lvl="1"/>
            <a:r>
              <a:rPr lang="en-US" altLang="zh-CN" sz="2200" dirty="0" smtClean="0">
                <a:solidFill>
                  <a:schemeClr val="tx1"/>
                </a:solidFill>
                <a:latin typeface="微软雅黑" pitchFamily="34" charset="-122"/>
                <a:ea typeface="微软雅黑" pitchFamily="34" charset="-122"/>
              </a:rPr>
              <a:t>Android</a:t>
            </a:r>
            <a:r>
              <a:rPr lang="zh-CN" altLang="zh-CN" sz="2200" dirty="0" smtClean="0">
                <a:solidFill>
                  <a:schemeClr val="tx1"/>
                </a:solidFill>
                <a:latin typeface="微软雅黑" pitchFamily="34" charset="-122"/>
                <a:ea typeface="微软雅黑" pitchFamily="34" charset="-122"/>
              </a:rPr>
              <a:t>智能手机应用安全及隐私保护系统</a:t>
            </a:r>
          </a:p>
          <a:p>
            <a:pPr lvl="1"/>
            <a:r>
              <a:rPr lang="en-US" altLang="zh-CN" sz="2200" dirty="0" smtClean="0">
                <a:solidFill>
                  <a:schemeClr val="tx1"/>
                </a:solidFill>
                <a:latin typeface="微软雅黑" pitchFamily="34" charset="-122"/>
                <a:ea typeface="微软雅黑" pitchFamily="34" charset="-122"/>
              </a:rPr>
              <a:t>Windows</a:t>
            </a:r>
            <a:r>
              <a:rPr lang="zh-CN" altLang="zh-CN" sz="2200" dirty="0" smtClean="0">
                <a:solidFill>
                  <a:schemeClr val="tx1"/>
                </a:solidFill>
                <a:latin typeface="微软雅黑" pitchFamily="34" charset="-122"/>
                <a:ea typeface="微软雅黑" pitchFamily="34" charset="-122"/>
              </a:rPr>
              <a:t>智能手机应用安全及隐私保护系统</a:t>
            </a:r>
          </a:p>
          <a:p>
            <a:pPr lvl="1"/>
            <a:r>
              <a:rPr lang="en-US" altLang="zh-CN" sz="2200" dirty="0" err="1" smtClean="0">
                <a:solidFill>
                  <a:schemeClr val="tx1"/>
                </a:solidFill>
                <a:latin typeface="微软雅黑" pitchFamily="34" charset="-122"/>
                <a:ea typeface="微软雅黑" pitchFamily="34" charset="-122"/>
              </a:rPr>
              <a:t>iOS</a:t>
            </a:r>
            <a:r>
              <a:rPr lang="zh-CN" altLang="zh-CN" sz="2200" dirty="0" smtClean="0">
                <a:solidFill>
                  <a:schemeClr val="tx1"/>
                </a:solidFill>
                <a:latin typeface="微软雅黑" pitchFamily="34" charset="-122"/>
                <a:ea typeface="微软雅黑" pitchFamily="34" charset="-122"/>
              </a:rPr>
              <a:t>智能手机系统应用安全及隐私保护系统</a:t>
            </a:r>
          </a:p>
          <a:p>
            <a:pPr lvl="1"/>
            <a:r>
              <a:rPr lang="zh-CN" altLang="zh-CN" sz="2200" dirty="0" smtClean="0">
                <a:solidFill>
                  <a:schemeClr val="tx1"/>
                </a:solidFill>
                <a:latin typeface="微软雅黑" pitchFamily="34" charset="-122"/>
                <a:ea typeface="微软雅黑" pitchFamily="34" charset="-122"/>
              </a:rPr>
              <a:t>移动</a:t>
            </a:r>
            <a:r>
              <a:rPr lang="en-US" altLang="zh-CN" sz="2200" dirty="0" smtClean="0">
                <a:solidFill>
                  <a:schemeClr val="tx1"/>
                </a:solidFill>
                <a:latin typeface="微软雅黑" pitchFamily="34" charset="-122"/>
                <a:ea typeface="微软雅黑" pitchFamily="34" charset="-122"/>
              </a:rPr>
              <a:t>APP</a:t>
            </a:r>
            <a:r>
              <a:rPr lang="zh-CN" altLang="zh-CN" sz="2200" dirty="0" smtClean="0">
                <a:solidFill>
                  <a:schemeClr val="tx1"/>
                </a:solidFill>
                <a:latin typeface="微软雅黑" pitchFamily="34" charset="-122"/>
                <a:ea typeface="微软雅黑" pitchFamily="34" charset="-122"/>
              </a:rPr>
              <a:t>应用自动安全测试系统</a:t>
            </a:r>
          </a:p>
          <a:p>
            <a:pPr lvl="1"/>
            <a:r>
              <a:rPr lang="zh-CN" altLang="zh-CN" sz="2200" dirty="0" smtClean="0">
                <a:solidFill>
                  <a:schemeClr val="tx1"/>
                </a:solidFill>
                <a:latin typeface="微软雅黑" pitchFamily="34" charset="-122"/>
                <a:ea typeface="微软雅黑" pitchFamily="34" charset="-122"/>
              </a:rPr>
              <a:t>其它相关产品</a:t>
            </a:r>
            <a:endParaRPr lang="en-US" altLang="zh-CN" sz="2200" dirty="0" smtClean="0">
              <a:solidFill>
                <a:schemeClr val="tx1"/>
              </a:solidFill>
              <a:latin typeface="微软雅黑" pitchFamily="34" charset="-122"/>
              <a:ea typeface="微软雅黑" pitchFamily="34" charset="-122"/>
            </a:endParaRPr>
          </a:p>
          <a:p>
            <a:pPr marL="0" indent="0">
              <a:buNone/>
            </a:pPr>
            <a:endParaRPr lang="zh-CN" altLang="en-US" sz="2400" dirty="0">
              <a:solidFill>
                <a:schemeClr val="tx1"/>
              </a:solidFill>
            </a:endParaRPr>
          </a:p>
        </p:txBody>
      </p:sp>
    </p:spTree>
    <p:extLst>
      <p:ext uri="{BB962C8B-B14F-4D97-AF65-F5344CB8AC3E}">
        <p14:creationId xmlns:p14="http://schemas.microsoft.com/office/powerpoint/2010/main" val="3829488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547"/>
            <a:ext cx="7848872" cy="899173"/>
          </a:xfrm>
        </p:spPr>
        <p:txBody>
          <a:bodyPr>
            <a:normAutofit/>
          </a:bodyPr>
          <a:lstStyle/>
          <a:p>
            <a:r>
              <a:rPr lang="zh-CN" altLang="zh-CN" dirty="0">
                <a:latin typeface="微软雅黑" pitchFamily="34" charset="-122"/>
                <a:ea typeface="微软雅黑" pitchFamily="34" charset="-122"/>
              </a:rPr>
              <a:t>移动应用安全及隐私保护技</a:t>
            </a:r>
            <a:r>
              <a:rPr lang="zh-CN" altLang="zh-CN" dirty="0" smtClean="0">
                <a:latin typeface="微软雅黑" pitchFamily="34" charset="-122"/>
                <a:ea typeface="微软雅黑" pitchFamily="34" charset="-122"/>
              </a:rPr>
              <a:t>术</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（范例</a:t>
            </a:r>
            <a:r>
              <a:rPr lang="en-US" altLang="zh-CN" dirty="0" smtClean="0">
                <a:latin typeface="微软雅黑" pitchFamily="34" charset="-122"/>
                <a:ea typeface="微软雅黑" pitchFamily="34" charset="-122"/>
              </a:rPr>
              <a:t>)</a:t>
            </a:r>
            <a:endParaRPr lang="en-US" dirty="0"/>
          </a:p>
        </p:txBody>
      </p:sp>
      <p:sp>
        <p:nvSpPr>
          <p:cNvPr id="3" name="Content Placeholder 2"/>
          <p:cNvSpPr>
            <a:spLocks noGrp="1"/>
          </p:cNvSpPr>
          <p:nvPr>
            <p:ph idx="1"/>
          </p:nvPr>
        </p:nvSpPr>
        <p:spPr>
          <a:xfrm>
            <a:off x="323528" y="1052736"/>
            <a:ext cx="8568952" cy="5400600"/>
          </a:xfrm>
        </p:spPr>
        <p:txBody>
          <a:bodyPr/>
          <a:lstStyle/>
          <a:p>
            <a:r>
              <a:rPr lang="zh-CN" altLang="en-US" dirty="0"/>
              <a:t>博士生何博</a:t>
            </a:r>
            <a:r>
              <a:rPr lang="zh-CN" altLang="en-US" dirty="0" smtClean="0"/>
              <a:t>远的一作论文 </a:t>
            </a:r>
            <a:r>
              <a:rPr lang="en-US" dirty="0" smtClean="0"/>
              <a:t>Vetting </a:t>
            </a:r>
            <a:r>
              <a:rPr lang="en-US" dirty="0"/>
              <a:t>SSL Usage in Applications with SSLINT </a:t>
            </a:r>
            <a:r>
              <a:rPr lang="zh-CN" altLang="en-US" dirty="0"/>
              <a:t>被信息安全领域国际顶级学术会议</a:t>
            </a:r>
            <a:r>
              <a:rPr lang="en-US" dirty="0"/>
              <a:t>IEEE Symposium on Security &amp; Privacy 2015</a:t>
            </a:r>
            <a:r>
              <a:rPr lang="zh-CN" altLang="en-US" dirty="0"/>
              <a:t>录</a:t>
            </a:r>
            <a:r>
              <a:rPr lang="zh-CN" altLang="en-US" dirty="0" smtClean="0"/>
              <a:t>用</a:t>
            </a:r>
            <a:endParaRPr lang="en-US" altLang="zh-CN" dirty="0" smtClean="0"/>
          </a:p>
          <a:p>
            <a:r>
              <a:rPr lang="zh-CN" altLang="en-US" dirty="0"/>
              <a:t>浙大首次在信息安全领域国际顶级学术会议上发表论</a:t>
            </a:r>
            <a:r>
              <a:rPr lang="zh-CN" altLang="en-US" dirty="0" smtClean="0"/>
              <a:t>文</a:t>
            </a:r>
            <a:endParaRPr lang="en-US" altLang="zh-CN" dirty="0" smtClean="0"/>
          </a:p>
          <a:p>
            <a:r>
              <a:rPr lang="zh-CN" altLang="en-US" dirty="0"/>
              <a:t>成为继北大（</a:t>
            </a:r>
            <a:r>
              <a:rPr lang="en-US" altLang="zh-CN" dirty="0"/>
              <a:t>2010</a:t>
            </a:r>
            <a:r>
              <a:rPr lang="zh-CN" altLang="en-US" dirty="0"/>
              <a:t>年），清华（</a:t>
            </a:r>
            <a:r>
              <a:rPr lang="en-US" altLang="zh-CN" dirty="0"/>
              <a:t>2014</a:t>
            </a:r>
            <a:r>
              <a:rPr lang="zh-CN" altLang="en-US" dirty="0"/>
              <a:t>年）之后，大陆第三家（与中科院信息工程研究所并列）在该会议上发表论文的科研机</a:t>
            </a:r>
            <a:r>
              <a:rPr lang="zh-CN" altLang="en-US" dirty="0" smtClean="0"/>
              <a:t>构。</a:t>
            </a:r>
            <a:endParaRPr lang="en-US" altLang="zh-CN" dirty="0" smtClean="0"/>
          </a:p>
          <a:p>
            <a:r>
              <a:rPr lang="zh-CN" altLang="en-US" dirty="0"/>
              <a:t>何博远受</a:t>
            </a:r>
            <a:r>
              <a:rPr lang="zh-CN" altLang="en-US" dirty="0" smtClean="0"/>
              <a:t>邀到计</a:t>
            </a:r>
            <a:r>
              <a:rPr lang="zh-CN" altLang="en-US" dirty="0"/>
              <a:t>算机学会互联网学术年会</a:t>
            </a:r>
            <a:r>
              <a:rPr lang="en-US" dirty="0" smtClean="0"/>
              <a:t>ICoC15</a:t>
            </a:r>
            <a:r>
              <a:rPr lang="zh-CN" altLang="en-US" dirty="0" smtClean="0"/>
              <a:t>的博</a:t>
            </a:r>
            <a:r>
              <a:rPr lang="zh-CN" altLang="en-US" dirty="0"/>
              <a:t>士生论</a:t>
            </a:r>
            <a:r>
              <a:rPr lang="zh-CN" altLang="en-US" dirty="0" smtClean="0"/>
              <a:t>坛给报告</a:t>
            </a:r>
            <a:endParaRPr lang="en-US" dirty="0"/>
          </a:p>
        </p:txBody>
      </p:sp>
    </p:spTree>
    <p:extLst>
      <p:ext uri="{BB962C8B-B14F-4D97-AF65-F5344CB8AC3E}">
        <p14:creationId xmlns:p14="http://schemas.microsoft.com/office/powerpoint/2010/main" val="2590348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302840" y="44624"/>
            <a:ext cx="7365504" cy="954360"/>
          </a:xfrm>
        </p:spPr>
        <p:txBody>
          <a:bodyPr>
            <a:normAutofit/>
          </a:bodyPr>
          <a:lstStyle/>
          <a:p>
            <a:r>
              <a:rPr lang="zh-CN" altLang="zh-CN" dirty="0" smtClean="0">
                <a:latin typeface="微软雅黑" pitchFamily="34" charset="-122"/>
                <a:ea typeface="微软雅黑" pitchFamily="34" charset="-122"/>
              </a:rPr>
              <a:t>移动社交媒体安全分析与挖掘技术</a:t>
            </a:r>
            <a:endParaRPr lang="en-US" altLang="zh-CN" dirty="0" smtClean="0">
              <a:latin typeface="微软雅黑" pitchFamily="34" charset="-122"/>
              <a:ea typeface="微软雅黑" pitchFamily="34" charset="-122"/>
            </a:endParaRPr>
          </a:p>
        </p:txBody>
      </p:sp>
      <p:sp>
        <p:nvSpPr>
          <p:cNvPr id="5" name="内容占位符 2"/>
          <p:cNvSpPr txBox="1">
            <a:spLocks/>
          </p:cNvSpPr>
          <p:nvPr/>
        </p:nvSpPr>
        <p:spPr bwMode="auto">
          <a:xfrm>
            <a:off x="395536" y="1052736"/>
            <a:ext cx="8280920" cy="53285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110000"/>
              </a:lnSpc>
              <a:spcBef>
                <a:spcPct val="20000"/>
              </a:spcBef>
              <a:spcAft>
                <a:spcPct val="0"/>
              </a:spcAft>
              <a:buClr>
                <a:srgbClr val="215968"/>
              </a:buClr>
              <a:buSzPct val="75000"/>
              <a:buFont typeface="Wingdings" panose="05000000000000000000" pitchFamily="2" charset="2"/>
              <a:buChar char="p"/>
              <a:defRPr sz="2800" kern="1200">
                <a:solidFill>
                  <a:srgbClr val="215968"/>
                </a:solidFill>
                <a:latin typeface="黑体" panose="02010609060101010101" pitchFamily="49" charset="-122"/>
                <a:ea typeface="黑体" panose="02010609060101010101" pitchFamily="49" charset="-122"/>
                <a:cs typeface="+mn-cs"/>
              </a:defRPr>
            </a:lvl1pPr>
            <a:lvl2pPr marL="800100" indent="-342900" algn="l" rtl="0" eaLnBrk="0" fontAlgn="base" hangingPunct="0">
              <a:lnSpc>
                <a:spcPct val="110000"/>
              </a:lnSpc>
              <a:spcBef>
                <a:spcPct val="20000"/>
              </a:spcBef>
              <a:spcAft>
                <a:spcPct val="0"/>
              </a:spcAft>
              <a:buClr>
                <a:srgbClr val="215968"/>
              </a:buClr>
              <a:buFont typeface="Wingdings" panose="05000000000000000000" pitchFamily="2" charset="2"/>
              <a:buChar char="Ø"/>
              <a:defRPr sz="2400" kern="1200">
                <a:solidFill>
                  <a:srgbClr val="215968"/>
                </a:solidFill>
                <a:latin typeface="黑体" panose="02010609060101010101" pitchFamily="49" charset="-122"/>
                <a:ea typeface="黑体" panose="02010609060101010101" pitchFamily="49" charset="-122"/>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b="1" dirty="0" smtClean="0">
                <a:solidFill>
                  <a:schemeClr val="tx1"/>
                </a:solidFill>
                <a:latin typeface="微软雅黑" pitchFamily="34" charset="-122"/>
                <a:ea typeface="微软雅黑" pitchFamily="34" charset="-122"/>
              </a:rPr>
              <a:t>主要技术路线</a:t>
            </a:r>
            <a:endParaRPr lang="zh-CN" altLang="zh-CN" b="1" dirty="0" smtClean="0">
              <a:solidFill>
                <a:schemeClr val="tx1"/>
              </a:solidFill>
              <a:latin typeface="微软雅黑" pitchFamily="34" charset="-122"/>
              <a:ea typeface="微软雅黑" pitchFamily="34" charset="-122"/>
            </a:endParaRPr>
          </a:p>
          <a:p>
            <a:pPr marL="0" indent="0">
              <a:buNone/>
            </a:pPr>
            <a:r>
              <a:rPr lang="en-US" altLang="zh-CN" sz="2200" dirty="0" smtClean="0">
                <a:solidFill>
                  <a:schemeClr val="tx1"/>
                </a:solidFill>
                <a:latin typeface="微软雅黑" pitchFamily="34" charset="-122"/>
                <a:ea typeface="微软雅黑" pitchFamily="34" charset="-122"/>
              </a:rPr>
              <a:t>       </a:t>
            </a:r>
            <a:r>
              <a:rPr lang="zh-CN" altLang="zh-CN" sz="2200" dirty="0" smtClean="0">
                <a:solidFill>
                  <a:schemeClr val="tx1"/>
                </a:solidFill>
                <a:latin typeface="微软雅黑" pitchFamily="34" charset="-122"/>
                <a:ea typeface="微软雅黑" pitchFamily="34" charset="-122"/>
              </a:rPr>
              <a:t>通过</a:t>
            </a:r>
            <a:r>
              <a:rPr lang="zh-CN" altLang="zh-CN" sz="2200" dirty="0">
                <a:solidFill>
                  <a:schemeClr val="tx1"/>
                </a:solidFill>
                <a:latin typeface="微软雅黑" pitchFamily="34" charset="-122"/>
                <a:ea typeface="微软雅黑" pitchFamily="34" charset="-122"/>
              </a:rPr>
              <a:t>自动重构生成垃圾信息所用的模板，准确有效地在线检测在线社交网络中模板生成的垃圾</a:t>
            </a:r>
            <a:r>
              <a:rPr lang="zh-CN" altLang="zh-CN" sz="2200" dirty="0" smtClean="0">
                <a:solidFill>
                  <a:schemeClr val="tx1"/>
                </a:solidFill>
                <a:latin typeface="微软雅黑" pitchFamily="34" charset="-122"/>
                <a:ea typeface="微软雅黑" pitchFamily="34" charset="-122"/>
              </a:rPr>
              <a:t>信息</a:t>
            </a:r>
            <a:r>
              <a:rPr lang="zh-CN" altLang="en-US" sz="2200" dirty="0" smtClean="0">
                <a:solidFill>
                  <a:schemeClr val="tx1"/>
                </a:solidFill>
                <a:latin typeface="微软雅黑" pitchFamily="34" charset="-122"/>
                <a:ea typeface="微软雅黑" pitchFamily="34" charset="-122"/>
              </a:rPr>
              <a:t>；</a:t>
            </a:r>
            <a:r>
              <a:rPr lang="zh-CN" altLang="zh-CN" sz="2200" dirty="0" smtClean="0">
                <a:solidFill>
                  <a:schemeClr val="tx1"/>
                </a:solidFill>
                <a:latin typeface="微软雅黑" pitchFamily="34" charset="-122"/>
                <a:ea typeface="微软雅黑" pitchFamily="34" charset="-122"/>
              </a:rPr>
              <a:t>采用</a:t>
            </a:r>
            <a:r>
              <a:rPr lang="zh-CN" altLang="zh-CN" sz="2200" dirty="0">
                <a:solidFill>
                  <a:schemeClr val="tx1"/>
                </a:solidFill>
                <a:latin typeface="微软雅黑" pitchFamily="34" charset="-122"/>
                <a:ea typeface="微软雅黑" pitchFamily="34" charset="-122"/>
              </a:rPr>
              <a:t>静态分析手段</a:t>
            </a:r>
            <a:r>
              <a:rPr lang="zh-CN" altLang="zh-CN" sz="2200" dirty="0" smtClean="0">
                <a:solidFill>
                  <a:schemeClr val="tx1"/>
                </a:solidFill>
                <a:latin typeface="微软雅黑" pitchFamily="34" charset="-122"/>
                <a:ea typeface="微软雅黑" pitchFamily="34" charset="-122"/>
              </a:rPr>
              <a:t>，实现</a:t>
            </a:r>
            <a:r>
              <a:rPr lang="zh-CN" altLang="zh-CN" sz="2200" dirty="0">
                <a:solidFill>
                  <a:schemeClr val="tx1"/>
                </a:solidFill>
                <a:latin typeface="微软雅黑" pitchFamily="34" charset="-122"/>
                <a:ea typeface="微软雅黑" pitchFamily="34" charset="-122"/>
              </a:rPr>
              <a:t>对复杂程序逻辑漏洞的有效自动化挖掘与检测</a:t>
            </a:r>
            <a:r>
              <a:rPr lang="zh-CN" altLang="zh-CN" sz="2200" dirty="0" smtClean="0">
                <a:solidFill>
                  <a:schemeClr val="tx1"/>
                </a:solidFill>
                <a:latin typeface="微软雅黑" pitchFamily="34" charset="-122"/>
                <a:ea typeface="微软雅黑" pitchFamily="34" charset="-122"/>
              </a:rPr>
              <a:t>。</a:t>
            </a:r>
            <a:endParaRPr lang="en-US" altLang="zh-CN" sz="2200" dirty="0">
              <a:solidFill>
                <a:schemeClr val="tx1"/>
              </a:solidFill>
              <a:latin typeface="微软雅黑" pitchFamily="34" charset="-122"/>
              <a:ea typeface="微软雅黑" pitchFamily="34" charset="-122"/>
            </a:endParaRPr>
          </a:p>
          <a:p>
            <a:pPr marL="0" indent="0">
              <a:buNone/>
            </a:pPr>
            <a:endParaRPr lang="en-US" altLang="zh-CN" sz="1000" dirty="0" smtClean="0">
              <a:solidFill>
                <a:schemeClr val="tx1"/>
              </a:solidFill>
              <a:latin typeface="微软雅黑" pitchFamily="34" charset="-122"/>
              <a:ea typeface="微软雅黑" pitchFamily="34" charset="-122"/>
            </a:endParaRPr>
          </a:p>
          <a:p>
            <a:r>
              <a:rPr lang="zh-CN" altLang="en-US" b="1" dirty="0">
                <a:solidFill>
                  <a:schemeClr val="tx1"/>
                </a:solidFill>
                <a:latin typeface="微软雅黑" pitchFamily="34" charset="-122"/>
                <a:ea typeface="微软雅黑" pitchFamily="34" charset="-122"/>
              </a:rPr>
              <a:t>主要研究方向及成果</a:t>
            </a:r>
            <a:endParaRPr lang="en-US" altLang="zh-CN" b="1" dirty="0">
              <a:solidFill>
                <a:schemeClr val="tx1"/>
              </a:solidFill>
              <a:latin typeface="微软雅黑" pitchFamily="34" charset="-122"/>
              <a:ea typeface="微软雅黑" pitchFamily="34" charset="-122"/>
            </a:endParaRPr>
          </a:p>
          <a:p>
            <a:pPr lvl="1"/>
            <a:r>
              <a:rPr lang="zh-CN" altLang="zh-CN" sz="2200" dirty="0" smtClean="0">
                <a:solidFill>
                  <a:schemeClr val="tx1"/>
                </a:solidFill>
                <a:latin typeface="微软雅黑" pitchFamily="34" charset="-122"/>
                <a:ea typeface="微软雅黑" pitchFamily="34" charset="-122"/>
              </a:rPr>
              <a:t>社交网络垃圾信息在线检测与过滤系统</a:t>
            </a:r>
          </a:p>
          <a:p>
            <a:pPr lvl="1"/>
            <a:r>
              <a:rPr lang="zh-CN" altLang="zh-CN" sz="2200" dirty="0" smtClean="0">
                <a:solidFill>
                  <a:schemeClr val="tx1"/>
                </a:solidFill>
                <a:latin typeface="微软雅黑" pitchFamily="34" charset="-122"/>
                <a:ea typeface="微软雅黑" pitchFamily="34" charset="-122"/>
              </a:rPr>
              <a:t>社交网络舆情热点分析系统</a:t>
            </a:r>
          </a:p>
          <a:p>
            <a:pPr lvl="1"/>
            <a:r>
              <a:rPr lang="zh-CN" altLang="zh-CN" sz="2200" dirty="0" smtClean="0">
                <a:solidFill>
                  <a:schemeClr val="tx1"/>
                </a:solidFill>
                <a:latin typeface="微软雅黑" pitchFamily="34" charset="-122"/>
                <a:ea typeface="微软雅黑" pitchFamily="34" charset="-122"/>
              </a:rPr>
              <a:t>社交网络信息传播管控系统</a:t>
            </a:r>
            <a:endParaRPr lang="en-US" altLang="zh-CN" sz="2200" dirty="0" smtClean="0">
              <a:solidFill>
                <a:schemeClr val="tx1"/>
              </a:solidFill>
              <a:latin typeface="微软雅黑" pitchFamily="34" charset="-122"/>
              <a:ea typeface="微软雅黑" pitchFamily="34" charset="-122"/>
            </a:endParaRPr>
          </a:p>
          <a:p>
            <a:pPr lvl="1"/>
            <a:r>
              <a:rPr lang="zh-CN" altLang="zh-CN" sz="2200" dirty="0" smtClean="0">
                <a:solidFill>
                  <a:schemeClr val="tx1"/>
                </a:solidFill>
                <a:latin typeface="微软雅黑" pitchFamily="34" charset="-122"/>
                <a:ea typeface="微软雅黑" pitchFamily="34" charset="-122"/>
              </a:rPr>
              <a:t>开源软件质量评估（</a:t>
            </a:r>
            <a:r>
              <a:rPr lang="en-US" altLang="zh-CN" sz="2200" dirty="0" smtClean="0">
                <a:solidFill>
                  <a:schemeClr val="tx1"/>
                </a:solidFill>
                <a:latin typeface="微软雅黑" pitchFamily="34" charset="-122"/>
                <a:ea typeface="微软雅黑" pitchFamily="34" charset="-122"/>
              </a:rPr>
              <a:t>OA</a:t>
            </a:r>
            <a:r>
              <a:rPr lang="zh-CN" altLang="zh-CN" sz="2200" dirty="0" smtClean="0">
                <a:solidFill>
                  <a:schemeClr val="tx1"/>
                </a:solidFill>
                <a:latin typeface="微软雅黑" pitchFamily="34" charset="-122"/>
                <a:ea typeface="微软雅黑" pitchFamily="34" charset="-122"/>
              </a:rPr>
              <a:t>）与漏洞挖掘</a:t>
            </a:r>
            <a:endParaRPr lang="en-US" altLang="zh-CN" sz="2200" dirty="0" smtClean="0">
              <a:solidFill>
                <a:schemeClr val="tx1"/>
              </a:solidFill>
              <a:latin typeface="微软雅黑" pitchFamily="34" charset="-122"/>
              <a:ea typeface="微软雅黑" pitchFamily="34" charset="-122"/>
            </a:endParaRPr>
          </a:p>
          <a:p>
            <a:pPr marL="0" indent="0">
              <a:buNone/>
            </a:pPr>
            <a:endParaRPr lang="zh-CN" altLang="zh-CN" sz="2400" dirty="0">
              <a:solidFill>
                <a:schemeClr val="tx1"/>
              </a:solidFill>
            </a:endParaRPr>
          </a:p>
          <a:p>
            <a:pPr marL="0" indent="0">
              <a:buNone/>
            </a:pPr>
            <a:endParaRPr lang="zh-CN" altLang="en-US" sz="2400" dirty="0">
              <a:solidFill>
                <a:schemeClr val="tx1"/>
              </a:solidFill>
            </a:endParaRPr>
          </a:p>
        </p:txBody>
      </p:sp>
    </p:spTree>
    <p:extLst>
      <p:ext uri="{BB962C8B-B14F-4D97-AF65-F5344CB8AC3E}">
        <p14:creationId xmlns:p14="http://schemas.microsoft.com/office/powerpoint/2010/main" val="24669455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107504" y="260648"/>
            <a:ext cx="8913812" cy="716756"/>
          </a:xfrm>
        </p:spPr>
        <p:txBody>
          <a:bodyPr/>
          <a:lstStyle/>
          <a:p>
            <a:pPr algn="l" eaLnBrk="1" hangingPunct="1"/>
            <a:r>
              <a:rPr kumimoji="1" lang="zh-CN" altLang="zh-CN" sz="3000" dirty="0">
                <a:latin typeface="微软雅黑"/>
                <a:ea typeface="微软雅黑"/>
                <a:cs typeface="微软雅黑"/>
              </a:rPr>
              <a:t>网</a:t>
            </a:r>
            <a:r>
              <a:rPr kumimoji="1" lang="zh-CN" altLang="zh-CN" sz="3000" dirty="0" smtClean="0">
                <a:latin typeface="微软雅黑"/>
                <a:ea typeface="微软雅黑"/>
                <a:cs typeface="微软雅黑"/>
              </a:rPr>
              <a:t>络安</a:t>
            </a:r>
            <a:r>
              <a:rPr kumimoji="1" lang="zh-CN" altLang="zh-CN" sz="3000" dirty="0">
                <a:latin typeface="微软雅黑"/>
                <a:ea typeface="微软雅黑"/>
                <a:cs typeface="微软雅黑"/>
              </a:rPr>
              <a:t>全</a:t>
            </a:r>
            <a:r>
              <a:rPr kumimoji="1" lang="zh-CN" altLang="en-US" sz="3000" b="1" dirty="0">
                <a:latin typeface="微软雅黑"/>
                <a:ea typeface="微软雅黑"/>
                <a:cs typeface="微软雅黑"/>
              </a:rPr>
              <a:t>方向</a:t>
            </a:r>
            <a:r>
              <a:rPr kumimoji="1" lang="zh-CN" altLang="en-US" sz="3000" dirty="0">
                <a:latin typeface="微软雅黑"/>
                <a:ea typeface="微软雅黑"/>
                <a:cs typeface="微软雅黑"/>
              </a:rPr>
              <a:t>（之一）</a:t>
            </a:r>
            <a:endParaRPr kumimoji="1" lang="en-US" altLang="zh-CN" sz="3000" b="1" dirty="0">
              <a:latin typeface="微软雅黑"/>
              <a:ea typeface="微软雅黑"/>
              <a:cs typeface="微软雅黑"/>
            </a:endParaRPr>
          </a:p>
        </p:txBody>
      </p:sp>
      <p:sp>
        <p:nvSpPr>
          <p:cNvPr id="28674" name="内容占位符 2"/>
          <p:cNvSpPr>
            <a:spLocks noGrp="1"/>
          </p:cNvSpPr>
          <p:nvPr>
            <p:ph idx="4294967295"/>
          </p:nvPr>
        </p:nvSpPr>
        <p:spPr>
          <a:xfrm>
            <a:off x="251520" y="647602"/>
            <a:ext cx="8229600" cy="3888432"/>
          </a:xfrm>
        </p:spPr>
        <p:txBody>
          <a:bodyPr/>
          <a:lstStyle/>
          <a:p>
            <a:pPr eaLnBrk="1" hangingPunct="1">
              <a:spcAft>
                <a:spcPts val="1200"/>
              </a:spcAft>
              <a:buClr>
                <a:srgbClr val="C00000"/>
              </a:buClr>
              <a:buSzPct val="80000"/>
              <a:buNone/>
            </a:pPr>
            <a:r>
              <a:rPr lang="zh-CN" altLang="en-US" sz="1800" b="1" dirty="0">
                <a:ea typeface="仿宋_GB2312" pitchFamily="49" charset="-122"/>
              </a:rPr>
              <a:t>               </a:t>
            </a:r>
            <a:endParaRPr lang="en-US" altLang="zh-CN" sz="2000" b="1" dirty="0">
              <a:ea typeface="仿宋_GB2312" pitchFamily="49" charset="-122"/>
            </a:endParaRPr>
          </a:p>
          <a:p>
            <a:pPr eaLnBrk="1" hangingPunct="1">
              <a:lnSpc>
                <a:spcPts val="2000"/>
              </a:lnSpc>
              <a:spcAft>
                <a:spcPts val="600"/>
              </a:spcAft>
              <a:buClr>
                <a:srgbClr val="C00000"/>
              </a:buClr>
              <a:buSzPct val="80000"/>
              <a:buFont typeface="Wingdings" pitchFamily="2" charset="2"/>
              <a:buChar char="n"/>
            </a:pPr>
            <a:r>
              <a:rPr lang="zh-CN" altLang="en-US" sz="2000" b="1" dirty="0">
                <a:solidFill>
                  <a:srgbClr val="C00000"/>
                </a:solidFill>
                <a:latin typeface="微软雅黑" pitchFamily="34" charset="-122"/>
                <a:ea typeface="微软雅黑" pitchFamily="34" charset="-122"/>
              </a:rPr>
              <a:t>柔性可重构网络技术</a:t>
            </a:r>
            <a:endParaRPr lang="en-US" altLang="zh-CN" sz="2000" b="1" dirty="0">
              <a:solidFill>
                <a:srgbClr val="C00000"/>
              </a:solidFill>
              <a:latin typeface="微软雅黑" pitchFamily="34" charset="-122"/>
              <a:ea typeface="微软雅黑" pitchFamily="34" charset="-122"/>
            </a:endParaRPr>
          </a:p>
          <a:p>
            <a:pPr marL="342900" lvl="1" indent="-342900" eaLnBrk="1" hangingPunct="1">
              <a:lnSpc>
                <a:spcPts val="2000"/>
              </a:lnSpc>
              <a:spcAft>
                <a:spcPts val="1200"/>
              </a:spcAft>
              <a:buClr>
                <a:srgbClr val="C00000"/>
              </a:buClr>
              <a:buSzPct val="80000"/>
              <a:buNone/>
            </a:pPr>
            <a:r>
              <a:rPr lang="zh-CN" altLang="en-US" sz="1800" dirty="0">
                <a:ea typeface="仿宋_GB2312" pitchFamily="49" charset="-122"/>
              </a:rPr>
              <a:t>      </a:t>
            </a:r>
            <a:r>
              <a:rPr lang="zh-CN" altLang="en-US" sz="1800" dirty="0">
                <a:latin typeface="微软雅黑" pitchFamily="34" charset="-122"/>
                <a:ea typeface="微软雅黑" pitchFamily="34" charset="-122"/>
              </a:rPr>
              <a:t>研究满足网络目前业务和未来新业务不同服务质量和安全等级的需求，功能灵活扩展，泛在互联、融合异构、可信可管可扩需求，支持现有网络兼容演进和适于规模应用的新型可重构网络技术。</a:t>
            </a:r>
            <a:endParaRPr lang="en-US" altLang="zh-CN" sz="1800" dirty="0">
              <a:latin typeface="微软雅黑" pitchFamily="34" charset="-122"/>
              <a:ea typeface="微软雅黑" pitchFamily="34" charset="-122"/>
            </a:endParaRPr>
          </a:p>
          <a:p>
            <a:pPr eaLnBrk="1" hangingPunct="1">
              <a:lnSpc>
                <a:spcPts val="2000"/>
              </a:lnSpc>
              <a:spcAft>
                <a:spcPts val="600"/>
              </a:spcAft>
              <a:buClr>
                <a:srgbClr val="C00000"/>
              </a:buClr>
              <a:buSzPct val="80000"/>
              <a:buFont typeface="Wingdings" pitchFamily="2" charset="2"/>
              <a:buChar char="n"/>
            </a:pPr>
            <a:r>
              <a:rPr lang="zh-CN" altLang="en-US" sz="2000" b="1" dirty="0">
                <a:solidFill>
                  <a:srgbClr val="C00000"/>
                </a:solidFill>
                <a:latin typeface="微软雅黑" pitchFamily="34" charset="-122"/>
                <a:ea typeface="微软雅黑" pitchFamily="34" charset="-122"/>
              </a:rPr>
              <a:t>软件定义网络控制器与安全技术</a:t>
            </a:r>
            <a:endParaRPr lang="en-US" altLang="zh-CN" sz="2000" b="1" dirty="0">
              <a:solidFill>
                <a:srgbClr val="C00000"/>
              </a:solidFill>
              <a:latin typeface="微软雅黑" pitchFamily="34" charset="-122"/>
              <a:ea typeface="微软雅黑" pitchFamily="34" charset="-122"/>
            </a:endParaRPr>
          </a:p>
          <a:p>
            <a:pPr marL="0" indent="0" eaLnBrk="1" hangingPunct="1">
              <a:lnSpc>
                <a:spcPts val="2000"/>
              </a:lnSpc>
              <a:buClr>
                <a:srgbClr val="C00000"/>
              </a:buClr>
              <a:buSzPct val="80000"/>
              <a:buNone/>
            </a:pPr>
            <a:r>
              <a:rPr lang="zh-CN" altLang="en-US" sz="1800" dirty="0">
                <a:latin typeface="微软雅黑" pitchFamily="34" charset="-122"/>
                <a:ea typeface="微软雅黑" pitchFamily="34" charset="-122"/>
              </a:rPr>
              <a:t>      研究</a:t>
            </a:r>
            <a:r>
              <a:rPr lang="en-US" altLang="zh-CN" sz="1800" dirty="0">
                <a:latin typeface="微软雅黑" pitchFamily="34" charset="-122"/>
                <a:ea typeface="微软雅黑" pitchFamily="34" charset="-122"/>
              </a:rPr>
              <a:t>SDN</a:t>
            </a:r>
            <a:r>
              <a:rPr lang="zh-CN" altLang="en-US" sz="1800" dirty="0">
                <a:latin typeface="微软雅黑" pitchFamily="34" charset="-122"/>
                <a:ea typeface="微软雅黑" pitchFamily="34" charset="-122"/>
              </a:rPr>
              <a:t>控制器间互联</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协同、集群控制、安全控制等关键技术，以实现可扩展的多域</a:t>
            </a:r>
            <a:endParaRPr lang="en-US" altLang="zh-CN" sz="1800" dirty="0">
              <a:latin typeface="微软雅黑" pitchFamily="34" charset="-122"/>
              <a:ea typeface="微软雅黑" pitchFamily="34" charset="-122"/>
            </a:endParaRPr>
          </a:p>
          <a:p>
            <a:pPr marL="0" indent="0" eaLnBrk="1" hangingPunct="1">
              <a:lnSpc>
                <a:spcPts val="2000"/>
              </a:lnSpc>
              <a:buClr>
                <a:srgbClr val="C00000"/>
              </a:buClr>
              <a:buSzPct val="80000"/>
              <a:buNone/>
            </a:pP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控制器的协同与一致、跨域无损重构、负载更佳的集群控制技术、安全防卫机制、数</a:t>
            </a:r>
            <a:endParaRPr lang="en-US" altLang="zh-CN" sz="1800" dirty="0">
              <a:latin typeface="微软雅黑" pitchFamily="34" charset="-122"/>
              <a:ea typeface="微软雅黑" pitchFamily="34" charset="-122"/>
            </a:endParaRPr>
          </a:p>
          <a:p>
            <a:pPr marL="0" indent="0" eaLnBrk="1" hangingPunct="1">
              <a:lnSpc>
                <a:spcPts val="2000"/>
              </a:lnSpc>
              <a:spcAft>
                <a:spcPts val="1200"/>
              </a:spcAft>
              <a:buClr>
                <a:srgbClr val="C00000"/>
              </a:buClr>
              <a:buSzPct val="80000"/>
              <a:buNone/>
            </a:pP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据中心的虚拟安全设备及其部署技术。</a:t>
            </a:r>
            <a:endParaRPr lang="en-US" altLang="zh-CN" sz="1800" dirty="0">
              <a:latin typeface="微软雅黑" pitchFamily="34" charset="-122"/>
              <a:ea typeface="微软雅黑" pitchFamily="34" charset="-122"/>
            </a:endParaRPr>
          </a:p>
          <a:p>
            <a:pPr eaLnBrk="1" hangingPunct="1">
              <a:lnSpc>
                <a:spcPts val="2000"/>
              </a:lnSpc>
              <a:spcAft>
                <a:spcPts val="600"/>
              </a:spcAft>
              <a:buClr>
                <a:srgbClr val="C00000"/>
              </a:buClr>
              <a:buSzPct val="80000"/>
              <a:buFont typeface="Wingdings" pitchFamily="2" charset="2"/>
              <a:buChar char="n"/>
            </a:pPr>
            <a:r>
              <a:rPr lang="zh-CN" altLang="en-US" sz="2000" b="1" dirty="0">
                <a:solidFill>
                  <a:srgbClr val="C00000"/>
                </a:solidFill>
                <a:latin typeface="微软雅黑" pitchFamily="34" charset="-122"/>
                <a:ea typeface="微软雅黑" pitchFamily="34" charset="-122"/>
              </a:rPr>
              <a:t>动态网络主动安全防御技术</a:t>
            </a:r>
            <a:endParaRPr lang="en-US" altLang="zh-CN" sz="2000" b="1" dirty="0">
              <a:solidFill>
                <a:srgbClr val="C00000"/>
              </a:solidFill>
              <a:latin typeface="微软雅黑" pitchFamily="34" charset="-122"/>
              <a:ea typeface="微软雅黑" pitchFamily="34" charset="-122"/>
            </a:endParaRPr>
          </a:p>
          <a:p>
            <a:pPr marL="342900" lvl="1" indent="-342900" eaLnBrk="1" hangingPunct="1">
              <a:lnSpc>
                <a:spcPts val="2000"/>
              </a:lnSpc>
              <a:buClr>
                <a:srgbClr val="C00000"/>
              </a:buClr>
              <a:buSzPct val="80000"/>
              <a:buNone/>
            </a:pPr>
            <a:r>
              <a:rPr lang="zh-CN" altLang="en-US" sz="1800" dirty="0">
                <a:ea typeface="仿宋_GB2312" pitchFamily="49" charset="-122"/>
              </a:rPr>
              <a:t>      </a:t>
            </a:r>
            <a:r>
              <a:rPr lang="zh-CN" altLang="en-US" sz="1800" dirty="0">
                <a:latin typeface="微软雅黑" pitchFamily="34" charset="-122"/>
                <a:ea typeface="微软雅黑" pitchFamily="34" charset="-122"/>
              </a:rPr>
              <a:t>研究动态网络安全理论，构建可定义、可重构、智能感知和主动变迁的拟态网络安全体系结构，研究网络要素的主动变迁策略和协同机制，相关设备的关键实现技术、研制原型样机。</a:t>
            </a:r>
          </a:p>
          <a:p>
            <a:pPr marL="914400" lvl="2" indent="0" eaLnBrk="1" hangingPunct="1">
              <a:lnSpc>
                <a:spcPts val="2400"/>
              </a:lnSpc>
              <a:buClr>
                <a:srgbClr val="31859C"/>
              </a:buClr>
              <a:buSzPct val="80000"/>
              <a:buNone/>
            </a:pPr>
            <a:endParaRPr lang="zh-CN" altLang="en-US" sz="2800" b="0" dirty="0" smtClean="0">
              <a:solidFill>
                <a:srgbClr val="215968"/>
              </a:solidFill>
              <a:latin typeface="黑体" pitchFamily="2" charset="-122"/>
              <a:ea typeface="黑体" pitchFamily="2" charset="-122"/>
            </a:endParaRPr>
          </a:p>
        </p:txBody>
      </p:sp>
    </p:spTree>
    <p:extLst>
      <p:ext uri="{BB962C8B-B14F-4D97-AF65-F5344CB8AC3E}">
        <p14:creationId xmlns:p14="http://schemas.microsoft.com/office/powerpoint/2010/main" val="1887094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内容占位符 2"/>
          <p:cNvSpPr>
            <a:spLocks noGrp="1"/>
          </p:cNvSpPr>
          <p:nvPr>
            <p:ph idx="4294967295"/>
          </p:nvPr>
        </p:nvSpPr>
        <p:spPr>
          <a:xfrm>
            <a:off x="0" y="1700808"/>
            <a:ext cx="9021316" cy="5157192"/>
          </a:xfrm>
        </p:spPr>
        <p:txBody>
          <a:bodyPr/>
          <a:lstStyle/>
          <a:p>
            <a:pPr marL="342900" lvl="1" indent="-342900" eaLnBrk="1" hangingPunct="1">
              <a:lnSpc>
                <a:spcPct val="90000"/>
              </a:lnSpc>
              <a:spcAft>
                <a:spcPts val="1200"/>
              </a:spcAft>
              <a:buClr>
                <a:srgbClr val="C00000"/>
              </a:buClr>
              <a:buSzPct val="80000"/>
              <a:buNone/>
            </a:pPr>
            <a:r>
              <a:rPr lang="zh-CN" altLang="en-US" dirty="0">
                <a:solidFill>
                  <a:srgbClr val="C00000"/>
                </a:solidFill>
                <a:latin typeface="微软雅黑" pitchFamily="34" charset="-122"/>
                <a:ea typeface="微软雅黑" pitchFamily="34" charset="-122"/>
              </a:rPr>
              <a:t>科学问题：</a:t>
            </a:r>
            <a:r>
              <a:rPr lang="zh-CN" altLang="en-US" dirty="0">
                <a:latin typeface="微软雅黑" pitchFamily="34" charset="-122"/>
                <a:ea typeface="微软雅黑" pitchFamily="34" charset="-122"/>
              </a:rPr>
              <a:t>如何建立新型通信网络系统的安全防御机制</a:t>
            </a:r>
          </a:p>
          <a:p>
            <a:pPr algn="just">
              <a:lnSpc>
                <a:spcPts val="2500"/>
              </a:lnSpc>
              <a:buFont typeface="Wingdings" pitchFamily="2" charset="2"/>
              <a:buChar char="n"/>
            </a:pPr>
            <a:r>
              <a:rPr lang="zh-CN" altLang="en-US" sz="2800" dirty="0">
                <a:solidFill>
                  <a:srgbClr val="C00000"/>
                </a:solidFill>
                <a:latin typeface="微软雅黑" pitchFamily="34" charset="-122"/>
                <a:ea typeface="微软雅黑" pitchFamily="34" charset="-122"/>
              </a:rPr>
              <a:t>研究内容：  </a:t>
            </a: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SDN</a:t>
            </a:r>
            <a:r>
              <a:rPr lang="zh-CN" altLang="en-US" sz="2000" dirty="0">
                <a:latin typeface="微软雅黑" pitchFamily="34" charset="-122"/>
                <a:ea typeface="微软雅黑" pitchFamily="34" charset="-122"/>
              </a:rPr>
              <a:t>网络拓扑演变规律及结构模型</a:t>
            </a:r>
          </a:p>
          <a:p>
            <a:pPr algn="just">
              <a:lnSpc>
                <a:spcPts val="2500"/>
              </a:lnSpc>
              <a:buNone/>
            </a:pPr>
            <a:r>
              <a:rPr lang="en-US" altLang="zh-CN" sz="2000" dirty="0">
                <a:latin typeface="微软雅黑" pitchFamily="34" charset="-122"/>
                <a:ea typeface="微软雅黑" pitchFamily="34" charset="-122"/>
              </a:rPr>
              <a:t>                            2</a:t>
            </a:r>
            <a:r>
              <a:rPr lang="zh-CN" altLang="en-US" sz="2000" dirty="0">
                <a:latin typeface="微软雅黑" pitchFamily="34" charset="-122"/>
                <a:ea typeface="微软雅黑" pitchFamily="34" charset="-122"/>
              </a:rPr>
              <a:t>、基于本体论的脆弱性分析与评估方法</a:t>
            </a:r>
          </a:p>
          <a:p>
            <a:pPr algn="just">
              <a:lnSpc>
                <a:spcPts val="2500"/>
              </a:lnSpc>
              <a:buNone/>
            </a:pPr>
            <a:r>
              <a:rPr lang="en-US" altLang="zh-CN" sz="2000" dirty="0">
                <a:latin typeface="微软雅黑" pitchFamily="34" charset="-122"/>
                <a:ea typeface="微软雅黑" pitchFamily="34" charset="-122"/>
              </a:rPr>
              <a:t>		            3</a:t>
            </a:r>
            <a:r>
              <a:rPr lang="zh-CN" altLang="en-US" sz="2000" dirty="0">
                <a:latin typeface="微软雅黑" pitchFamily="34" charset="-122"/>
                <a:ea typeface="微软雅黑" pitchFamily="34" charset="-122"/>
              </a:rPr>
              <a:t>、面向</a:t>
            </a:r>
            <a:r>
              <a:rPr lang="en-US" altLang="zh-CN" sz="2000" dirty="0">
                <a:latin typeface="微软雅黑" pitchFamily="34" charset="-122"/>
                <a:ea typeface="微软雅黑" pitchFamily="34" charset="-122"/>
              </a:rPr>
              <a:t>SDN</a:t>
            </a:r>
            <a:r>
              <a:rPr lang="zh-CN" altLang="en-US" sz="2000" dirty="0">
                <a:latin typeface="微软雅黑" pitchFamily="34" charset="-122"/>
                <a:ea typeface="微软雅黑" pitchFamily="34" charset="-122"/>
              </a:rPr>
              <a:t>的动态威胁态势分析方法</a:t>
            </a:r>
          </a:p>
          <a:p>
            <a:pPr algn="just">
              <a:lnSpc>
                <a:spcPts val="2500"/>
              </a:lnSpc>
              <a:spcAft>
                <a:spcPts val="600"/>
              </a:spcAft>
              <a:buNone/>
            </a:pPr>
            <a:r>
              <a:rPr lang="en-US" altLang="zh-CN" sz="2000" dirty="0">
                <a:latin typeface="微软雅黑" pitchFamily="34" charset="-122"/>
                <a:ea typeface="微软雅黑" pitchFamily="34" charset="-122"/>
              </a:rPr>
              <a:t>		            4</a:t>
            </a:r>
            <a:r>
              <a:rPr lang="zh-CN" altLang="en-US"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SDN</a:t>
            </a:r>
            <a:r>
              <a:rPr lang="zh-CN" altLang="en-US" sz="2000" dirty="0">
                <a:latin typeface="微软雅黑" pitchFamily="34" charset="-122"/>
                <a:ea typeface="微软雅黑" pitchFamily="34" charset="-122"/>
              </a:rPr>
              <a:t>入侵节点异常行为分析</a:t>
            </a:r>
          </a:p>
          <a:p>
            <a:pPr algn="just">
              <a:spcBef>
                <a:spcPts val="600"/>
              </a:spcBef>
            </a:pPr>
            <a:r>
              <a:rPr lang="zh-CN" altLang="en-US" sz="2800" dirty="0">
                <a:solidFill>
                  <a:srgbClr val="C00000"/>
                </a:solidFill>
                <a:latin typeface="微软雅黑" pitchFamily="34" charset="-122"/>
                <a:ea typeface="微软雅黑" pitchFamily="34" charset="-122"/>
              </a:rPr>
              <a:t>技术难点</a:t>
            </a:r>
          </a:p>
          <a:p>
            <a:pPr algn="just">
              <a:lnSpc>
                <a:spcPts val="2500"/>
              </a:lnSpc>
              <a:buNone/>
            </a:pPr>
            <a:r>
              <a:rPr lang="en-US" altLang="zh-CN" sz="2000" dirty="0">
                <a:latin typeface="微软雅黑" pitchFamily="34" charset="-122"/>
                <a:ea typeface="微软雅黑" pitchFamily="34" charset="-122"/>
              </a:rPr>
              <a:t>1</a:t>
            </a:r>
            <a:r>
              <a:rPr lang="zh-CN" altLang="en-US" sz="2000" dirty="0">
                <a:latin typeface="微软雅黑" pitchFamily="34" charset="-122"/>
                <a:ea typeface="微软雅黑" pitchFamily="34" charset="-122"/>
              </a:rPr>
              <a:t>） 基于复杂网络理论的</a:t>
            </a:r>
            <a:r>
              <a:rPr lang="en-US" altLang="zh-CN" sz="2000" dirty="0">
                <a:latin typeface="微软雅黑" pitchFamily="34" charset="-122"/>
                <a:ea typeface="微软雅黑" pitchFamily="34" charset="-122"/>
              </a:rPr>
              <a:t>SDN</a:t>
            </a:r>
            <a:r>
              <a:rPr lang="zh-CN" altLang="en-US" sz="2000" dirty="0">
                <a:latin typeface="微软雅黑" pitchFamily="34" charset="-122"/>
                <a:ea typeface="微软雅黑" pitchFamily="34" charset="-122"/>
              </a:rPr>
              <a:t>系统网络拓扑的形式化描述和演变模型</a:t>
            </a:r>
          </a:p>
          <a:p>
            <a:pPr algn="just">
              <a:lnSpc>
                <a:spcPts val="2500"/>
              </a:lnSpc>
              <a:buNone/>
            </a:pPr>
            <a:r>
              <a:rPr lang="en-US" altLang="zh-CN" sz="2000" dirty="0">
                <a:latin typeface="微软雅黑" pitchFamily="34" charset="-122"/>
                <a:ea typeface="微软雅黑" pitchFamily="34" charset="-122"/>
              </a:rPr>
              <a:t>2</a:t>
            </a:r>
            <a:r>
              <a:rPr lang="zh-CN" altLang="en-US" sz="2000" dirty="0">
                <a:latin typeface="微软雅黑" pitchFamily="34" charset="-122"/>
                <a:ea typeface="微软雅黑" pitchFamily="34" charset="-122"/>
              </a:rPr>
              <a:t>） 虚拟节点动态迁移情形下的网络安全脆弱性分析与评估问题</a:t>
            </a:r>
          </a:p>
          <a:p>
            <a:pPr algn="just">
              <a:lnSpc>
                <a:spcPts val="2500"/>
              </a:lnSpc>
              <a:buNone/>
            </a:pPr>
            <a:r>
              <a:rPr lang="en-US" altLang="zh-CN" sz="2000" dirty="0">
                <a:latin typeface="微软雅黑" pitchFamily="34" charset="-122"/>
                <a:ea typeface="微软雅黑" pitchFamily="34" charset="-122"/>
              </a:rPr>
              <a:t>3</a:t>
            </a:r>
            <a:r>
              <a:rPr lang="zh-CN" altLang="en-US" sz="2000" dirty="0">
                <a:latin typeface="微软雅黑" pitchFamily="34" charset="-122"/>
                <a:ea typeface="微软雅黑" pitchFamily="34" charset="-122"/>
              </a:rPr>
              <a:t>）</a:t>
            </a:r>
            <a:r>
              <a:rPr lang="en-US" sz="2000" dirty="0">
                <a:latin typeface="微软雅黑" pitchFamily="34" charset="-122"/>
                <a:ea typeface="微软雅黑" pitchFamily="34" charset="-122"/>
              </a:rPr>
              <a:t> </a:t>
            </a:r>
            <a:r>
              <a:rPr lang="en-US" altLang="zh-CN" sz="2000" dirty="0">
                <a:latin typeface="微软雅黑" pitchFamily="34" charset="-122"/>
                <a:ea typeface="微软雅黑" pitchFamily="34" charset="-122"/>
              </a:rPr>
              <a:t>SDN</a:t>
            </a:r>
            <a:r>
              <a:rPr lang="zh-CN" altLang="en-US" sz="2000" dirty="0">
                <a:latin typeface="微软雅黑" pitchFamily="34" charset="-122"/>
                <a:ea typeface="微软雅黑" pitchFamily="34" charset="-122"/>
              </a:rPr>
              <a:t>网络环境安全防护对象的社会组织行为学特征描述</a:t>
            </a:r>
          </a:p>
          <a:p>
            <a:pPr algn="just">
              <a:lnSpc>
                <a:spcPts val="2500"/>
              </a:lnSpc>
              <a:buNone/>
            </a:pPr>
            <a:r>
              <a:rPr lang="en-US" altLang="zh-CN" sz="2000" dirty="0">
                <a:latin typeface="微软雅黑" pitchFamily="34" charset="-122"/>
                <a:ea typeface="微软雅黑" pitchFamily="34" charset="-122"/>
              </a:rPr>
              <a:t>4</a:t>
            </a:r>
            <a:r>
              <a:rPr lang="zh-CN" altLang="en-US" sz="2000" dirty="0">
                <a:latin typeface="微软雅黑" pitchFamily="34" charset="-122"/>
                <a:ea typeface="微软雅黑" pitchFamily="34" charset="-122"/>
              </a:rPr>
              <a:t>） 多层服务模式、动态虚拟化管理方式下的安全威胁态势感知问题</a:t>
            </a:r>
            <a:endParaRPr lang="en-US" altLang="zh-CN" sz="2000" dirty="0">
              <a:latin typeface="微软雅黑" pitchFamily="34" charset="-122"/>
              <a:ea typeface="微软雅黑" pitchFamily="34" charset="-122"/>
            </a:endParaRPr>
          </a:p>
        </p:txBody>
      </p:sp>
      <p:sp>
        <p:nvSpPr>
          <p:cNvPr id="4" name="标题 1"/>
          <p:cNvSpPr txBox="1">
            <a:spLocks/>
          </p:cNvSpPr>
          <p:nvPr/>
        </p:nvSpPr>
        <p:spPr bwMode="white">
          <a:xfrm>
            <a:off x="587410" y="854856"/>
            <a:ext cx="8913812" cy="7167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defRPr/>
            </a:pPr>
            <a:r>
              <a:rPr kumimoji="1" lang="zh-CN" altLang="zh-CN" sz="3000" b="1" kern="0" dirty="0">
                <a:solidFill>
                  <a:schemeClr val="bg1"/>
                </a:solidFill>
                <a:latin typeface="微软雅黑"/>
                <a:ea typeface="微软雅黑"/>
                <a:cs typeface="微软雅黑"/>
              </a:rPr>
              <a:t>网络与系统安全</a:t>
            </a:r>
            <a:r>
              <a:rPr kumimoji="1" lang="zh-CN" altLang="en-US" sz="3000" b="1" kern="0" dirty="0">
                <a:solidFill>
                  <a:schemeClr val="bg1"/>
                </a:solidFill>
                <a:latin typeface="微软雅黑"/>
                <a:ea typeface="微软雅黑"/>
                <a:cs typeface="微软雅黑"/>
              </a:rPr>
              <a:t>方向（之二）</a:t>
            </a:r>
            <a:endParaRPr kumimoji="1" lang="en-US" altLang="zh-CN" sz="3000" b="1" kern="0" dirty="0">
              <a:solidFill>
                <a:schemeClr val="bg1"/>
              </a:solidFill>
              <a:latin typeface="微软雅黑"/>
              <a:ea typeface="微软雅黑"/>
              <a:cs typeface="微软雅黑"/>
            </a:endParaRPr>
          </a:p>
        </p:txBody>
      </p:sp>
      <p:sp>
        <p:nvSpPr>
          <p:cNvPr id="5" name="标题 1"/>
          <p:cNvSpPr txBox="1">
            <a:spLocks/>
          </p:cNvSpPr>
          <p:nvPr/>
        </p:nvSpPr>
        <p:spPr bwMode="auto">
          <a:xfrm>
            <a:off x="107504" y="260648"/>
            <a:ext cx="8913812" cy="7167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a:lstStyle>
          <a:p>
            <a:pPr algn="l" eaLnBrk="1" hangingPunct="1"/>
            <a:r>
              <a:rPr kumimoji="1" lang="zh-CN" altLang="zh-CN" sz="3000" dirty="0" smtClean="0">
                <a:latin typeface="微软雅黑"/>
                <a:ea typeface="微软雅黑"/>
                <a:cs typeface="微软雅黑"/>
              </a:rPr>
              <a:t>网络安全</a:t>
            </a:r>
            <a:r>
              <a:rPr kumimoji="1" lang="zh-CN" altLang="en-US" sz="3000" b="1" dirty="0" smtClean="0">
                <a:latin typeface="微软雅黑"/>
                <a:ea typeface="微软雅黑"/>
                <a:cs typeface="微软雅黑"/>
              </a:rPr>
              <a:t>方向</a:t>
            </a:r>
            <a:r>
              <a:rPr kumimoji="1" lang="zh-CN" altLang="en-US" sz="3000" dirty="0" smtClean="0">
                <a:latin typeface="微软雅黑"/>
                <a:ea typeface="微软雅黑"/>
                <a:cs typeface="微软雅黑"/>
              </a:rPr>
              <a:t>（之二）</a:t>
            </a:r>
            <a:endParaRPr kumimoji="1" lang="en-US" altLang="zh-CN" sz="3000" b="1" dirty="0">
              <a:latin typeface="微软雅黑"/>
              <a:ea typeface="微软雅黑"/>
              <a:cs typeface="微软雅黑"/>
            </a:endParaRPr>
          </a:p>
        </p:txBody>
      </p:sp>
    </p:spTree>
    <p:extLst>
      <p:ext uri="{BB962C8B-B14F-4D97-AF65-F5344CB8AC3E}">
        <p14:creationId xmlns:p14="http://schemas.microsoft.com/office/powerpoint/2010/main" val="385070246"/>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idx="4294967295"/>
          </p:nvPr>
        </p:nvSpPr>
        <p:spPr>
          <a:xfrm>
            <a:off x="395536" y="260648"/>
            <a:ext cx="8913812" cy="716756"/>
          </a:xfrm>
        </p:spPr>
        <p:txBody>
          <a:bodyPr/>
          <a:lstStyle/>
          <a:p>
            <a:pPr algn="l" eaLnBrk="1" hangingPunct="1"/>
            <a:r>
              <a:rPr kumimoji="1" lang="zh-CN" altLang="zh-CN" sz="3000" dirty="0">
                <a:latin typeface="微软雅黑"/>
                <a:ea typeface="微软雅黑"/>
                <a:cs typeface="微软雅黑"/>
              </a:rPr>
              <a:t>网络空间应用安全技术</a:t>
            </a:r>
            <a:r>
              <a:rPr kumimoji="1" lang="zh-CN" altLang="en-US" sz="3000" b="1" dirty="0">
                <a:latin typeface="微软雅黑"/>
                <a:ea typeface="微软雅黑"/>
                <a:cs typeface="微软雅黑"/>
              </a:rPr>
              <a:t>方向</a:t>
            </a:r>
            <a:endParaRPr kumimoji="1" lang="en-US" altLang="zh-CN" sz="3000" b="1" dirty="0">
              <a:latin typeface="微软雅黑"/>
              <a:ea typeface="微软雅黑"/>
              <a:cs typeface="微软雅黑"/>
            </a:endParaRPr>
          </a:p>
        </p:txBody>
      </p:sp>
      <p:sp>
        <p:nvSpPr>
          <p:cNvPr id="28674" name="内容占位符 2"/>
          <p:cNvSpPr>
            <a:spLocks noGrp="1"/>
          </p:cNvSpPr>
          <p:nvPr>
            <p:ph idx="4294967295"/>
          </p:nvPr>
        </p:nvSpPr>
        <p:spPr>
          <a:xfrm>
            <a:off x="251520" y="1052736"/>
            <a:ext cx="8229600" cy="3888432"/>
          </a:xfrm>
        </p:spPr>
        <p:txBody>
          <a:bodyPr/>
          <a:lstStyle/>
          <a:p>
            <a:pPr eaLnBrk="1" hangingPunct="1">
              <a:spcAft>
                <a:spcPts val="1200"/>
              </a:spcAft>
              <a:buClr>
                <a:srgbClr val="C00000"/>
              </a:buClr>
              <a:buSzPct val="80000"/>
              <a:buNone/>
            </a:pPr>
            <a:r>
              <a:rPr lang="zh-CN" altLang="en-US" sz="2000" b="1" dirty="0">
                <a:ea typeface="仿宋_GB2312" pitchFamily="49" charset="-122"/>
              </a:rPr>
              <a:t>               </a:t>
            </a:r>
            <a:endParaRPr lang="en-US" altLang="zh-CN" sz="2400" b="1" dirty="0">
              <a:ea typeface="仿宋_GB2312" pitchFamily="49" charset="-122"/>
            </a:endParaRPr>
          </a:p>
          <a:p>
            <a:pPr eaLnBrk="1" hangingPunct="1">
              <a:lnSpc>
                <a:spcPct val="90000"/>
              </a:lnSpc>
              <a:spcAft>
                <a:spcPts val="1200"/>
              </a:spcAft>
              <a:buClr>
                <a:srgbClr val="C00000"/>
              </a:buClr>
              <a:buSzPct val="80000"/>
              <a:buFont typeface="Wingdings" pitchFamily="2" charset="2"/>
              <a:buChar char="n"/>
            </a:pPr>
            <a:r>
              <a:rPr lang="zh-CN" altLang="zh-CN" sz="2400" b="1" dirty="0">
                <a:solidFill>
                  <a:srgbClr val="C00000"/>
                </a:solidFill>
                <a:latin typeface="微软雅黑" pitchFamily="34" charset="-122"/>
                <a:ea typeface="微软雅黑" pitchFamily="34" charset="-122"/>
              </a:rPr>
              <a:t>面向互联网</a:t>
            </a:r>
            <a:r>
              <a:rPr lang="en-US" altLang="zh-CN" sz="2400" b="1" dirty="0">
                <a:solidFill>
                  <a:srgbClr val="C00000"/>
                </a:solidFill>
                <a:latin typeface="微软雅黑" pitchFamily="34" charset="-122"/>
                <a:ea typeface="微软雅黑" pitchFamily="34" charset="-122"/>
              </a:rPr>
              <a:t>+</a:t>
            </a:r>
            <a:r>
              <a:rPr lang="zh-CN" altLang="zh-CN" sz="2400" b="1" dirty="0">
                <a:solidFill>
                  <a:srgbClr val="C00000"/>
                </a:solidFill>
                <a:latin typeface="微软雅黑" pitchFamily="34" charset="-122"/>
                <a:ea typeface="微软雅黑" pitchFamily="34" charset="-122"/>
              </a:rPr>
              <a:t>的云服务系统安全防护技术</a:t>
            </a:r>
            <a:endParaRPr lang="en-US" altLang="zh-CN" sz="2400" b="1" dirty="0">
              <a:solidFill>
                <a:srgbClr val="C00000"/>
              </a:solidFill>
              <a:latin typeface="微软雅黑" pitchFamily="34" charset="-122"/>
              <a:ea typeface="微软雅黑" pitchFamily="34" charset="-122"/>
            </a:endParaRPr>
          </a:p>
          <a:p>
            <a:pPr>
              <a:lnSpc>
                <a:spcPts val="2200"/>
              </a:lnSpc>
              <a:spcAft>
                <a:spcPts val="1200"/>
              </a:spcAft>
              <a:buNone/>
            </a:pPr>
            <a:r>
              <a:rPr lang="zh-CN" altLang="en-US" sz="2000" dirty="0">
                <a:ea typeface="仿宋_GB2312" pitchFamily="49" charset="-122"/>
              </a:rPr>
              <a:t>      </a:t>
            </a:r>
            <a:r>
              <a:rPr lang="zh-CN" altLang="zh-CN" sz="2000" dirty="0">
                <a:latin typeface="微软雅黑" pitchFamily="34" charset="-122"/>
                <a:ea typeface="微软雅黑" pitchFamily="34" charset="-122"/>
              </a:rPr>
              <a:t>在云计算、数据中心等新兴科技趋势驱动下，大规模基础设施让虚拟化技术成为了云计算中心的必备组件。</a:t>
            </a:r>
            <a:r>
              <a:rPr lang="en-US" altLang="zh-CN" sz="2000" dirty="0">
                <a:latin typeface="微软雅黑" pitchFamily="34" charset="-122"/>
                <a:ea typeface="微软雅黑" pitchFamily="34" charset="-122"/>
              </a:rPr>
              <a:t>SDN</a:t>
            </a:r>
            <a:r>
              <a:rPr lang="zh-CN" altLang="zh-CN" sz="2000" dirty="0">
                <a:latin typeface="微软雅黑" pitchFamily="34" charset="-122"/>
                <a:ea typeface="微软雅黑" pitchFamily="34" charset="-122"/>
              </a:rPr>
              <a:t>技术使得网络虚拟化得以实现，同时大型云计算网络复杂的配置及管理集成统一成为了可能。新型网络技术必然引入新型安全防护体系和技术，并引起已有安全技术的新整合与新集成，这些都将成为全新的挑战。</a:t>
            </a:r>
            <a:endParaRPr lang="en-US" altLang="zh-CN" sz="2000" dirty="0">
              <a:latin typeface="微软雅黑" pitchFamily="34" charset="-122"/>
              <a:ea typeface="微软雅黑" pitchFamily="34" charset="-122"/>
            </a:endParaRPr>
          </a:p>
          <a:p>
            <a:pPr>
              <a:lnSpc>
                <a:spcPts val="2200"/>
              </a:lnSpc>
              <a:spcAft>
                <a:spcPts val="600"/>
              </a:spcAft>
              <a:buNone/>
            </a:pPr>
            <a:r>
              <a:rPr lang="en-US" altLang="zh-CN" sz="2000" dirty="0">
                <a:solidFill>
                  <a:srgbClr val="C00000"/>
                </a:solidFill>
                <a:latin typeface="微软雅黑" pitchFamily="34" charset="-122"/>
                <a:ea typeface="微软雅黑" pitchFamily="34" charset="-122"/>
              </a:rPr>
              <a:t>      </a:t>
            </a:r>
            <a:r>
              <a:rPr lang="zh-CN" altLang="zh-CN" sz="2000" b="1" dirty="0">
                <a:solidFill>
                  <a:srgbClr val="C00000"/>
                </a:solidFill>
                <a:latin typeface="微软雅黑" pitchFamily="34" charset="-122"/>
                <a:ea typeface="微软雅黑" pitchFamily="34" charset="-122"/>
              </a:rPr>
              <a:t>具体</a:t>
            </a:r>
            <a:r>
              <a:rPr lang="zh-CN" altLang="en-US" sz="2000" b="1" dirty="0">
                <a:solidFill>
                  <a:srgbClr val="C00000"/>
                </a:solidFill>
                <a:latin typeface="微软雅黑" pitchFamily="34" charset="-122"/>
                <a:ea typeface="微软雅黑" pitchFamily="34" charset="-122"/>
              </a:rPr>
              <a:t>研究</a:t>
            </a:r>
            <a:r>
              <a:rPr lang="zh-CN" altLang="zh-CN" sz="2000" b="1" dirty="0">
                <a:solidFill>
                  <a:srgbClr val="C00000"/>
                </a:solidFill>
                <a:latin typeface="微软雅黑" pitchFamily="34" charset="-122"/>
                <a:ea typeface="微软雅黑" pitchFamily="34" charset="-122"/>
              </a:rPr>
              <a:t>包括：</a:t>
            </a:r>
          </a:p>
          <a:p>
            <a:pPr>
              <a:lnSpc>
                <a:spcPts val="2200"/>
              </a:lnSpc>
            </a:pPr>
            <a:r>
              <a:rPr lang="zh-CN" altLang="zh-CN" sz="2000" dirty="0">
                <a:latin typeface="微软雅黑" pitchFamily="34" charset="-122"/>
                <a:ea typeface="微软雅黑" pitchFamily="34" charset="-122"/>
              </a:rPr>
              <a:t>新型</a:t>
            </a:r>
            <a:r>
              <a:rPr lang="en-US" altLang="zh-CN" sz="2000" dirty="0">
                <a:latin typeface="微软雅黑" pitchFamily="34" charset="-122"/>
                <a:ea typeface="微软雅黑" pitchFamily="34" charset="-122"/>
              </a:rPr>
              <a:t>SDN</a:t>
            </a:r>
            <a:r>
              <a:rPr lang="zh-CN" altLang="zh-CN" sz="2000" dirty="0">
                <a:latin typeface="微软雅黑" pitchFamily="34" charset="-122"/>
                <a:ea typeface="微软雅黑" pitchFamily="34" charset="-122"/>
              </a:rPr>
              <a:t>云计算网络安全架构设计及产品研制；</a:t>
            </a:r>
          </a:p>
          <a:p>
            <a:pPr>
              <a:lnSpc>
                <a:spcPts val="2200"/>
              </a:lnSpc>
            </a:pPr>
            <a:r>
              <a:rPr lang="zh-CN" altLang="zh-CN" sz="2000" dirty="0">
                <a:latin typeface="微软雅黑" pitchFamily="34" charset="-122"/>
                <a:ea typeface="微软雅黑" pitchFamily="34" charset="-122"/>
              </a:rPr>
              <a:t>新型</a:t>
            </a:r>
            <a:r>
              <a:rPr lang="en-US" altLang="zh-CN" sz="2000" dirty="0">
                <a:latin typeface="微软雅黑" pitchFamily="34" charset="-122"/>
                <a:ea typeface="微软雅黑" pitchFamily="34" charset="-122"/>
              </a:rPr>
              <a:t>SDN</a:t>
            </a:r>
            <a:r>
              <a:rPr lang="zh-CN" altLang="zh-CN" sz="2000" dirty="0">
                <a:latin typeface="微软雅黑" pitchFamily="34" charset="-122"/>
                <a:ea typeface="微软雅黑" pitchFamily="34" charset="-122"/>
              </a:rPr>
              <a:t>云计算网络安全关键问题研究；</a:t>
            </a:r>
          </a:p>
          <a:p>
            <a:pPr>
              <a:lnSpc>
                <a:spcPts val="2200"/>
              </a:lnSpc>
            </a:pPr>
            <a:r>
              <a:rPr lang="zh-CN" altLang="zh-CN" sz="2000" dirty="0">
                <a:latin typeface="微软雅黑" pitchFamily="34" charset="-122"/>
                <a:ea typeface="微软雅黑" pitchFamily="34" charset="-122"/>
              </a:rPr>
              <a:t>具备主动防御能力的云计算</a:t>
            </a:r>
            <a:r>
              <a:rPr lang="en-US" altLang="zh-CN" sz="2000" dirty="0">
                <a:latin typeface="微软雅黑" pitchFamily="34" charset="-122"/>
                <a:ea typeface="微软雅黑" pitchFamily="34" charset="-122"/>
              </a:rPr>
              <a:t>/</a:t>
            </a:r>
            <a:r>
              <a:rPr lang="zh-CN" altLang="zh-CN" sz="2000" dirty="0">
                <a:latin typeface="微软雅黑" pitchFamily="34" charset="-122"/>
                <a:ea typeface="微软雅黑" pitchFamily="34" charset="-122"/>
              </a:rPr>
              <a:t>数据中心关键</a:t>
            </a:r>
            <a:r>
              <a:rPr lang="zh-CN" altLang="en-US" sz="2000" dirty="0">
                <a:latin typeface="微软雅黑" pitchFamily="34" charset="-122"/>
                <a:ea typeface="微软雅黑" pitchFamily="34" charset="-122"/>
              </a:rPr>
              <a:t>构件与系统</a:t>
            </a:r>
            <a:r>
              <a:rPr lang="zh-CN" altLang="zh-CN" sz="2000" dirty="0">
                <a:latin typeface="微软雅黑" pitchFamily="34" charset="-122"/>
                <a:ea typeface="微软雅黑" pitchFamily="34" charset="-122"/>
              </a:rPr>
              <a:t>研制；</a:t>
            </a:r>
          </a:p>
          <a:p>
            <a:pPr>
              <a:lnSpc>
                <a:spcPts val="2200"/>
              </a:lnSpc>
            </a:pPr>
            <a:r>
              <a:rPr lang="zh-CN" altLang="zh-CN" sz="2000" dirty="0">
                <a:latin typeface="微软雅黑" pitchFamily="34" charset="-122"/>
                <a:ea typeface="微软雅黑" pitchFamily="34" charset="-122"/>
              </a:rPr>
              <a:t>云计算安全审计研究；</a:t>
            </a:r>
          </a:p>
          <a:p>
            <a:pPr>
              <a:lnSpc>
                <a:spcPts val="2200"/>
              </a:lnSpc>
            </a:pPr>
            <a:r>
              <a:rPr lang="zh-CN" altLang="zh-CN" sz="2000" dirty="0">
                <a:latin typeface="微软雅黑" pitchFamily="34" charset="-122"/>
                <a:ea typeface="微软雅黑" pitchFamily="34" charset="-122"/>
              </a:rPr>
              <a:t>云服务监控技术研究。</a:t>
            </a:r>
          </a:p>
          <a:p>
            <a:pPr marL="914400" lvl="2" indent="0" eaLnBrk="1" hangingPunct="1">
              <a:lnSpc>
                <a:spcPct val="90000"/>
              </a:lnSpc>
              <a:buClr>
                <a:srgbClr val="31859C"/>
              </a:buClr>
              <a:buSzPct val="80000"/>
              <a:buNone/>
            </a:pPr>
            <a:endParaRPr lang="zh-CN" altLang="en-US" sz="3200" b="1" dirty="0" smtClean="0">
              <a:solidFill>
                <a:srgbClr val="215968"/>
              </a:solidFill>
              <a:latin typeface="黑体" pitchFamily="2" charset="-122"/>
              <a:ea typeface="黑体" pitchFamily="2" charset="-122"/>
            </a:endParaRPr>
          </a:p>
        </p:txBody>
      </p:sp>
    </p:spTree>
    <p:extLst>
      <p:ext uri="{BB962C8B-B14F-4D97-AF65-F5344CB8AC3E}">
        <p14:creationId xmlns:p14="http://schemas.microsoft.com/office/powerpoint/2010/main" val="2892812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网络安全</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2840" y="1044687"/>
            <a:ext cx="4215190" cy="481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4393" y="987852"/>
            <a:ext cx="4090095" cy="517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32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陈文智老师团队</a:t>
            </a:r>
            <a:endParaRPr lang="en-US" dirty="0"/>
          </a:p>
        </p:txBody>
      </p:sp>
      <p:sp>
        <p:nvSpPr>
          <p:cNvPr id="3" name="Content Placeholder 2"/>
          <p:cNvSpPr>
            <a:spLocks noGrp="1"/>
          </p:cNvSpPr>
          <p:nvPr>
            <p:ph idx="1"/>
          </p:nvPr>
        </p:nvSpPr>
        <p:spPr/>
        <p:txBody>
          <a:bodyPr/>
          <a:lstStyle/>
          <a:p>
            <a:pPr marL="0" indent="0">
              <a:buNone/>
            </a:pPr>
            <a:r>
              <a:rPr lang="en-US" altLang="zh-CN" sz="1800" dirty="0"/>
              <a:t>1</a:t>
            </a:r>
            <a:r>
              <a:rPr lang="zh-CN" altLang="en-US" sz="1800" dirty="0"/>
              <a:t>、</a:t>
            </a:r>
            <a:r>
              <a:rPr lang="zh-CN" altLang="en-US" sz="1800" dirty="0" smtClean="0"/>
              <a:t>成立“工业控制病毒研究中心”。</a:t>
            </a:r>
            <a:endParaRPr lang="zh-CN" altLang="en-US" sz="1800" dirty="0"/>
          </a:p>
          <a:p>
            <a:pPr marL="0" indent="0">
              <a:buNone/>
            </a:pPr>
            <a:r>
              <a:rPr lang="zh-CN" altLang="en-US" sz="1800" dirty="0"/>
              <a:t>具有法人的</a:t>
            </a:r>
            <a:r>
              <a:rPr lang="zh-CN" altLang="en-US" sz="1800" dirty="0" smtClean="0"/>
              <a:t>社团。目的</a:t>
            </a:r>
            <a:r>
              <a:rPr lang="zh-CN" altLang="en-US" sz="1800" dirty="0"/>
              <a:t>是成为国家级（或其分支）的工业控制检测</a:t>
            </a:r>
            <a:r>
              <a:rPr lang="zh-CN" altLang="en-US" sz="1800" dirty="0" smtClean="0"/>
              <a:t>机构</a:t>
            </a:r>
            <a:r>
              <a:rPr lang="zh-CN" altLang="en-US" sz="1800" dirty="0"/>
              <a:t>。</a:t>
            </a:r>
            <a:r>
              <a:rPr lang="zh-CN" altLang="en-US" sz="1800" dirty="0" smtClean="0"/>
              <a:t>主要</a:t>
            </a:r>
            <a:r>
              <a:rPr lang="zh-CN" altLang="en-US" sz="1800" dirty="0"/>
              <a:t>领域是工业</a:t>
            </a:r>
            <a:r>
              <a:rPr lang="en-US" altLang="zh-CN" sz="1800" dirty="0"/>
              <a:t>PLC</a:t>
            </a:r>
            <a:r>
              <a:rPr lang="zh-CN" altLang="en-US" sz="1800" dirty="0"/>
              <a:t>、国家能源</a:t>
            </a:r>
            <a:r>
              <a:rPr lang="zh-CN" altLang="en-US" sz="1800" dirty="0" smtClean="0"/>
              <a:t>局，已经</a:t>
            </a:r>
            <a:r>
              <a:rPr lang="zh-CN" altLang="en-US" sz="1800" dirty="0"/>
              <a:t>和和公安部一所签订</a:t>
            </a:r>
            <a:r>
              <a:rPr lang="zh-CN" altLang="en-US" sz="1800" dirty="0" smtClean="0"/>
              <a:t>协议。</a:t>
            </a:r>
            <a:endParaRPr lang="zh-CN" altLang="en-US" sz="1800" dirty="0"/>
          </a:p>
          <a:p>
            <a:pPr marL="0" indent="0">
              <a:buNone/>
            </a:pPr>
            <a:r>
              <a:rPr lang="en-US" altLang="zh-CN" sz="1800" dirty="0"/>
              <a:t>2</a:t>
            </a:r>
            <a:r>
              <a:rPr lang="zh-CN" altLang="en-US" sz="1800" dirty="0"/>
              <a:t>、</a:t>
            </a:r>
            <a:r>
              <a:rPr lang="zh-CN" altLang="en-US" sz="1800" dirty="0" smtClean="0"/>
              <a:t>参与“大科学工程”编写小组</a:t>
            </a:r>
            <a:endParaRPr lang="en-US" altLang="zh-CN" sz="1800" dirty="0" smtClean="0"/>
          </a:p>
          <a:p>
            <a:pPr marL="0" indent="0">
              <a:buNone/>
            </a:pPr>
            <a:r>
              <a:rPr lang="zh-CN" altLang="en-US" sz="1800" dirty="0" smtClean="0"/>
              <a:t>工业控制系统信息安全”</a:t>
            </a:r>
            <a:r>
              <a:rPr lang="zh-CN" altLang="en-US" sz="1800" dirty="0"/>
              <a:t>国家重大科技基础设施项目建议书</a:t>
            </a:r>
          </a:p>
          <a:p>
            <a:pPr marL="0" indent="0">
              <a:buNone/>
            </a:pPr>
            <a:r>
              <a:rPr lang="zh-CN" altLang="en-US" sz="1800" dirty="0"/>
              <a:t>浙大牵头（孙院士那边</a:t>
            </a:r>
            <a:r>
              <a:rPr lang="zh-CN" altLang="en-US" sz="1800" dirty="0" smtClean="0"/>
              <a:t>），</a:t>
            </a:r>
            <a:r>
              <a:rPr lang="en-US" altLang="zh-CN" sz="1800" dirty="0" smtClean="0"/>
              <a:t>4</a:t>
            </a:r>
            <a:r>
              <a:rPr lang="zh-CN" altLang="en-US" sz="1800" dirty="0"/>
              <a:t>～</a:t>
            </a:r>
            <a:r>
              <a:rPr lang="en-US" altLang="zh-CN" sz="1800" dirty="0"/>
              <a:t>5</a:t>
            </a:r>
            <a:r>
              <a:rPr lang="zh-CN" altLang="en-US" sz="1800" dirty="0"/>
              <a:t>高校联合（西安交大、北方交大、北航、清华、上海交大、等）</a:t>
            </a:r>
          </a:p>
          <a:p>
            <a:pPr marL="0" indent="0">
              <a:buNone/>
            </a:pPr>
            <a:r>
              <a:rPr lang="zh-CN" altLang="en-US" sz="1800" dirty="0"/>
              <a:t>涉及领域：大电力、大炼化、大交通</a:t>
            </a:r>
          </a:p>
          <a:p>
            <a:pPr marL="0" indent="0">
              <a:buNone/>
            </a:pPr>
            <a:r>
              <a:rPr lang="zh-CN" altLang="en-US" sz="1800" dirty="0"/>
              <a:t>我院拟参与方向：（</a:t>
            </a:r>
            <a:r>
              <a:rPr lang="en-US" altLang="zh-CN" sz="1800" dirty="0"/>
              <a:t>1</a:t>
            </a:r>
            <a:r>
              <a:rPr lang="zh-CN" altLang="en-US" sz="1800" dirty="0"/>
              <a:t>）</a:t>
            </a:r>
            <a:r>
              <a:rPr lang="en-US" altLang="zh-CN" sz="1800" dirty="0"/>
              <a:t>IPCS</a:t>
            </a:r>
            <a:r>
              <a:rPr lang="zh-CN" altLang="en-US" sz="1800" dirty="0"/>
              <a:t>（工业信息物理融合系统）的“强、防、测、攻、控”的关键技术，尤其是“强”</a:t>
            </a:r>
            <a:r>
              <a:rPr lang="zh-CN" altLang="en-US" sz="1800" dirty="0" smtClean="0"/>
              <a:t>。（</a:t>
            </a:r>
            <a:r>
              <a:rPr lang="en-US" altLang="zh-CN" sz="1800" dirty="0"/>
              <a:t>2</a:t>
            </a:r>
            <a:r>
              <a:rPr lang="zh-CN" altLang="en-US" sz="1800" dirty="0"/>
              <a:t>）半物理半虚拟的大仿真平台（大平台建设、大数据分析、并行与高性能计算、虚拟化</a:t>
            </a:r>
            <a:r>
              <a:rPr lang="zh-CN" altLang="en-US" sz="1800" dirty="0" smtClean="0"/>
              <a:t>集群）</a:t>
            </a:r>
            <a:endParaRPr lang="zh-CN" altLang="en-US" sz="1800" dirty="0"/>
          </a:p>
          <a:p>
            <a:pPr marL="0" indent="0">
              <a:buNone/>
            </a:pPr>
            <a:r>
              <a:rPr lang="en-US" altLang="zh-CN" sz="1800" dirty="0" smtClean="0"/>
              <a:t>3</a:t>
            </a:r>
            <a:r>
              <a:rPr lang="zh-CN" altLang="en-US" sz="1800" dirty="0"/>
              <a:t>、与项阳合办信息安全国际会议</a:t>
            </a:r>
          </a:p>
          <a:p>
            <a:pPr marL="0" indent="0">
              <a:buNone/>
            </a:pPr>
            <a:r>
              <a:rPr lang="en-US" altLang="zh-CN" sz="1800" dirty="0" err="1" smtClean="0"/>
              <a:t>SocialSec</a:t>
            </a:r>
            <a:r>
              <a:rPr lang="en-US" altLang="zh-CN" sz="1800" dirty="0" smtClean="0"/>
              <a:t> </a:t>
            </a:r>
            <a:r>
              <a:rPr lang="en-US" altLang="zh-CN" sz="1800" dirty="0"/>
              <a:t>2015</a:t>
            </a:r>
            <a:r>
              <a:rPr lang="zh-CN" altLang="en-US" sz="1800" dirty="0"/>
              <a:t>（</a:t>
            </a:r>
            <a:r>
              <a:rPr lang="en-US" altLang="zh-CN" sz="1800" dirty="0"/>
              <a:t>International symposium on Security and Privacy in Social Networks and Big Data</a:t>
            </a:r>
            <a:r>
              <a:rPr lang="en-US" altLang="zh-CN" sz="1800" dirty="0" smtClean="0"/>
              <a:t>)</a:t>
            </a:r>
            <a:endParaRPr lang="en-US" altLang="zh-CN" sz="1800" dirty="0"/>
          </a:p>
        </p:txBody>
      </p:sp>
    </p:spTree>
    <p:extLst>
      <p:ext uri="{BB962C8B-B14F-4D97-AF65-F5344CB8AC3E}">
        <p14:creationId xmlns:p14="http://schemas.microsoft.com/office/powerpoint/2010/main" val="3488400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标题 1"/>
          <p:cNvSpPr>
            <a:spLocks noGrp="1"/>
          </p:cNvSpPr>
          <p:nvPr>
            <p:ph type="title"/>
          </p:nvPr>
        </p:nvSpPr>
        <p:spPr/>
        <p:txBody>
          <a:bodyPr/>
          <a:lstStyle/>
          <a:p>
            <a:r>
              <a:rPr lang="zh-CN" altLang="en-US" dirty="0" smtClean="0">
                <a:latin typeface="微软雅黑" pitchFamily="34" charset="-122"/>
                <a:ea typeface="微软雅黑" pitchFamily="34" charset="-122"/>
              </a:rPr>
              <a:t>建设背景</a:t>
            </a:r>
          </a:p>
        </p:txBody>
      </p:sp>
      <p:sp>
        <p:nvSpPr>
          <p:cNvPr id="2" name="圆角矩形 1"/>
          <p:cNvSpPr/>
          <p:nvPr/>
        </p:nvSpPr>
        <p:spPr>
          <a:xfrm>
            <a:off x="565110" y="1268760"/>
            <a:ext cx="5760640" cy="936104"/>
          </a:xfrm>
          <a:prstGeom prst="round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微软雅黑" pitchFamily="34" charset="-122"/>
                <a:ea typeface="微软雅黑" pitchFamily="34" charset="-122"/>
              </a:rPr>
              <a:t>十一五、十二五时期，我国信息安全建设实现了</a:t>
            </a:r>
            <a:r>
              <a:rPr lang="zh-CN" altLang="en-US" b="1" dirty="0" smtClean="0">
                <a:latin typeface="微软雅黑" pitchFamily="34" charset="-122"/>
                <a:ea typeface="微软雅黑" pitchFamily="34" charset="-122"/>
              </a:rPr>
              <a:t>较快发展</a:t>
            </a:r>
            <a:r>
              <a:rPr lang="zh-CN" altLang="en-US" b="1" dirty="0">
                <a:latin typeface="微软雅黑" pitchFamily="34" charset="-122"/>
                <a:ea typeface="微软雅黑" pitchFamily="34" charset="-122"/>
              </a:rPr>
              <a:t>，有力支撑</a:t>
            </a:r>
            <a:r>
              <a:rPr lang="zh-CN" altLang="en-US" b="1" dirty="0" smtClean="0">
                <a:latin typeface="微软雅黑" pitchFamily="34" charset="-122"/>
                <a:ea typeface="微软雅黑" pitchFamily="34" charset="-122"/>
              </a:rPr>
              <a:t>了国家</a:t>
            </a:r>
            <a:r>
              <a:rPr lang="zh-CN" altLang="en-US" b="1" dirty="0">
                <a:latin typeface="微软雅黑" pitchFamily="34" charset="-122"/>
                <a:ea typeface="微软雅黑" pitchFamily="34" charset="-122"/>
              </a:rPr>
              <a:t>信息安全保障体系</a:t>
            </a:r>
            <a:r>
              <a:rPr lang="zh-CN" altLang="en-US" b="1" dirty="0" smtClean="0">
                <a:latin typeface="微软雅黑" pitchFamily="34" charset="-122"/>
                <a:ea typeface="微软雅黑" pitchFamily="34" charset="-122"/>
              </a:rPr>
              <a:t>建设。</a:t>
            </a:r>
            <a:endParaRPr lang="zh-CN" altLang="en-US" b="1" dirty="0">
              <a:latin typeface="微软雅黑" pitchFamily="34" charset="-122"/>
              <a:ea typeface="微软雅黑" pitchFamily="34" charset="-122"/>
            </a:endParaRPr>
          </a:p>
        </p:txBody>
      </p:sp>
      <p:sp>
        <p:nvSpPr>
          <p:cNvPr id="5" name="圆角矩形 4"/>
          <p:cNvSpPr/>
          <p:nvPr/>
        </p:nvSpPr>
        <p:spPr>
          <a:xfrm>
            <a:off x="1619672" y="2494383"/>
            <a:ext cx="5760640" cy="936104"/>
          </a:xfrm>
          <a:prstGeom prst="round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微软雅黑" pitchFamily="34" charset="-122"/>
                <a:ea typeface="微软雅黑" pitchFamily="34" charset="-122"/>
              </a:rPr>
              <a:t>随着信息安全上升至国家战略，预计到</a:t>
            </a:r>
            <a:r>
              <a:rPr lang="en-US" altLang="zh-CN" b="1" dirty="0">
                <a:latin typeface="微软雅黑" pitchFamily="34" charset="-122"/>
                <a:ea typeface="微软雅黑" pitchFamily="34" charset="-122"/>
              </a:rPr>
              <a:t>2015</a:t>
            </a:r>
            <a:r>
              <a:rPr lang="zh-CN" altLang="en-US" b="1" dirty="0">
                <a:latin typeface="微软雅黑" pitchFamily="34" charset="-122"/>
                <a:ea typeface="微软雅黑" pitchFamily="34" charset="-122"/>
              </a:rPr>
              <a:t>年，我国信息安全产业</a:t>
            </a:r>
            <a:r>
              <a:rPr lang="zh-CN" altLang="en-US" b="1" dirty="0" smtClean="0">
                <a:latin typeface="微软雅黑" pitchFamily="34" charset="-122"/>
                <a:ea typeface="微软雅黑" pitchFamily="34" charset="-122"/>
              </a:rPr>
              <a:t>规模突破</a:t>
            </a:r>
            <a:r>
              <a:rPr lang="en-US" altLang="zh-CN" b="1" dirty="0">
                <a:latin typeface="微软雅黑" pitchFamily="34" charset="-122"/>
                <a:ea typeface="微软雅黑" pitchFamily="34" charset="-122"/>
              </a:rPr>
              <a:t>670</a:t>
            </a:r>
            <a:r>
              <a:rPr lang="zh-CN" altLang="en-US" b="1" dirty="0">
                <a:latin typeface="微软雅黑" pitchFamily="34" charset="-122"/>
                <a:ea typeface="微软雅黑" pitchFamily="34" charset="-122"/>
              </a:rPr>
              <a:t>亿元，保持年均</a:t>
            </a:r>
            <a:r>
              <a:rPr lang="en-US" altLang="zh-CN" b="1" dirty="0">
                <a:latin typeface="微软雅黑" pitchFamily="34" charset="-122"/>
                <a:ea typeface="微软雅黑" pitchFamily="34" charset="-122"/>
              </a:rPr>
              <a:t>30%</a:t>
            </a:r>
            <a:r>
              <a:rPr lang="zh-CN" altLang="en-US" b="1" dirty="0">
                <a:latin typeface="微软雅黑" pitchFamily="34" charset="-122"/>
                <a:ea typeface="微软雅黑" pitchFamily="34" charset="-122"/>
              </a:rPr>
              <a:t>以上的增速</a:t>
            </a:r>
            <a:r>
              <a:rPr lang="zh-CN" altLang="en-US" b="1" dirty="0" smtClean="0">
                <a:latin typeface="微软雅黑" pitchFamily="34" charset="-122"/>
                <a:ea typeface="微软雅黑" pitchFamily="34" charset="-122"/>
              </a:rPr>
              <a:t>，是</a:t>
            </a:r>
            <a:r>
              <a:rPr lang="zh-CN" altLang="en-US" b="1" dirty="0">
                <a:latin typeface="微软雅黑" pitchFamily="34" charset="-122"/>
                <a:ea typeface="微软雅黑" pitchFamily="34" charset="-122"/>
              </a:rPr>
              <a:t>国家十三五重点规划和</a:t>
            </a:r>
            <a:r>
              <a:rPr lang="zh-CN" altLang="en-US" b="1" dirty="0" smtClean="0">
                <a:latin typeface="微软雅黑" pitchFamily="34" charset="-122"/>
                <a:ea typeface="微软雅黑" pitchFamily="34" charset="-122"/>
              </a:rPr>
              <a:t>投资</a:t>
            </a:r>
            <a:r>
              <a:rPr lang="zh-CN" altLang="en-US" b="1" dirty="0">
                <a:latin typeface="微软雅黑" pitchFamily="34" charset="-122"/>
                <a:ea typeface="微软雅黑" pitchFamily="34" charset="-122"/>
              </a:rPr>
              <a:t>支持的</a:t>
            </a:r>
            <a:r>
              <a:rPr lang="zh-CN" altLang="en-US" b="1" dirty="0" smtClean="0">
                <a:latin typeface="微软雅黑" pitchFamily="34" charset="-122"/>
                <a:ea typeface="微软雅黑" pitchFamily="34" charset="-122"/>
              </a:rPr>
              <a:t>产业。</a:t>
            </a:r>
            <a:endParaRPr lang="zh-CN" altLang="en-US" b="1" dirty="0">
              <a:latin typeface="微软雅黑" pitchFamily="34" charset="-122"/>
              <a:ea typeface="微软雅黑" pitchFamily="34" charset="-122"/>
            </a:endParaRPr>
          </a:p>
        </p:txBody>
      </p:sp>
      <p:sp>
        <p:nvSpPr>
          <p:cNvPr id="6" name="圆角矩形 5"/>
          <p:cNvSpPr/>
          <p:nvPr/>
        </p:nvSpPr>
        <p:spPr>
          <a:xfrm>
            <a:off x="2626499" y="3801210"/>
            <a:ext cx="5876258" cy="936104"/>
          </a:xfrm>
          <a:prstGeom prst="round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latin typeface="微软雅黑" pitchFamily="34" charset="-122"/>
                <a:ea typeface="微软雅黑" pitchFamily="34" charset="-122"/>
              </a:rPr>
              <a:t>《</a:t>
            </a:r>
            <a:r>
              <a:rPr lang="en-US" altLang="zh-CN" b="1" dirty="0" smtClean="0">
                <a:latin typeface="微软雅黑" pitchFamily="34" charset="-122"/>
                <a:ea typeface="微软雅黑" pitchFamily="34" charset="-122"/>
              </a:rPr>
              <a:t>2012</a:t>
            </a:r>
            <a:r>
              <a:rPr lang="zh-CN" altLang="en-US" b="1" dirty="0" smtClean="0">
                <a:latin typeface="微软雅黑" pitchFamily="34" charset="-122"/>
                <a:ea typeface="微软雅黑" pitchFamily="34" charset="-122"/>
              </a:rPr>
              <a:t>年我国互联网网络安全态势综述</a:t>
            </a:r>
            <a:r>
              <a:rPr lang="en-US" altLang="zh-CN" b="1" dirty="0" smtClean="0">
                <a:latin typeface="微软雅黑" pitchFamily="34" charset="-122"/>
                <a:ea typeface="微软雅黑" pitchFamily="34" charset="-122"/>
              </a:rPr>
              <a:t>》</a:t>
            </a:r>
            <a:r>
              <a:rPr lang="zh-CN" altLang="en-US" b="1" dirty="0" smtClean="0">
                <a:latin typeface="微软雅黑" pitchFamily="34" charset="-122"/>
                <a:ea typeface="微软雅黑" pitchFamily="34" charset="-122"/>
              </a:rPr>
              <a:t>表明我国</a:t>
            </a:r>
            <a:r>
              <a:rPr lang="zh-CN" altLang="en-US" b="1" dirty="0">
                <a:latin typeface="微软雅黑" pitchFamily="34" charset="-122"/>
                <a:ea typeface="微软雅黑" pitchFamily="34" charset="-122"/>
              </a:rPr>
              <a:t>信息安全产业</a:t>
            </a:r>
            <a:r>
              <a:rPr lang="zh-CN" altLang="en-US" b="1" dirty="0" smtClean="0">
                <a:latin typeface="微软雅黑" pitchFamily="34" charset="-122"/>
                <a:ea typeface="微软雅黑" pitchFamily="34" charset="-122"/>
              </a:rPr>
              <a:t>发展面临</a:t>
            </a:r>
            <a:r>
              <a:rPr lang="zh-CN" altLang="en-US" b="1" dirty="0">
                <a:latin typeface="微软雅黑" pitchFamily="34" charset="-122"/>
                <a:ea typeface="微软雅黑" pitchFamily="34" charset="-122"/>
              </a:rPr>
              <a:t>诸多</a:t>
            </a:r>
            <a:r>
              <a:rPr lang="zh-CN" altLang="en-US" b="1" dirty="0" smtClean="0">
                <a:latin typeface="微软雅黑" pitchFamily="34" charset="-122"/>
                <a:ea typeface="微软雅黑" pitchFamily="34" charset="-122"/>
              </a:rPr>
              <a:t>挑战，例如缺少</a:t>
            </a:r>
            <a:r>
              <a:rPr lang="zh-CN" altLang="en-US" b="1" dirty="0">
                <a:latin typeface="微软雅黑" pitchFamily="34" charset="-122"/>
                <a:ea typeface="微软雅黑" pitchFamily="34" charset="-122"/>
              </a:rPr>
              <a:t>大型主导企业、核心技术受国外</a:t>
            </a:r>
            <a:r>
              <a:rPr lang="zh-CN" altLang="en-US" b="1" dirty="0" smtClean="0">
                <a:latin typeface="微软雅黑" pitchFamily="34" charset="-122"/>
                <a:ea typeface="微软雅黑" pitchFamily="34" charset="-122"/>
              </a:rPr>
              <a:t>制约等。</a:t>
            </a:r>
            <a:endParaRPr lang="zh-CN" altLang="en-US" b="1" dirty="0">
              <a:latin typeface="微软雅黑" pitchFamily="34" charset="-122"/>
              <a:ea typeface="微软雅黑" pitchFamily="34" charset="-122"/>
            </a:endParaRPr>
          </a:p>
        </p:txBody>
      </p:sp>
      <p:sp>
        <p:nvSpPr>
          <p:cNvPr id="7" name="圆角矩形 6"/>
          <p:cNvSpPr/>
          <p:nvPr/>
        </p:nvSpPr>
        <p:spPr>
          <a:xfrm>
            <a:off x="3315814" y="5094784"/>
            <a:ext cx="5760640" cy="1142528"/>
          </a:xfrm>
          <a:prstGeom prst="roundRect">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latin typeface="微软雅黑" pitchFamily="34" charset="-122"/>
                <a:ea typeface="微软雅黑" pitchFamily="34" charset="-122"/>
              </a:rPr>
              <a:t>随着移动</a:t>
            </a:r>
            <a:r>
              <a:rPr lang="zh-CN" altLang="en-US" b="1" dirty="0">
                <a:latin typeface="微软雅黑" pitchFamily="34" charset="-122"/>
                <a:ea typeface="微软雅黑" pitchFamily="34" charset="-122"/>
              </a:rPr>
              <a:t>智能终端</a:t>
            </a:r>
            <a:r>
              <a:rPr lang="zh-CN" altLang="en-US" b="1" dirty="0" smtClean="0">
                <a:latin typeface="微软雅黑" pitchFamily="34" charset="-122"/>
                <a:ea typeface="微软雅黑" pitchFamily="34" charset="-122"/>
              </a:rPr>
              <a:t>的广泛使用（中国移动互联网用户数量已突破</a:t>
            </a:r>
            <a:r>
              <a:rPr lang="en-US" altLang="zh-CN" b="1" dirty="0" smtClean="0">
                <a:latin typeface="微软雅黑" pitchFamily="34" charset="-122"/>
                <a:ea typeface="微软雅黑" pitchFamily="34" charset="-122"/>
              </a:rPr>
              <a:t>8.5</a:t>
            </a:r>
            <a:r>
              <a:rPr lang="zh-CN" altLang="en-US" b="1" dirty="0" smtClean="0">
                <a:latin typeface="微软雅黑" pitchFamily="34" charset="-122"/>
                <a:ea typeface="微软雅黑" pitchFamily="34" charset="-122"/>
              </a:rPr>
              <a:t>亿），其便携</a:t>
            </a:r>
            <a:r>
              <a:rPr lang="zh-CN" altLang="en-US" b="1" dirty="0">
                <a:latin typeface="微软雅黑" pitchFamily="34" charset="-122"/>
                <a:ea typeface="微软雅黑" pitchFamily="34" charset="-122"/>
              </a:rPr>
              <a:t>性和移动应用的开放性</a:t>
            </a:r>
            <a:r>
              <a:rPr lang="zh-CN" altLang="en-US" b="1" dirty="0" smtClean="0">
                <a:latin typeface="微软雅黑" pitchFamily="34" charset="-122"/>
                <a:ea typeface="微软雅黑" pitchFamily="34" charset="-122"/>
              </a:rPr>
              <a:t>也带来</a:t>
            </a:r>
            <a:r>
              <a:rPr lang="zh-CN" altLang="en-US" b="1" dirty="0">
                <a:latin typeface="微软雅黑" pitchFamily="34" charset="-122"/>
                <a:ea typeface="微软雅黑" pitchFamily="34" charset="-122"/>
              </a:rPr>
              <a:t>了巨大的</a:t>
            </a:r>
            <a:r>
              <a:rPr lang="zh-CN" altLang="en-US" b="1" dirty="0" smtClean="0">
                <a:latin typeface="微软雅黑" pitchFamily="34" charset="-122"/>
                <a:ea typeface="微软雅黑" pitchFamily="34" charset="-122"/>
              </a:rPr>
              <a:t>安全威胁</a:t>
            </a:r>
            <a:r>
              <a:rPr lang="zh-CN" altLang="en-US" b="1" dirty="0">
                <a:latin typeface="微软雅黑" pitchFamily="34" charset="-122"/>
                <a:ea typeface="微软雅黑" pitchFamily="34" charset="-122"/>
              </a:rPr>
              <a:t>。调查显示，</a:t>
            </a:r>
            <a:r>
              <a:rPr lang="en-US" altLang="zh-CN" b="1" dirty="0">
                <a:latin typeface="微软雅黑" pitchFamily="34" charset="-122"/>
                <a:ea typeface="微软雅黑" pitchFamily="34" charset="-122"/>
              </a:rPr>
              <a:t>80%</a:t>
            </a:r>
            <a:r>
              <a:rPr lang="zh-CN" altLang="en-US" b="1" dirty="0">
                <a:latin typeface="微软雅黑" pitchFamily="34" charset="-122"/>
                <a:ea typeface="微软雅黑" pitchFamily="34" charset="-122"/>
              </a:rPr>
              <a:t>的安全</a:t>
            </a:r>
            <a:r>
              <a:rPr lang="zh-CN" altLang="en-US" b="1" dirty="0" smtClean="0">
                <a:latin typeface="微软雅黑" pitchFamily="34" charset="-122"/>
                <a:ea typeface="微软雅黑" pitchFamily="34" charset="-122"/>
              </a:rPr>
              <a:t>隐患来源于</a:t>
            </a:r>
            <a:r>
              <a:rPr lang="zh-CN" altLang="en-US" b="1" dirty="0">
                <a:latin typeface="微软雅黑" pitchFamily="34" charset="-122"/>
                <a:ea typeface="微软雅黑" pitchFamily="34" charset="-122"/>
              </a:rPr>
              <a:t>终端。</a:t>
            </a: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rcRect b="18246"/>
          <a:stretch>
            <a:fillRect/>
          </a:stretch>
        </p:blipFill>
        <p:spPr>
          <a:xfrm>
            <a:off x="179324" y="4005063"/>
            <a:ext cx="2384969" cy="1656185"/>
          </a:xfrm>
          <a:prstGeom prst="rect">
            <a:avLst/>
          </a:prstGeom>
        </p:spPr>
      </p:pic>
    </p:spTree>
    <p:extLst>
      <p:ext uri="{BB962C8B-B14F-4D97-AF65-F5344CB8AC3E}">
        <p14:creationId xmlns:p14="http://schemas.microsoft.com/office/powerpoint/2010/main" val="37738985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内容占位符 2"/>
          <p:cNvSpPr>
            <a:spLocks noGrp="1"/>
          </p:cNvSpPr>
          <p:nvPr>
            <p:ph idx="4294967295"/>
          </p:nvPr>
        </p:nvSpPr>
        <p:spPr>
          <a:xfrm>
            <a:off x="395536" y="1772816"/>
            <a:ext cx="8229600" cy="3168650"/>
          </a:xfrm>
        </p:spPr>
        <p:txBody>
          <a:bodyPr/>
          <a:lstStyle/>
          <a:p>
            <a:pPr algn="ctr" eaLnBrk="1" hangingPunct="1">
              <a:lnSpc>
                <a:spcPct val="90000"/>
              </a:lnSpc>
              <a:buClr>
                <a:srgbClr val="31859C"/>
              </a:buClr>
              <a:buSzPct val="80000"/>
              <a:buNone/>
            </a:pPr>
            <a:r>
              <a:rPr lang="zh-CN" altLang="en-US" sz="6600" b="1" dirty="0">
                <a:latin typeface="微软雅黑" pitchFamily="34" charset="-122"/>
                <a:ea typeface="微软雅黑" pitchFamily="34" charset="-122"/>
              </a:rPr>
              <a:t>谢 谢</a:t>
            </a:r>
            <a:r>
              <a:rPr lang="zh-CN" altLang="en-US" sz="6600" b="1" dirty="0" smtClean="0">
                <a:latin typeface="微软雅黑" pitchFamily="34" charset="-122"/>
                <a:ea typeface="微软雅黑" pitchFamily="34" charset="-122"/>
              </a:rPr>
              <a:t>！</a:t>
            </a:r>
          </a:p>
          <a:p>
            <a:pPr algn="ctr" eaLnBrk="1" hangingPunct="1">
              <a:lnSpc>
                <a:spcPct val="90000"/>
              </a:lnSpc>
              <a:buClr>
                <a:srgbClr val="31859C"/>
              </a:buClr>
              <a:buSzPct val="80000"/>
              <a:buFont typeface="Wingdings" pitchFamily="2" charset="2"/>
              <a:buNone/>
            </a:pPr>
            <a:endParaRPr lang="en-US" altLang="zh-CN" sz="6600" b="1" dirty="0" smtClean="0">
              <a:latin typeface="微软雅黑" pitchFamily="34" charset="-122"/>
              <a:ea typeface="微软雅黑" pitchFamily="34" charset="-122"/>
            </a:endParaRPr>
          </a:p>
          <a:p>
            <a:pPr algn="ctr" eaLnBrk="1" hangingPunct="1">
              <a:lnSpc>
                <a:spcPct val="90000"/>
              </a:lnSpc>
              <a:buClr>
                <a:srgbClr val="31859C"/>
              </a:buClr>
              <a:buSzPct val="80000"/>
              <a:buFont typeface="Wingdings" pitchFamily="2" charset="2"/>
              <a:buNone/>
            </a:pPr>
            <a:r>
              <a:rPr lang="zh-CN" altLang="en-US" sz="6600" b="1" dirty="0" smtClean="0">
                <a:latin typeface="微软雅黑" pitchFamily="34" charset="-122"/>
                <a:ea typeface="微软雅黑" pitchFamily="34" charset="-122"/>
              </a:rPr>
              <a:t>讨论</a:t>
            </a:r>
            <a:endParaRPr lang="en-US" altLang="zh-CN" sz="6600" b="1"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讨论</a:t>
            </a:r>
            <a:endParaRPr lang="en-US" dirty="0"/>
          </a:p>
        </p:txBody>
      </p:sp>
      <p:sp>
        <p:nvSpPr>
          <p:cNvPr id="3" name="Content Placeholder 2"/>
          <p:cNvSpPr>
            <a:spLocks noGrp="1"/>
          </p:cNvSpPr>
          <p:nvPr>
            <p:ph idx="1"/>
          </p:nvPr>
        </p:nvSpPr>
        <p:spPr>
          <a:xfrm>
            <a:off x="302840" y="1124744"/>
            <a:ext cx="8841160" cy="5400600"/>
          </a:xfrm>
        </p:spPr>
        <p:txBody>
          <a:bodyPr/>
          <a:lstStyle/>
          <a:p>
            <a:r>
              <a:rPr lang="zh-CN" altLang="en-US" dirty="0" smtClean="0"/>
              <a:t>研究方向和经费</a:t>
            </a:r>
            <a:endParaRPr lang="en-US" altLang="zh-CN" dirty="0" smtClean="0"/>
          </a:p>
          <a:p>
            <a:r>
              <a:rPr lang="zh-CN" altLang="en-US" dirty="0" smtClean="0"/>
              <a:t>人才引进</a:t>
            </a:r>
            <a:endParaRPr lang="en-US" altLang="zh-CN" dirty="0" smtClean="0"/>
          </a:p>
          <a:p>
            <a:pPr lvl="1"/>
            <a:r>
              <a:rPr lang="zh-CN" altLang="en-US" dirty="0" smtClean="0"/>
              <a:t>已引进</a:t>
            </a:r>
            <a:r>
              <a:rPr lang="en-US" altLang="zh-CN" dirty="0" smtClean="0"/>
              <a:t>: </a:t>
            </a:r>
            <a:r>
              <a:rPr lang="zh-CN" altLang="en-US" dirty="0" smtClean="0"/>
              <a:t>卜凯， 夏莹杰</a:t>
            </a:r>
            <a:endParaRPr lang="en-US" altLang="zh-CN" dirty="0" smtClean="0"/>
          </a:p>
          <a:p>
            <a:pPr lvl="1"/>
            <a:r>
              <a:rPr lang="zh-CN" altLang="en-US" dirty="0" smtClean="0"/>
              <a:t>待</a:t>
            </a:r>
            <a:r>
              <a:rPr lang="zh-CN" altLang="en-US" dirty="0"/>
              <a:t>引进：</a:t>
            </a:r>
            <a:r>
              <a:rPr lang="zh-CN" altLang="en-US" dirty="0" smtClean="0"/>
              <a:t>纪守领 （申请百人计划， 千青）， 程远</a:t>
            </a:r>
            <a:endParaRPr lang="en-US" altLang="zh-CN" dirty="0" smtClean="0"/>
          </a:p>
          <a:p>
            <a:r>
              <a:rPr lang="zh-CN" altLang="en-US" dirty="0" smtClean="0"/>
              <a:t>产学研合作</a:t>
            </a:r>
            <a:endParaRPr lang="en-US" altLang="zh-CN" dirty="0" smtClean="0"/>
          </a:p>
          <a:p>
            <a:pPr lvl="1"/>
            <a:r>
              <a:rPr lang="zh-CN" altLang="en-US" dirty="0" smtClean="0"/>
              <a:t>范渊： 联合实验室，研究基地？ 特聘教授？</a:t>
            </a:r>
            <a:endParaRPr lang="en-US" altLang="zh-CN" dirty="0" smtClean="0"/>
          </a:p>
          <a:p>
            <a:pPr lvl="1"/>
            <a:r>
              <a:rPr lang="zh-CN" altLang="en-US" dirty="0" smtClean="0"/>
              <a:t>用来引进人才？</a:t>
            </a:r>
            <a:endParaRPr lang="en-US" altLang="zh-CN" dirty="0" smtClean="0"/>
          </a:p>
          <a:p>
            <a:r>
              <a:rPr lang="zh-CN" altLang="en-US" dirty="0" smtClean="0"/>
              <a:t>信息安全系</a:t>
            </a:r>
            <a:endParaRPr lang="en-US" altLang="zh-CN" dirty="0" smtClean="0"/>
          </a:p>
          <a:p>
            <a:r>
              <a:rPr lang="zh-CN" altLang="en-US" dirty="0"/>
              <a:t>信息安</a:t>
            </a:r>
            <a:r>
              <a:rPr lang="zh-CN" altLang="en-US" dirty="0" smtClean="0"/>
              <a:t>全博士点</a:t>
            </a:r>
            <a:endParaRPr lang="en-US" altLang="zh-CN" dirty="0" smtClean="0"/>
          </a:p>
          <a:p>
            <a:r>
              <a:rPr lang="zh-CN" altLang="en-US" dirty="0"/>
              <a:t>信息安</a:t>
            </a:r>
            <a:r>
              <a:rPr lang="zh-CN" altLang="en-US" dirty="0" smtClean="0"/>
              <a:t>全学科的定位问题</a:t>
            </a:r>
            <a:endParaRPr lang="en-US" dirty="0"/>
          </a:p>
        </p:txBody>
      </p:sp>
    </p:spTree>
    <p:extLst>
      <p:ext uri="{BB962C8B-B14F-4D97-AF65-F5344CB8AC3E}">
        <p14:creationId xmlns:p14="http://schemas.microsoft.com/office/powerpoint/2010/main" val="14982682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a:t>人才引</a:t>
            </a:r>
            <a:r>
              <a:rPr lang="zh-CN" altLang="en-US" dirty="0" smtClean="0"/>
              <a:t>进</a:t>
            </a:r>
            <a:endParaRPr lang="en-US" dirty="0"/>
          </a:p>
        </p:txBody>
      </p:sp>
      <p:sp>
        <p:nvSpPr>
          <p:cNvPr id="3" name="Content Placeholder 2"/>
          <p:cNvSpPr>
            <a:spLocks noGrp="1"/>
          </p:cNvSpPr>
          <p:nvPr>
            <p:ph idx="1"/>
          </p:nvPr>
        </p:nvSpPr>
        <p:spPr>
          <a:xfrm>
            <a:off x="0" y="998984"/>
            <a:ext cx="9144000" cy="5544616"/>
          </a:xfrm>
        </p:spPr>
        <p:txBody>
          <a:bodyPr/>
          <a:lstStyle/>
          <a:p>
            <a:r>
              <a:rPr lang="zh-CN" altLang="en-US" sz="2400" dirty="0" smtClean="0"/>
              <a:t>职</a:t>
            </a:r>
            <a:r>
              <a:rPr lang="zh-CN" altLang="en-US" sz="2400" dirty="0"/>
              <a:t>称</a:t>
            </a:r>
            <a:r>
              <a:rPr lang="zh-CN" altLang="en-US" sz="2400" dirty="0" smtClean="0"/>
              <a:t>，最</a:t>
            </a:r>
            <a:r>
              <a:rPr lang="zh-CN" altLang="en-US" sz="2400" dirty="0"/>
              <a:t>看重的一个因</a:t>
            </a:r>
            <a:r>
              <a:rPr lang="zh-CN" altLang="en-US" sz="2400" dirty="0" smtClean="0"/>
              <a:t>素</a:t>
            </a:r>
            <a:endParaRPr lang="en-US" altLang="zh-CN" sz="2400" dirty="0" smtClean="0"/>
          </a:p>
          <a:p>
            <a:pPr lvl="1"/>
            <a:r>
              <a:rPr lang="zh-CN" altLang="en-US" sz="2000" b="1" dirty="0"/>
              <a:t>非终身职 </a:t>
            </a:r>
            <a:r>
              <a:rPr lang="en-US" sz="2000" b="1" dirty="0"/>
              <a:t>– </a:t>
            </a:r>
            <a:r>
              <a:rPr lang="zh-CN" altLang="en-US" sz="2000" b="1" dirty="0"/>
              <a:t>教</a:t>
            </a:r>
            <a:r>
              <a:rPr lang="zh-CN" altLang="en-US" sz="2000" b="1" dirty="0" smtClean="0"/>
              <a:t>授</a:t>
            </a:r>
            <a:r>
              <a:rPr lang="en-US" altLang="zh-CN" sz="2000" b="1" dirty="0" smtClean="0"/>
              <a:t>?</a:t>
            </a:r>
          </a:p>
          <a:p>
            <a:r>
              <a:rPr lang="zh-CN" altLang="en-US" sz="2400" dirty="0"/>
              <a:t>薪</a:t>
            </a:r>
            <a:r>
              <a:rPr lang="zh-CN" altLang="en-US" sz="2400" dirty="0" smtClean="0"/>
              <a:t>酬</a:t>
            </a:r>
            <a:endParaRPr lang="en-US" altLang="zh-CN" sz="2400" dirty="0" smtClean="0"/>
          </a:p>
          <a:p>
            <a:pPr lvl="1"/>
            <a:r>
              <a:rPr lang="zh-CN" altLang="en-US" sz="2000" dirty="0"/>
              <a:t>北大：</a:t>
            </a:r>
            <a:r>
              <a:rPr lang="en-US" sz="2000" dirty="0"/>
              <a:t>30-75</a:t>
            </a:r>
            <a:r>
              <a:rPr lang="zh-CN" altLang="en-US" sz="2000" dirty="0"/>
              <a:t>万</a:t>
            </a:r>
            <a:r>
              <a:rPr lang="zh-CN" altLang="en-US" sz="2000" dirty="0" smtClean="0"/>
              <a:t>，中位数</a:t>
            </a:r>
            <a:r>
              <a:rPr lang="en-US" sz="2000" dirty="0" smtClean="0"/>
              <a:t>52.5</a:t>
            </a:r>
            <a:r>
              <a:rPr lang="zh-CN" altLang="en-US" sz="2000" dirty="0" smtClean="0"/>
              <a:t>；</a:t>
            </a:r>
            <a:endParaRPr lang="en-US" altLang="zh-CN" sz="2000" dirty="0" smtClean="0"/>
          </a:p>
          <a:p>
            <a:pPr lvl="1"/>
            <a:r>
              <a:rPr lang="zh-CN" altLang="en-US" sz="2000" dirty="0" smtClean="0"/>
              <a:t>中</a:t>
            </a:r>
            <a:r>
              <a:rPr lang="zh-CN" altLang="en-US" sz="2000" dirty="0"/>
              <a:t>科院</a:t>
            </a:r>
            <a:r>
              <a:rPr lang="zh-CN" altLang="en-US" sz="2000" dirty="0" smtClean="0"/>
              <a:t>：和其</a:t>
            </a:r>
            <a:r>
              <a:rPr lang="zh-CN" altLang="en-US" sz="2000" dirty="0"/>
              <a:t>他</a:t>
            </a:r>
            <a:r>
              <a:rPr lang="en-US" sz="2000" dirty="0"/>
              <a:t>offer match</a:t>
            </a:r>
            <a:endParaRPr lang="en-US" altLang="zh-CN" sz="2000" dirty="0" smtClean="0"/>
          </a:p>
          <a:p>
            <a:r>
              <a:rPr lang="zh-CN" altLang="en-US" sz="2400" dirty="0" smtClean="0"/>
              <a:t>协</a:t>
            </a:r>
            <a:r>
              <a:rPr lang="zh-CN" altLang="en-US" sz="2400" dirty="0"/>
              <a:t>助申请国家</a:t>
            </a:r>
            <a:r>
              <a:rPr lang="en-US" sz="2400" dirty="0"/>
              <a:t>“</a:t>
            </a:r>
            <a:r>
              <a:rPr lang="zh-CN" altLang="en-US" sz="2400" dirty="0"/>
              <a:t>青年千</a:t>
            </a:r>
            <a:r>
              <a:rPr lang="zh-CN" altLang="en-US" sz="2400" dirty="0" smtClean="0"/>
              <a:t>人</a:t>
            </a:r>
            <a:r>
              <a:rPr lang="en-US" altLang="zh-CN" sz="2400" dirty="0" smtClean="0"/>
              <a:t>”</a:t>
            </a:r>
          </a:p>
          <a:p>
            <a:r>
              <a:rPr lang="zh-CN" altLang="en-US" sz="2400" dirty="0" smtClean="0"/>
              <a:t>科研启动经费</a:t>
            </a:r>
            <a:r>
              <a:rPr lang="en-US" altLang="zh-CN" sz="2400" dirty="0" smtClean="0"/>
              <a:t>, </a:t>
            </a:r>
            <a:r>
              <a:rPr lang="zh-CN" altLang="en-US" sz="2400" dirty="0"/>
              <a:t>独立办公</a:t>
            </a:r>
            <a:r>
              <a:rPr lang="zh-CN" altLang="en-US" sz="2400" dirty="0" smtClean="0"/>
              <a:t>室</a:t>
            </a:r>
            <a:r>
              <a:rPr lang="en-US" altLang="zh-CN" sz="2400" dirty="0" smtClean="0"/>
              <a:t>, </a:t>
            </a:r>
            <a:r>
              <a:rPr lang="zh-CN" altLang="en-US" sz="2400" dirty="0" smtClean="0"/>
              <a:t>有实验室</a:t>
            </a:r>
            <a:endParaRPr lang="en-US" altLang="zh-CN" sz="2400" dirty="0" smtClean="0"/>
          </a:p>
          <a:p>
            <a:r>
              <a:rPr lang="zh-CN" altLang="en-US" sz="2400" dirty="0" smtClean="0"/>
              <a:t>教</a:t>
            </a:r>
            <a:r>
              <a:rPr lang="zh-CN" altLang="en-US" sz="2400" dirty="0"/>
              <a:t>学任务信息及减</a:t>
            </a:r>
            <a:r>
              <a:rPr lang="zh-CN" altLang="en-US" sz="2400" dirty="0" smtClean="0"/>
              <a:t>免</a:t>
            </a:r>
            <a:endParaRPr lang="en-US" altLang="zh-CN" sz="2400" dirty="0"/>
          </a:p>
          <a:p>
            <a:pPr lvl="1"/>
            <a:r>
              <a:rPr lang="en-US" altLang="zh-CN" sz="2000" dirty="0" smtClean="0"/>
              <a:t>“</a:t>
            </a:r>
            <a:r>
              <a:rPr lang="zh-CN" altLang="en-US" sz="2000" dirty="0" smtClean="0"/>
              <a:t>百</a:t>
            </a:r>
            <a:r>
              <a:rPr lang="zh-CN" altLang="en-US" sz="2000" dirty="0"/>
              <a:t>人计划</a:t>
            </a:r>
            <a:r>
              <a:rPr lang="zh-CN" altLang="en-US" sz="2000" dirty="0" smtClean="0"/>
              <a:t>” 中</a:t>
            </a:r>
            <a:r>
              <a:rPr lang="zh-CN" altLang="en-US" sz="2000" dirty="0"/>
              <a:t>说</a:t>
            </a:r>
            <a:r>
              <a:rPr lang="en-US" sz="2000" dirty="0"/>
              <a:t>“</a:t>
            </a:r>
            <a:r>
              <a:rPr lang="zh-CN" altLang="en-US" sz="2000" dirty="0"/>
              <a:t>聘期前三年可减免部分教学工作任务</a:t>
            </a:r>
            <a:r>
              <a:rPr lang="en-US" sz="2000" dirty="0" smtClean="0"/>
              <a:t>”</a:t>
            </a:r>
          </a:p>
          <a:p>
            <a:r>
              <a:rPr lang="zh-CN" altLang="en-US" sz="2400" dirty="0" smtClean="0"/>
              <a:t>博</a:t>
            </a:r>
            <a:r>
              <a:rPr lang="zh-CN" altLang="en-US" sz="2400" dirty="0"/>
              <a:t>士</a:t>
            </a:r>
            <a:r>
              <a:rPr lang="en-US" sz="2400" dirty="0"/>
              <a:t>/</a:t>
            </a:r>
            <a:r>
              <a:rPr lang="zh-CN" altLang="en-US" sz="2400" dirty="0"/>
              <a:t>硕士名额</a:t>
            </a:r>
            <a:r>
              <a:rPr lang="en-US" sz="2400" dirty="0" smtClean="0"/>
              <a:t>	</a:t>
            </a:r>
          </a:p>
          <a:p>
            <a:r>
              <a:rPr lang="zh-CN" altLang="en-US" sz="2400" dirty="0"/>
              <a:t>住</a:t>
            </a:r>
            <a:r>
              <a:rPr lang="zh-CN" altLang="en-US" sz="2400" dirty="0" smtClean="0"/>
              <a:t>房</a:t>
            </a:r>
            <a:endParaRPr lang="en-US" altLang="zh-CN" sz="2400" dirty="0" smtClean="0"/>
          </a:p>
          <a:p>
            <a:r>
              <a:rPr lang="zh-CN" altLang="en-US" sz="2400" dirty="0"/>
              <a:t>协助解决女朋友工作问题</a:t>
            </a:r>
            <a:endParaRPr lang="en-US" sz="2400" dirty="0"/>
          </a:p>
        </p:txBody>
      </p:sp>
    </p:spTree>
    <p:extLst>
      <p:ext uri="{BB962C8B-B14F-4D97-AF65-F5344CB8AC3E}">
        <p14:creationId xmlns:p14="http://schemas.microsoft.com/office/powerpoint/2010/main" val="322007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7005464" cy="954360"/>
          </a:xfrm>
        </p:spPr>
        <p:txBody>
          <a:bodyPr>
            <a:normAutofit/>
          </a:bodyPr>
          <a:lstStyle/>
          <a:p>
            <a:r>
              <a:rPr lang="zh-CN" altLang="en-US" dirty="0" smtClean="0"/>
              <a:t>信息安全学科发展史</a:t>
            </a:r>
            <a:endParaRPr lang="zh-CN" altLang="en-US" sz="1000" dirty="0"/>
          </a:p>
        </p:txBody>
      </p:sp>
      <p:sp>
        <p:nvSpPr>
          <p:cNvPr id="3" name="内容占位符 2"/>
          <p:cNvSpPr>
            <a:spLocks noGrp="1"/>
          </p:cNvSpPr>
          <p:nvPr>
            <p:ph idx="1"/>
          </p:nvPr>
        </p:nvSpPr>
        <p:spPr>
          <a:xfrm>
            <a:off x="395536" y="1340768"/>
            <a:ext cx="8640960" cy="5112568"/>
          </a:xfrm>
        </p:spPr>
        <p:txBody>
          <a:bodyPr>
            <a:normAutofit/>
          </a:bodyPr>
          <a:lstStyle/>
          <a:p>
            <a:r>
              <a:rPr lang="en-US" altLang="zh-CN" dirty="0" smtClean="0"/>
              <a:t>1970</a:t>
            </a:r>
            <a:r>
              <a:rPr lang="zh-CN" altLang="en-US" dirty="0" smtClean="0"/>
              <a:t>以前 </a:t>
            </a:r>
            <a:endParaRPr lang="en-US" altLang="zh-CN" dirty="0" smtClean="0"/>
          </a:p>
          <a:p>
            <a:pPr>
              <a:buNone/>
            </a:pPr>
            <a:r>
              <a:rPr lang="en-US" altLang="zh-CN" dirty="0" smtClean="0"/>
              <a:t>	</a:t>
            </a:r>
            <a:r>
              <a:rPr lang="zh-CN" altLang="en-US" dirty="0" smtClean="0"/>
              <a:t>少数专业性院校如军事院校设置信息安全相关专业</a:t>
            </a:r>
            <a:endParaRPr lang="en-US" altLang="zh-CN" dirty="0" smtClean="0"/>
          </a:p>
          <a:p>
            <a:r>
              <a:rPr lang="en-US" altLang="zh-CN" dirty="0" smtClean="0"/>
              <a:t>1999 </a:t>
            </a:r>
          </a:p>
          <a:p>
            <a:pPr>
              <a:buNone/>
            </a:pPr>
            <a:r>
              <a:rPr lang="en-US" altLang="zh-CN" dirty="0" smtClean="0"/>
              <a:t>	</a:t>
            </a:r>
            <a:r>
              <a:rPr lang="zh-CN" altLang="en-US" dirty="0" smtClean="0"/>
              <a:t>西安电子科技大学 信息对抗技术本科专业</a:t>
            </a:r>
            <a:endParaRPr lang="en-US" altLang="zh-CN" dirty="0" smtClean="0"/>
          </a:p>
          <a:p>
            <a:r>
              <a:rPr lang="en-US" altLang="zh-CN" dirty="0" smtClean="0"/>
              <a:t>2001 </a:t>
            </a:r>
          </a:p>
          <a:p>
            <a:pPr>
              <a:buNone/>
            </a:pPr>
            <a:r>
              <a:rPr lang="en-US" altLang="zh-CN" dirty="0" smtClean="0"/>
              <a:t>	</a:t>
            </a:r>
            <a:r>
              <a:rPr lang="zh-CN" altLang="en-US" dirty="0" smtClean="0"/>
              <a:t>武汉大学 信息安全本科专业</a:t>
            </a:r>
            <a:endParaRPr lang="en-US" altLang="zh-CN" dirty="0" smtClean="0"/>
          </a:p>
          <a:p>
            <a:r>
              <a:rPr lang="zh-CN" altLang="en-US" dirty="0" smtClean="0"/>
              <a:t>截至</a:t>
            </a:r>
            <a:r>
              <a:rPr lang="en-US" altLang="zh-CN" dirty="0" smtClean="0"/>
              <a:t>2009</a:t>
            </a:r>
            <a:r>
              <a:rPr lang="zh-CN" altLang="en-US" dirty="0" smtClean="0"/>
              <a:t>年，教育部批准全国共</a:t>
            </a:r>
            <a:r>
              <a:rPr lang="en-US" altLang="zh-CN" dirty="0" smtClean="0"/>
              <a:t>70</a:t>
            </a:r>
            <a:r>
              <a:rPr lang="zh-CN" altLang="en-US" dirty="0" smtClean="0"/>
              <a:t>所高校设置了</a:t>
            </a:r>
            <a:r>
              <a:rPr lang="en-US" altLang="zh-CN" dirty="0" smtClean="0"/>
              <a:t>80</a:t>
            </a:r>
            <a:r>
              <a:rPr lang="zh-CN" altLang="en-US" dirty="0" smtClean="0"/>
              <a:t>个信息安全类本科专业</a:t>
            </a:r>
            <a:endParaRPr lang="en-US" altLang="zh-CN" dirty="0" smtClean="0"/>
          </a:p>
          <a:p>
            <a:pPr>
              <a:buNone/>
            </a:pPr>
            <a:r>
              <a:rPr lang="en-US" altLang="zh-CN" dirty="0" smtClean="0">
                <a:hlinkClick r:id="rId2"/>
              </a:rPr>
              <a:t> </a:t>
            </a:r>
            <a:endParaRPr lang="en-US" altLang="zh-CN" dirty="0" smtClean="0"/>
          </a:p>
          <a:p>
            <a:pPr>
              <a:buNone/>
            </a:pPr>
            <a:endParaRPr lang="zh-CN" altLang="en-US" dirty="0"/>
          </a:p>
        </p:txBody>
      </p:sp>
    </p:spTree>
    <p:extLst>
      <p:ext uri="{BB962C8B-B14F-4D97-AF65-F5344CB8AC3E}">
        <p14:creationId xmlns:p14="http://schemas.microsoft.com/office/powerpoint/2010/main" val="881610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188640"/>
            <a:ext cx="7005464" cy="954360"/>
          </a:xfrm>
        </p:spPr>
        <p:txBody>
          <a:bodyPr>
            <a:normAutofit/>
          </a:bodyPr>
          <a:lstStyle/>
          <a:p>
            <a:r>
              <a:rPr lang="zh-CN" altLang="en-US" dirty="0" smtClean="0"/>
              <a:t>信息安全学科发展史</a:t>
            </a:r>
            <a:endParaRPr lang="zh-CN" altLang="en-US" sz="1000" dirty="0"/>
          </a:p>
        </p:txBody>
      </p:sp>
      <p:sp>
        <p:nvSpPr>
          <p:cNvPr id="3" name="内容占位符 2"/>
          <p:cNvSpPr>
            <a:spLocks noGrp="1"/>
          </p:cNvSpPr>
          <p:nvPr>
            <p:ph idx="1"/>
          </p:nvPr>
        </p:nvSpPr>
        <p:spPr>
          <a:xfrm>
            <a:off x="457200" y="1600200"/>
            <a:ext cx="8229600" cy="5043510"/>
          </a:xfrm>
        </p:spPr>
        <p:txBody>
          <a:bodyPr>
            <a:normAutofit fontScale="85000" lnSpcReduction="20000"/>
          </a:bodyPr>
          <a:lstStyle/>
          <a:p>
            <a:r>
              <a:rPr lang="en-US" altLang="zh-CN" dirty="0"/>
              <a:t>1988</a:t>
            </a:r>
            <a:r>
              <a:rPr lang="zh-CN" altLang="en-US" dirty="0"/>
              <a:t>年，西安电子科技大学在军队指挥学下设立密码学</a:t>
            </a:r>
            <a:r>
              <a:rPr lang="zh-CN" altLang="en-US" dirty="0" smtClean="0"/>
              <a:t>硕士点</a:t>
            </a:r>
            <a:endParaRPr lang="en-US" altLang="zh-CN" dirty="0" smtClean="0"/>
          </a:p>
          <a:p>
            <a:r>
              <a:rPr lang="en-US" altLang="zh-CN" dirty="0" smtClean="0"/>
              <a:t>1993</a:t>
            </a:r>
            <a:r>
              <a:rPr lang="zh-CN" altLang="en-US" dirty="0" smtClean="0"/>
              <a:t>年</a:t>
            </a:r>
            <a:r>
              <a:rPr lang="en-US" altLang="zh-CN" dirty="0" smtClean="0"/>
              <a:t>,</a:t>
            </a:r>
            <a:r>
              <a:rPr lang="zh-CN" altLang="en-US" dirty="0" smtClean="0"/>
              <a:t>西安电子科技大学在</a:t>
            </a:r>
            <a:r>
              <a:rPr lang="zh-CN" altLang="en-US" dirty="0"/>
              <a:t>军队指挥学下设立密码学博士点，开始密码学研究生的培养。</a:t>
            </a:r>
          </a:p>
          <a:p>
            <a:r>
              <a:rPr lang="en-US" altLang="zh-CN" dirty="0"/>
              <a:t>2002</a:t>
            </a:r>
            <a:r>
              <a:rPr lang="zh-CN" altLang="en-US" dirty="0"/>
              <a:t>年开始，北京理工大学、武汉大学、北京邮电大学、华中科技大学、解放军信息工程大学、中国科学院软件所、国防科技大学、哈尔滨工业大学等一些知名高校，分别挂靠在信息与通信工程、计算机科学与技术、数学等一级学科下，自主设立了信息安全相关二级学科博士点、硕士点。其中设置信息安全博士点、硕士点的</a:t>
            </a:r>
            <a:r>
              <a:rPr lang="en-US" altLang="zh-CN" dirty="0"/>
              <a:t>18</a:t>
            </a:r>
            <a:r>
              <a:rPr lang="zh-CN" altLang="en-US" dirty="0"/>
              <a:t>个，设置网络信息安全博士点、硕士点的</a:t>
            </a:r>
            <a:r>
              <a:rPr lang="en-US" altLang="zh-CN" dirty="0"/>
              <a:t>6</a:t>
            </a:r>
            <a:r>
              <a:rPr lang="zh-CN" altLang="en-US" dirty="0"/>
              <a:t>个，设置信息对抗博士点、硕士点的</a:t>
            </a:r>
            <a:r>
              <a:rPr lang="en-US" altLang="zh-CN" dirty="0"/>
              <a:t>5</a:t>
            </a:r>
            <a:r>
              <a:rPr lang="zh-CN" altLang="en-US" dirty="0"/>
              <a:t>个</a:t>
            </a:r>
            <a:r>
              <a:rPr lang="zh-CN" altLang="en-US" dirty="0" smtClean="0"/>
              <a:t>。</a:t>
            </a:r>
            <a:endParaRPr lang="en-US" altLang="zh-CN" dirty="0" smtClean="0"/>
          </a:p>
          <a:p>
            <a:pPr>
              <a:buNone/>
            </a:pPr>
            <a:r>
              <a:rPr lang="en-US" altLang="zh-CN" dirty="0" smtClean="0">
                <a:hlinkClick r:id="rId2"/>
              </a:rPr>
              <a:t> </a:t>
            </a:r>
            <a:endParaRPr lang="en-US" altLang="zh-CN" dirty="0" smtClean="0"/>
          </a:p>
          <a:p>
            <a:pPr>
              <a:buNone/>
            </a:pPr>
            <a:endParaRPr lang="zh-CN" altLang="en-US" dirty="0"/>
          </a:p>
        </p:txBody>
      </p:sp>
    </p:spTree>
    <p:extLst>
      <p:ext uri="{BB962C8B-B14F-4D97-AF65-F5344CB8AC3E}">
        <p14:creationId xmlns:p14="http://schemas.microsoft.com/office/powerpoint/2010/main" val="2724717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2014: 77</a:t>
            </a:r>
            <a:r>
              <a:rPr lang="zh-CN" altLang="en-US" dirty="0" smtClean="0"/>
              <a:t>所高校开设信息安全专业</a:t>
            </a:r>
            <a:endParaRPr lang="zh-CN" altLang="en-US" dirty="0"/>
          </a:p>
        </p:txBody>
      </p:sp>
      <p:sp>
        <p:nvSpPr>
          <p:cNvPr id="3" name="内容占位符 2"/>
          <p:cNvSpPr>
            <a:spLocks noGrp="1"/>
          </p:cNvSpPr>
          <p:nvPr>
            <p:ph idx="1"/>
          </p:nvPr>
        </p:nvSpPr>
        <p:spPr>
          <a:xfrm>
            <a:off x="107504" y="980728"/>
            <a:ext cx="8784976" cy="5877272"/>
          </a:xfrm>
        </p:spPr>
        <p:txBody>
          <a:bodyPr>
            <a:normAutofit fontScale="32500" lnSpcReduction="20000"/>
          </a:bodyPr>
          <a:lstStyle/>
          <a:p>
            <a:r>
              <a:rPr lang="en-US" altLang="zh-CN" dirty="0" smtClean="0">
                <a:hlinkClick r:id="rId2"/>
              </a:rPr>
              <a:t>http://baike.baidu.com/link?url=B1zVl-t5c6g5fkUQ6RXEKFHvwljDGCJrh0MydTmgVaMHWA9ay6NvPJWAdSbJN455Ndl2HKntfHkMcBsDi-i_Zq</a:t>
            </a:r>
            <a:endParaRPr lang="en-US" altLang="zh-CN" dirty="0" smtClean="0"/>
          </a:p>
          <a:p>
            <a:r>
              <a:rPr lang="zh-CN" altLang="en-US" sz="3700" b="1" dirty="0" smtClean="0"/>
              <a:t>北京</a:t>
            </a:r>
            <a:r>
              <a:rPr lang="zh-CN" altLang="en-US" sz="3700" dirty="0" smtClean="0">
                <a:hlinkClick r:id="rId3"/>
              </a:rPr>
              <a:t>北京航空航天大学</a:t>
            </a:r>
            <a:r>
              <a:rPr lang="zh-CN" altLang="en-US" sz="3700" dirty="0" smtClean="0"/>
              <a:t> </a:t>
            </a:r>
            <a:r>
              <a:rPr lang="zh-CN" altLang="en-US" sz="3700" dirty="0" smtClean="0">
                <a:hlinkClick r:id="rId4"/>
              </a:rPr>
              <a:t>中央财经大学</a:t>
            </a:r>
            <a:r>
              <a:rPr lang="zh-CN" altLang="en-US" sz="3700" dirty="0" smtClean="0"/>
              <a:t> </a:t>
            </a:r>
            <a:r>
              <a:rPr lang="zh-CN" altLang="en-US" sz="3700" dirty="0" smtClean="0">
                <a:hlinkClick r:id="rId5"/>
              </a:rPr>
              <a:t>北京邮电大学</a:t>
            </a:r>
            <a:r>
              <a:rPr lang="zh-CN" altLang="en-US" sz="3700" dirty="0" smtClean="0"/>
              <a:t> </a:t>
            </a:r>
            <a:r>
              <a:rPr lang="zh-CN" altLang="en-US" sz="3700" dirty="0" smtClean="0">
                <a:hlinkClick r:id="rId6"/>
              </a:rPr>
              <a:t>北京科技大学</a:t>
            </a:r>
            <a:r>
              <a:rPr lang="zh-CN" altLang="en-US" sz="3700" dirty="0" smtClean="0"/>
              <a:t> </a:t>
            </a:r>
            <a:r>
              <a:rPr lang="zh-CN" altLang="en-US" sz="3700" dirty="0" smtClean="0">
                <a:hlinkClick r:id="rId7"/>
              </a:rPr>
              <a:t>北京交通大学</a:t>
            </a:r>
            <a:r>
              <a:rPr lang="zh-CN" altLang="en-US" sz="3700" dirty="0" smtClean="0"/>
              <a:t> </a:t>
            </a:r>
            <a:r>
              <a:rPr lang="zh-CN" altLang="en-US" sz="3700" dirty="0" smtClean="0">
                <a:hlinkClick r:id="rId8"/>
              </a:rPr>
              <a:t>华北电力大学</a:t>
            </a:r>
            <a:r>
              <a:rPr lang="zh-CN" altLang="en-US" sz="3700" dirty="0" smtClean="0"/>
              <a:t>（北京）</a:t>
            </a:r>
            <a:r>
              <a:rPr lang="zh-CN" altLang="en-US" sz="3700" dirty="0" smtClean="0">
                <a:hlinkClick r:id="rId9"/>
              </a:rPr>
              <a:t>北京工业大学</a:t>
            </a:r>
            <a:r>
              <a:rPr lang="zh-CN" altLang="en-US" sz="3700" dirty="0" smtClean="0"/>
              <a:t> </a:t>
            </a:r>
            <a:r>
              <a:rPr lang="zh-CN" altLang="en-US" sz="3700" dirty="0" smtClean="0">
                <a:hlinkClick r:id="rId10"/>
              </a:rPr>
              <a:t>中国传媒大学</a:t>
            </a:r>
            <a:r>
              <a:rPr lang="zh-CN" altLang="en-US" sz="3700" dirty="0" smtClean="0"/>
              <a:t> </a:t>
            </a:r>
            <a:r>
              <a:rPr lang="zh-CN" altLang="en-US" sz="3700" dirty="0" smtClean="0">
                <a:hlinkClick r:id="rId11"/>
              </a:rPr>
              <a:t>北方工业大学</a:t>
            </a:r>
            <a:r>
              <a:rPr lang="zh-CN" altLang="en-US" sz="3700" dirty="0" smtClean="0"/>
              <a:t> </a:t>
            </a:r>
            <a:r>
              <a:rPr lang="zh-CN" altLang="en-US" sz="3700" dirty="0" smtClean="0">
                <a:hlinkClick r:id="rId12"/>
              </a:rPr>
              <a:t>北京信息科技大学</a:t>
            </a:r>
            <a:endParaRPr lang="zh-CN" altLang="en-US" sz="3700" dirty="0" smtClean="0"/>
          </a:p>
          <a:p>
            <a:r>
              <a:rPr lang="zh-CN" altLang="en-US" sz="3700" b="1" dirty="0" smtClean="0"/>
              <a:t>天津</a:t>
            </a:r>
            <a:r>
              <a:rPr lang="zh-CN" altLang="en-US" sz="3700" dirty="0" smtClean="0">
                <a:hlinkClick r:id="rId13"/>
              </a:rPr>
              <a:t>南开大学</a:t>
            </a:r>
            <a:r>
              <a:rPr lang="zh-CN" altLang="en-US" sz="3700" dirty="0" smtClean="0"/>
              <a:t> </a:t>
            </a:r>
            <a:r>
              <a:rPr lang="zh-CN" altLang="en-US" sz="3700" dirty="0" smtClean="0">
                <a:hlinkClick r:id="rId14"/>
              </a:rPr>
              <a:t>天津大学</a:t>
            </a:r>
            <a:r>
              <a:rPr lang="zh-CN" altLang="en-US" sz="3700" dirty="0" smtClean="0"/>
              <a:t> </a:t>
            </a:r>
            <a:r>
              <a:rPr lang="zh-CN" altLang="en-US" sz="3700" dirty="0" smtClean="0">
                <a:hlinkClick r:id="rId15"/>
              </a:rPr>
              <a:t>天津科技大学</a:t>
            </a:r>
            <a:r>
              <a:rPr lang="zh-CN" altLang="en-US" sz="3700" dirty="0" smtClean="0"/>
              <a:t> </a:t>
            </a:r>
            <a:r>
              <a:rPr lang="zh-CN" altLang="en-US" sz="3700" dirty="0" smtClean="0">
                <a:hlinkClick r:id="rId16"/>
              </a:rPr>
              <a:t>中国民航大学</a:t>
            </a:r>
            <a:r>
              <a:rPr lang="zh-CN" altLang="en-US" sz="3700" dirty="0" smtClean="0"/>
              <a:t> </a:t>
            </a:r>
            <a:r>
              <a:rPr lang="zh-CN" altLang="en-US" sz="3700" dirty="0" smtClean="0">
                <a:hlinkClick r:id="rId17"/>
              </a:rPr>
              <a:t>天津理工大学</a:t>
            </a:r>
            <a:r>
              <a:rPr lang="zh-CN" altLang="en-US" sz="3700" dirty="0" smtClean="0"/>
              <a:t> </a:t>
            </a:r>
            <a:r>
              <a:rPr lang="zh-CN" altLang="en-US" sz="3700" dirty="0" smtClean="0">
                <a:hlinkClick r:id="rId18"/>
              </a:rPr>
              <a:t>天津师范大学</a:t>
            </a:r>
            <a:r>
              <a:rPr lang="zh-CN" altLang="en-US" sz="3700" dirty="0" smtClean="0"/>
              <a:t/>
            </a:r>
            <a:br>
              <a:rPr lang="zh-CN" altLang="en-US" sz="3700" dirty="0" smtClean="0"/>
            </a:br>
            <a:r>
              <a:rPr lang="zh-CN" altLang="en-US" sz="3700" b="1" dirty="0" smtClean="0"/>
              <a:t>河北</a:t>
            </a:r>
            <a:r>
              <a:rPr lang="zh-CN" altLang="en-US" sz="3700" dirty="0" smtClean="0">
                <a:hlinkClick r:id="rId8"/>
              </a:rPr>
              <a:t>华北电力大学</a:t>
            </a:r>
            <a:r>
              <a:rPr lang="zh-CN" altLang="en-US" sz="3700" dirty="0" smtClean="0"/>
              <a:t>（保定） </a:t>
            </a:r>
            <a:r>
              <a:rPr lang="zh-CN" altLang="en-US" sz="3700" dirty="0" smtClean="0">
                <a:hlinkClick r:id="rId19"/>
              </a:rPr>
              <a:t>燕山大学</a:t>
            </a:r>
            <a:endParaRPr lang="en-US" altLang="zh-CN" sz="3700" dirty="0" smtClean="0"/>
          </a:p>
          <a:p>
            <a:r>
              <a:rPr lang="zh-CN" altLang="en-US" sz="3700" b="1" dirty="0" smtClean="0"/>
              <a:t>辽宁</a:t>
            </a:r>
            <a:r>
              <a:rPr lang="zh-CN" altLang="en-US" sz="3700" dirty="0" smtClean="0">
                <a:hlinkClick r:id="rId20"/>
              </a:rPr>
              <a:t>东北大学</a:t>
            </a:r>
            <a:r>
              <a:rPr lang="zh-CN" altLang="en-US" sz="3700" dirty="0" smtClean="0"/>
              <a:t> </a:t>
            </a:r>
            <a:r>
              <a:rPr lang="zh-CN" altLang="en-US" sz="3700" dirty="0" smtClean="0">
                <a:hlinkClick r:id="rId21"/>
              </a:rPr>
              <a:t>中国刑事警察学院</a:t>
            </a:r>
            <a:r>
              <a:rPr lang="zh-CN" altLang="en-US" sz="3700" dirty="0" smtClean="0"/>
              <a:t> </a:t>
            </a:r>
            <a:r>
              <a:rPr lang="zh-CN" altLang="en-US" sz="3700" dirty="0" smtClean="0">
                <a:hlinkClick r:id="rId22"/>
              </a:rPr>
              <a:t>大连民族大学</a:t>
            </a:r>
            <a:endParaRPr lang="en-US" altLang="zh-CN" sz="3700" dirty="0" smtClean="0"/>
          </a:p>
          <a:p>
            <a:r>
              <a:rPr lang="zh-CN" altLang="en-US" sz="3700" b="1" dirty="0" smtClean="0"/>
              <a:t>吉林</a:t>
            </a:r>
            <a:r>
              <a:rPr lang="zh-CN" altLang="en-US" sz="3700" dirty="0" smtClean="0">
                <a:hlinkClick r:id="rId23"/>
              </a:rPr>
              <a:t>长春建筑学院</a:t>
            </a:r>
            <a:endParaRPr lang="en-US" altLang="zh-CN" sz="3700" dirty="0" smtClean="0"/>
          </a:p>
          <a:p>
            <a:r>
              <a:rPr lang="zh-CN" altLang="en-US" sz="3700" b="1" dirty="0" smtClean="0"/>
              <a:t>黑龙江</a:t>
            </a:r>
            <a:r>
              <a:rPr lang="zh-CN" altLang="en-US" sz="3700" dirty="0" smtClean="0">
                <a:hlinkClick r:id="rId24"/>
              </a:rPr>
              <a:t>哈尔滨工业大学</a:t>
            </a:r>
            <a:r>
              <a:rPr lang="zh-CN" altLang="en-US" sz="3700" dirty="0" smtClean="0"/>
              <a:t> </a:t>
            </a:r>
            <a:r>
              <a:rPr lang="zh-CN" altLang="en-US" sz="3700" dirty="0" smtClean="0">
                <a:hlinkClick r:id="rId25"/>
              </a:rPr>
              <a:t>哈尔滨工程大学</a:t>
            </a:r>
            <a:endParaRPr lang="en-US" altLang="zh-CN" sz="3700" dirty="0" smtClean="0"/>
          </a:p>
          <a:p>
            <a:r>
              <a:rPr lang="zh-CN" altLang="en-US" sz="3700" b="1" dirty="0" smtClean="0"/>
              <a:t>上海</a:t>
            </a:r>
            <a:r>
              <a:rPr lang="zh-CN" altLang="en-US" sz="3700" dirty="0" smtClean="0">
                <a:hlinkClick r:id="rId26"/>
              </a:rPr>
              <a:t>上海交通大学</a:t>
            </a:r>
            <a:r>
              <a:rPr lang="zh-CN" altLang="en-US" sz="3700" dirty="0" smtClean="0"/>
              <a:t> </a:t>
            </a:r>
            <a:r>
              <a:rPr lang="zh-CN" altLang="en-US" sz="3700" dirty="0" smtClean="0">
                <a:hlinkClick r:id="rId27"/>
              </a:rPr>
              <a:t>复旦大学</a:t>
            </a:r>
            <a:r>
              <a:rPr lang="zh-CN" altLang="en-US" sz="3700" dirty="0" smtClean="0"/>
              <a:t> </a:t>
            </a:r>
            <a:r>
              <a:rPr lang="zh-CN" altLang="en-US" sz="3700" dirty="0" smtClean="0">
                <a:hlinkClick r:id="rId28"/>
              </a:rPr>
              <a:t>同济大学</a:t>
            </a:r>
            <a:r>
              <a:rPr lang="zh-CN" altLang="en-US" sz="3700" dirty="0" smtClean="0"/>
              <a:t> </a:t>
            </a:r>
            <a:r>
              <a:rPr lang="zh-CN" altLang="en-US" sz="3700" dirty="0" smtClean="0">
                <a:hlinkClick r:id="rId29"/>
              </a:rPr>
              <a:t>东华大学</a:t>
            </a:r>
            <a:r>
              <a:rPr lang="zh-CN" altLang="en-US" sz="3700" dirty="0" smtClean="0"/>
              <a:t> </a:t>
            </a:r>
            <a:r>
              <a:rPr lang="zh-CN" altLang="en-US" sz="3700" dirty="0" smtClean="0">
                <a:hlinkClick r:id="rId30"/>
              </a:rPr>
              <a:t>上海电力学院</a:t>
            </a:r>
            <a:endParaRPr lang="en-US" altLang="zh-CN" sz="3700" dirty="0" smtClean="0"/>
          </a:p>
          <a:p>
            <a:r>
              <a:rPr lang="zh-CN" altLang="en-US" sz="3700" b="1" dirty="0" smtClean="0"/>
              <a:t>江苏</a:t>
            </a:r>
            <a:r>
              <a:rPr lang="zh-CN" altLang="en-US" sz="3700" dirty="0" smtClean="0">
                <a:hlinkClick r:id="rId31"/>
              </a:rPr>
              <a:t>南京航空航天大学</a:t>
            </a:r>
            <a:r>
              <a:rPr lang="zh-CN" altLang="en-US" sz="3700" dirty="0" smtClean="0"/>
              <a:t>、 </a:t>
            </a:r>
            <a:r>
              <a:rPr lang="zh-CN" altLang="en-US" sz="3700" dirty="0" smtClean="0">
                <a:hlinkClick r:id="rId32"/>
              </a:rPr>
              <a:t>江苏科技大学</a:t>
            </a:r>
            <a:r>
              <a:rPr lang="zh-CN" altLang="en-US" sz="3700" dirty="0" smtClean="0"/>
              <a:t>、</a:t>
            </a:r>
            <a:r>
              <a:rPr lang="zh-CN" altLang="en-US" sz="3700" dirty="0" smtClean="0">
                <a:hlinkClick r:id="rId33"/>
              </a:rPr>
              <a:t>中国矿业大学</a:t>
            </a:r>
            <a:r>
              <a:rPr lang="zh-CN" altLang="en-US" sz="3700" dirty="0" smtClean="0"/>
              <a:t>（徐州）、 </a:t>
            </a:r>
            <a:r>
              <a:rPr lang="zh-CN" altLang="en-US" sz="3700" dirty="0" smtClean="0">
                <a:hlinkClick r:id="rId34"/>
              </a:rPr>
              <a:t>南京邮电大学</a:t>
            </a:r>
            <a:r>
              <a:rPr lang="zh-CN" altLang="en-US" sz="3700" dirty="0" smtClean="0"/>
              <a:t> 、</a:t>
            </a:r>
            <a:r>
              <a:rPr lang="zh-CN" altLang="en-US" sz="3700" dirty="0" smtClean="0">
                <a:hlinkClick r:id="rId35"/>
              </a:rPr>
              <a:t>江南大学</a:t>
            </a:r>
            <a:r>
              <a:rPr lang="zh-CN" altLang="en-US" sz="3700" dirty="0" smtClean="0"/>
              <a:t> 、江苏大</a:t>
            </a:r>
            <a:endParaRPr lang="en-US" altLang="zh-CN" sz="3700" dirty="0" smtClean="0"/>
          </a:p>
          <a:p>
            <a:r>
              <a:rPr lang="zh-CN" altLang="en-US" sz="3700" b="1" dirty="0" smtClean="0"/>
              <a:t>浙江</a:t>
            </a:r>
            <a:r>
              <a:rPr lang="zh-CN" altLang="en-US" sz="3700" dirty="0" smtClean="0">
                <a:hlinkClick r:id="rId36"/>
              </a:rPr>
              <a:t>杭州电子科技大学</a:t>
            </a:r>
            <a:r>
              <a:rPr lang="zh-CN" altLang="en-US" sz="3700" dirty="0" smtClean="0"/>
              <a:t> </a:t>
            </a:r>
            <a:r>
              <a:rPr lang="zh-CN" altLang="en-US" sz="3700" dirty="0" smtClean="0">
                <a:hlinkClick r:id="rId37"/>
              </a:rPr>
              <a:t>浙江工商大学</a:t>
            </a:r>
            <a:endParaRPr lang="en-US" altLang="zh-CN" sz="3700" dirty="0" smtClean="0"/>
          </a:p>
          <a:p>
            <a:r>
              <a:rPr lang="zh-CN" altLang="en-US" sz="3700" b="1" dirty="0" smtClean="0"/>
              <a:t>安徽</a:t>
            </a:r>
            <a:r>
              <a:rPr lang="zh-CN" altLang="en-US" sz="3700" dirty="0" smtClean="0">
                <a:hlinkClick r:id="rId38"/>
              </a:rPr>
              <a:t>中国科学技术大学</a:t>
            </a:r>
            <a:r>
              <a:rPr lang="zh-CN" altLang="en-US" sz="3700" dirty="0" smtClean="0"/>
              <a:t> </a:t>
            </a:r>
            <a:r>
              <a:rPr lang="zh-CN" altLang="en-US" sz="3700" dirty="0" smtClean="0">
                <a:hlinkClick r:id="rId39"/>
              </a:rPr>
              <a:t>合肥工业大学</a:t>
            </a:r>
            <a:r>
              <a:rPr lang="zh-CN" altLang="en-US" sz="3700" dirty="0" smtClean="0"/>
              <a:t> </a:t>
            </a:r>
            <a:r>
              <a:rPr lang="zh-CN" altLang="en-US" sz="3700" dirty="0" smtClean="0">
                <a:hlinkClick r:id="rId40"/>
              </a:rPr>
              <a:t>安徽大学</a:t>
            </a:r>
            <a:r>
              <a:rPr lang="zh-CN" altLang="en-US" sz="3700" dirty="0" smtClean="0"/>
              <a:t> </a:t>
            </a:r>
            <a:r>
              <a:rPr lang="zh-CN" altLang="en-US" sz="3700" dirty="0" smtClean="0">
                <a:hlinkClick r:id="rId41"/>
              </a:rPr>
              <a:t>安徽理工大学</a:t>
            </a:r>
            <a:r>
              <a:rPr lang="zh-CN" altLang="en-US" sz="3700" dirty="0" smtClean="0"/>
              <a:t> </a:t>
            </a:r>
            <a:r>
              <a:rPr lang="zh-CN" altLang="en-US" sz="3700" dirty="0" smtClean="0">
                <a:hlinkClick r:id="rId42"/>
              </a:rPr>
              <a:t>淮北师范大学</a:t>
            </a:r>
            <a:endParaRPr lang="en-US" altLang="zh-CN" sz="3700" dirty="0" smtClean="0"/>
          </a:p>
          <a:p>
            <a:r>
              <a:rPr lang="zh-CN" altLang="en-US" sz="3700" b="1" dirty="0" smtClean="0"/>
              <a:t>福建</a:t>
            </a:r>
            <a:r>
              <a:rPr lang="zh-CN" altLang="en-US" sz="3700" dirty="0" smtClean="0">
                <a:hlinkClick r:id="rId43"/>
              </a:rPr>
              <a:t>福州大学</a:t>
            </a:r>
            <a:r>
              <a:rPr lang="zh-CN" altLang="en-US" sz="3700" dirty="0" smtClean="0"/>
              <a:t> </a:t>
            </a:r>
            <a:r>
              <a:rPr lang="zh-CN" altLang="en-US" sz="3700" dirty="0" smtClean="0">
                <a:hlinkClick r:id="rId44"/>
              </a:rPr>
              <a:t>福建警察学院</a:t>
            </a:r>
            <a:r>
              <a:rPr lang="zh-CN" altLang="en-US" sz="3700" dirty="0" smtClean="0"/>
              <a:t> </a:t>
            </a:r>
            <a:r>
              <a:rPr lang="zh-CN" altLang="en-US" sz="3700" dirty="0" smtClean="0">
                <a:hlinkClick r:id="rId45"/>
              </a:rPr>
              <a:t>华侨大学厦门工学院</a:t>
            </a:r>
            <a:endParaRPr lang="en-US" altLang="zh-CN" sz="3700" dirty="0" smtClean="0"/>
          </a:p>
          <a:p>
            <a:r>
              <a:rPr lang="zh-CN" altLang="en-US" sz="3700" b="1" dirty="0" smtClean="0"/>
              <a:t>江西</a:t>
            </a:r>
            <a:r>
              <a:rPr lang="zh-CN" altLang="en-US" sz="3700" dirty="0" smtClean="0">
                <a:hlinkClick r:id="rId46"/>
              </a:rPr>
              <a:t>南昌大学</a:t>
            </a:r>
            <a:r>
              <a:rPr lang="zh-CN" altLang="en-US" sz="3700" dirty="0" smtClean="0"/>
              <a:t> </a:t>
            </a:r>
            <a:r>
              <a:rPr lang="zh-CN" altLang="en-US" sz="3700" dirty="0" smtClean="0">
                <a:hlinkClick r:id="rId47"/>
              </a:rPr>
              <a:t>江西理工大学</a:t>
            </a:r>
            <a:r>
              <a:rPr lang="zh-CN" altLang="en-US" sz="3700" dirty="0" smtClean="0"/>
              <a:t> </a:t>
            </a:r>
            <a:r>
              <a:rPr lang="zh-CN" altLang="en-US" sz="3700" dirty="0" smtClean="0">
                <a:hlinkClick r:id="rId48"/>
              </a:rPr>
              <a:t>江西警察学院</a:t>
            </a:r>
            <a:endParaRPr lang="en-US" altLang="zh-CN" sz="3700" dirty="0" smtClean="0"/>
          </a:p>
          <a:p>
            <a:r>
              <a:rPr lang="zh-CN" altLang="en-US" sz="3700" b="1" dirty="0" smtClean="0"/>
              <a:t>山东</a:t>
            </a:r>
            <a:r>
              <a:rPr lang="zh-CN" altLang="en-US" sz="3700" dirty="0" smtClean="0">
                <a:hlinkClick r:id="rId49"/>
              </a:rPr>
              <a:t>山东大学</a:t>
            </a:r>
            <a:r>
              <a:rPr lang="zh-CN" altLang="en-US" sz="3700" dirty="0" smtClean="0"/>
              <a:t> </a:t>
            </a:r>
            <a:r>
              <a:rPr lang="zh-CN" altLang="en-US" sz="3700" dirty="0" smtClean="0">
                <a:hlinkClick r:id="rId50"/>
              </a:rPr>
              <a:t>哈尔滨工业大学（威海）</a:t>
            </a:r>
            <a:r>
              <a:rPr lang="zh-CN" altLang="en-US" sz="3700" dirty="0" smtClean="0"/>
              <a:t> </a:t>
            </a:r>
            <a:r>
              <a:rPr lang="zh-CN" altLang="en-US" sz="3700" dirty="0" smtClean="0">
                <a:hlinkClick r:id="rId51"/>
              </a:rPr>
              <a:t>青岛大学</a:t>
            </a:r>
            <a:endParaRPr lang="en-US" altLang="zh-CN" sz="3700" dirty="0" smtClean="0"/>
          </a:p>
          <a:p>
            <a:r>
              <a:rPr lang="zh-CN" altLang="en-US" sz="3700" b="1" dirty="0" smtClean="0"/>
              <a:t>湖北</a:t>
            </a:r>
            <a:r>
              <a:rPr lang="zh-CN" altLang="en-US" sz="3700" dirty="0" smtClean="0">
                <a:hlinkClick r:id="rId52"/>
              </a:rPr>
              <a:t>武汉大学</a:t>
            </a:r>
            <a:r>
              <a:rPr lang="zh-CN" altLang="en-US" sz="3700" dirty="0" smtClean="0"/>
              <a:t> </a:t>
            </a:r>
            <a:r>
              <a:rPr lang="zh-CN" altLang="en-US" sz="3700" dirty="0" smtClean="0">
                <a:hlinkClick r:id="rId53"/>
              </a:rPr>
              <a:t>华中科技大学</a:t>
            </a:r>
            <a:r>
              <a:rPr lang="zh-CN" altLang="en-US" sz="3700" dirty="0" smtClean="0"/>
              <a:t> </a:t>
            </a:r>
            <a:r>
              <a:rPr lang="zh-CN" altLang="en-US" sz="3700" dirty="0" smtClean="0">
                <a:hlinkClick r:id="rId54"/>
              </a:rPr>
              <a:t>中国地质大学（武汉）</a:t>
            </a:r>
            <a:r>
              <a:rPr lang="zh-CN" altLang="en-US" sz="3700" dirty="0" smtClean="0"/>
              <a:t> </a:t>
            </a:r>
            <a:r>
              <a:rPr lang="zh-CN" altLang="en-US" sz="3700" dirty="0" smtClean="0">
                <a:hlinkClick r:id="rId55"/>
              </a:rPr>
              <a:t>湖北大学</a:t>
            </a:r>
            <a:r>
              <a:rPr lang="zh-CN" altLang="en-US" sz="3700" dirty="0" smtClean="0"/>
              <a:t> </a:t>
            </a:r>
            <a:r>
              <a:rPr lang="zh-CN" altLang="en-US" sz="3700" dirty="0" smtClean="0">
                <a:hlinkClick r:id="rId56"/>
              </a:rPr>
              <a:t>湖北工业大学</a:t>
            </a:r>
            <a:r>
              <a:rPr lang="zh-CN" altLang="en-US" sz="3700" dirty="0" smtClean="0"/>
              <a:t> </a:t>
            </a:r>
            <a:r>
              <a:rPr lang="zh-CN" altLang="en-US" sz="3700" dirty="0" smtClean="0">
                <a:hlinkClick r:id="rId57"/>
              </a:rPr>
              <a:t>湖北警官学院</a:t>
            </a:r>
            <a:endParaRPr lang="en-US" altLang="zh-CN" sz="3700" dirty="0" smtClean="0"/>
          </a:p>
          <a:p>
            <a:r>
              <a:rPr lang="zh-CN" altLang="en-US" sz="3700" b="1" dirty="0" smtClean="0"/>
              <a:t>湖南</a:t>
            </a:r>
            <a:r>
              <a:rPr lang="zh-CN" altLang="en-US" sz="3700" dirty="0" smtClean="0">
                <a:hlinkClick r:id="rId58"/>
              </a:rPr>
              <a:t>湖南大学</a:t>
            </a:r>
            <a:r>
              <a:rPr lang="zh-CN" altLang="en-US" sz="3700" dirty="0" smtClean="0"/>
              <a:t> </a:t>
            </a:r>
            <a:r>
              <a:rPr lang="zh-CN" altLang="en-US" sz="3700" dirty="0" smtClean="0">
                <a:hlinkClick r:id="rId59"/>
              </a:rPr>
              <a:t>中南大学</a:t>
            </a:r>
            <a:r>
              <a:rPr lang="zh-CN" altLang="en-US" sz="3700" dirty="0" smtClean="0"/>
              <a:t> </a:t>
            </a:r>
            <a:r>
              <a:rPr lang="zh-CN" altLang="en-US" sz="3700" dirty="0" smtClean="0">
                <a:hlinkClick r:id="rId60"/>
              </a:rPr>
              <a:t>湖南科技大学</a:t>
            </a:r>
            <a:r>
              <a:rPr lang="zh-CN" altLang="en-US" sz="3700" dirty="0" smtClean="0"/>
              <a:t> </a:t>
            </a:r>
            <a:r>
              <a:rPr lang="zh-CN" altLang="en-US" sz="3700" dirty="0" smtClean="0">
                <a:hlinkClick r:id="rId61"/>
              </a:rPr>
              <a:t>湖南警察学院</a:t>
            </a:r>
            <a:endParaRPr lang="en-US" altLang="zh-CN" sz="3700" dirty="0" smtClean="0"/>
          </a:p>
          <a:p>
            <a:r>
              <a:rPr lang="zh-CN" altLang="en-US" sz="3700" b="1" dirty="0" smtClean="0"/>
              <a:t>广东</a:t>
            </a:r>
            <a:r>
              <a:rPr lang="zh-CN" altLang="en-US" sz="3700" dirty="0" smtClean="0">
                <a:hlinkClick r:id="rId62"/>
              </a:rPr>
              <a:t>中山大学</a:t>
            </a:r>
            <a:r>
              <a:rPr lang="zh-CN" altLang="en-US" sz="3700" dirty="0" smtClean="0"/>
              <a:t> </a:t>
            </a:r>
            <a:r>
              <a:rPr lang="zh-CN" altLang="en-US" sz="3700" dirty="0" smtClean="0">
                <a:hlinkClick r:id="rId63"/>
              </a:rPr>
              <a:t>华南理工大学</a:t>
            </a:r>
            <a:r>
              <a:rPr lang="zh-CN" altLang="en-US" sz="3700" dirty="0" smtClean="0"/>
              <a:t> </a:t>
            </a:r>
            <a:r>
              <a:rPr lang="zh-CN" altLang="en-US" sz="3700" dirty="0" smtClean="0">
                <a:hlinkClick r:id="rId64"/>
              </a:rPr>
              <a:t>暨南大学</a:t>
            </a:r>
            <a:r>
              <a:rPr lang="zh-CN" altLang="en-US" sz="3700" dirty="0" smtClean="0"/>
              <a:t> </a:t>
            </a:r>
            <a:r>
              <a:rPr lang="zh-CN" altLang="en-US" sz="3700" dirty="0" smtClean="0">
                <a:hlinkClick r:id="rId65"/>
              </a:rPr>
              <a:t>广州大学</a:t>
            </a:r>
            <a:endParaRPr lang="en-US" altLang="zh-CN" sz="3700" dirty="0" smtClean="0"/>
          </a:p>
          <a:p>
            <a:r>
              <a:rPr lang="zh-CN" altLang="en-US" sz="3700" b="1" dirty="0" smtClean="0"/>
              <a:t>广西</a:t>
            </a:r>
            <a:r>
              <a:rPr lang="zh-CN" altLang="en-US" sz="3700" dirty="0" smtClean="0">
                <a:hlinkClick r:id="rId66"/>
              </a:rPr>
              <a:t>广西大学</a:t>
            </a:r>
            <a:r>
              <a:rPr lang="zh-CN" altLang="en-US" sz="3700" dirty="0" smtClean="0"/>
              <a:t> </a:t>
            </a:r>
            <a:r>
              <a:rPr lang="zh-CN" altLang="en-US" sz="3700" dirty="0" smtClean="0">
                <a:hlinkClick r:id="rId67"/>
              </a:rPr>
              <a:t>桂林电子科技大学</a:t>
            </a:r>
            <a:r>
              <a:rPr lang="zh-CN" altLang="en-US" sz="3700" dirty="0" smtClean="0"/>
              <a:t> </a:t>
            </a:r>
            <a:r>
              <a:rPr lang="zh-CN" altLang="en-US" sz="3700" dirty="0" smtClean="0">
                <a:hlinkClick r:id="rId68"/>
              </a:rPr>
              <a:t>广西师范大学</a:t>
            </a:r>
            <a:endParaRPr lang="en-US" altLang="zh-CN" sz="3700" dirty="0" smtClean="0"/>
          </a:p>
          <a:p>
            <a:r>
              <a:rPr lang="zh-CN" altLang="en-US" sz="3700" b="1" dirty="0" smtClean="0"/>
              <a:t>海南</a:t>
            </a:r>
            <a:r>
              <a:rPr lang="zh-CN" altLang="en-US" sz="3700" dirty="0" smtClean="0">
                <a:hlinkClick r:id="rId69"/>
              </a:rPr>
              <a:t>海南大学</a:t>
            </a:r>
            <a:endParaRPr lang="en-US" altLang="zh-CN" sz="3700" dirty="0" smtClean="0"/>
          </a:p>
          <a:p>
            <a:r>
              <a:rPr lang="zh-CN" altLang="en-US" sz="3700" b="1" dirty="0" smtClean="0"/>
              <a:t>重庆</a:t>
            </a:r>
            <a:r>
              <a:rPr lang="zh-CN" altLang="en-US" sz="3700" dirty="0" smtClean="0">
                <a:hlinkClick r:id="rId70"/>
              </a:rPr>
              <a:t>重庆大学</a:t>
            </a:r>
            <a:r>
              <a:rPr lang="zh-CN" altLang="en-US" sz="3700" dirty="0" smtClean="0"/>
              <a:t> </a:t>
            </a:r>
            <a:r>
              <a:rPr lang="zh-CN" altLang="en-US" sz="3700" dirty="0" smtClean="0">
                <a:hlinkClick r:id="rId71"/>
              </a:rPr>
              <a:t>重庆邮电大学</a:t>
            </a:r>
            <a:endParaRPr lang="en-US" altLang="zh-CN" sz="3700" dirty="0" smtClean="0"/>
          </a:p>
          <a:p>
            <a:r>
              <a:rPr lang="zh-CN" altLang="en-US" sz="3700" b="1" dirty="0" smtClean="0"/>
              <a:t>四川</a:t>
            </a:r>
            <a:r>
              <a:rPr lang="zh-CN" altLang="en-US" sz="3700" dirty="0" smtClean="0">
                <a:hlinkClick r:id="rId72"/>
              </a:rPr>
              <a:t>四川大学</a:t>
            </a:r>
            <a:r>
              <a:rPr lang="zh-CN" altLang="en-US" sz="3700" dirty="0" smtClean="0"/>
              <a:t> </a:t>
            </a:r>
            <a:r>
              <a:rPr lang="zh-CN" altLang="en-US" sz="3700" dirty="0" smtClean="0">
                <a:hlinkClick r:id="rId73"/>
              </a:rPr>
              <a:t>电子科技大学</a:t>
            </a:r>
            <a:r>
              <a:rPr lang="zh-CN" altLang="en-US" sz="3700" dirty="0" smtClean="0"/>
              <a:t> </a:t>
            </a:r>
            <a:r>
              <a:rPr lang="zh-CN" altLang="en-US" sz="3700" dirty="0" smtClean="0">
                <a:hlinkClick r:id="rId74"/>
              </a:rPr>
              <a:t>西南交通大学</a:t>
            </a:r>
            <a:r>
              <a:rPr lang="zh-CN" altLang="en-US" sz="3700" dirty="0" smtClean="0"/>
              <a:t> </a:t>
            </a:r>
            <a:r>
              <a:rPr lang="zh-CN" altLang="en-US" sz="3700" dirty="0" smtClean="0">
                <a:hlinkClick r:id="rId75"/>
              </a:rPr>
              <a:t>西南科技大学</a:t>
            </a:r>
            <a:r>
              <a:rPr lang="zh-CN" altLang="en-US" sz="3700" dirty="0" smtClean="0"/>
              <a:t> </a:t>
            </a:r>
            <a:r>
              <a:rPr lang="zh-CN" altLang="en-US" sz="3700" dirty="0" smtClean="0">
                <a:hlinkClick r:id="rId76"/>
              </a:rPr>
              <a:t>成都信息工程学院</a:t>
            </a:r>
            <a:r>
              <a:rPr lang="zh-CN" altLang="en-US" sz="3700" dirty="0" smtClean="0"/>
              <a:t> </a:t>
            </a:r>
            <a:r>
              <a:rPr lang="zh-CN" altLang="en-US" sz="3700" dirty="0" smtClean="0">
                <a:hlinkClick r:id="rId77"/>
              </a:rPr>
              <a:t>电子科技大学成都学院</a:t>
            </a:r>
            <a:endParaRPr lang="en-US" altLang="zh-CN" sz="3700" dirty="0" smtClean="0"/>
          </a:p>
          <a:p>
            <a:r>
              <a:rPr lang="zh-CN" altLang="en-US" sz="3700" b="1" dirty="0" smtClean="0"/>
              <a:t>贵州</a:t>
            </a:r>
            <a:r>
              <a:rPr lang="zh-CN" altLang="en-US" sz="3700" dirty="0" smtClean="0">
                <a:hlinkClick r:id="rId78"/>
              </a:rPr>
              <a:t>贵州大学</a:t>
            </a:r>
            <a:endParaRPr lang="en-US" altLang="zh-CN" sz="3700" dirty="0" smtClean="0"/>
          </a:p>
          <a:p>
            <a:r>
              <a:rPr lang="zh-CN" altLang="en-US" sz="3700" b="1" dirty="0" smtClean="0"/>
              <a:t>云南</a:t>
            </a:r>
            <a:r>
              <a:rPr lang="zh-CN" altLang="en-US" sz="3700" dirty="0" smtClean="0">
                <a:hlinkClick r:id="rId79"/>
              </a:rPr>
              <a:t>云南大学</a:t>
            </a:r>
            <a:r>
              <a:rPr lang="zh-CN" altLang="en-US" sz="3700" dirty="0" smtClean="0"/>
              <a:t> </a:t>
            </a:r>
            <a:r>
              <a:rPr lang="zh-CN" altLang="en-US" sz="3700" dirty="0" smtClean="0">
                <a:hlinkClick r:id="rId80"/>
              </a:rPr>
              <a:t>云南师范大学</a:t>
            </a:r>
            <a:r>
              <a:rPr lang="zh-CN" altLang="en-US" sz="3700" dirty="0" smtClean="0"/>
              <a:t> </a:t>
            </a:r>
            <a:r>
              <a:rPr lang="zh-CN" altLang="en-US" sz="3700" dirty="0" smtClean="0">
                <a:hlinkClick r:id="rId81"/>
              </a:rPr>
              <a:t>云南警官学院</a:t>
            </a:r>
            <a:endParaRPr lang="en-US" altLang="zh-CN" sz="3700" dirty="0" smtClean="0"/>
          </a:p>
          <a:p>
            <a:r>
              <a:rPr lang="zh-CN" altLang="en-US" sz="3700" b="1" dirty="0" smtClean="0"/>
              <a:t>陕西</a:t>
            </a:r>
            <a:r>
              <a:rPr lang="zh-CN" altLang="en-US" sz="3700" dirty="0" smtClean="0">
                <a:hlinkClick r:id="rId82"/>
              </a:rPr>
              <a:t>西北工业大学</a:t>
            </a:r>
            <a:r>
              <a:rPr lang="zh-CN" altLang="en-US" sz="3700" dirty="0" smtClean="0"/>
              <a:t> </a:t>
            </a:r>
            <a:r>
              <a:rPr lang="zh-CN" altLang="en-US" sz="3700" dirty="0" smtClean="0">
                <a:hlinkClick r:id="rId83"/>
              </a:rPr>
              <a:t>西安电子科技大学</a:t>
            </a:r>
            <a:r>
              <a:rPr lang="zh-CN" altLang="en-US" sz="3700" dirty="0" smtClean="0"/>
              <a:t> </a:t>
            </a:r>
            <a:r>
              <a:rPr lang="zh-CN" altLang="en-US" sz="3700" dirty="0" smtClean="0">
                <a:hlinkClick r:id="rId84"/>
              </a:rPr>
              <a:t>西安邮电大学</a:t>
            </a:r>
            <a:endParaRPr lang="en-US" altLang="zh-CN" sz="3700" dirty="0" smtClean="0"/>
          </a:p>
          <a:p>
            <a:r>
              <a:rPr lang="zh-CN" altLang="en-US" sz="3700" b="1" dirty="0" smtClean="0"/>
              <a:t>甘肃</a:t>
            </a:r>
            <a:r>
              <a:rPr lang="zh-CN" altLang="en-US" sz="3700" dirty="0" smtClean="0">
                <a:hlinkClick r:id="rId85"/>
              </a:rPr>
              <a:t>兰州大学</a:t>
            </a:r>
            <a:r>
              <a:rPr lang="zh-CN" altLang="en-US" sz="3700" dirty="0" smtClean="0"/>
              <a:t> </a:t>
            </a:r>
            <a:r>
              <a:rPr lang="zh-CN" altLang="en-US" sz="3700" dirty="0" smtClean="0">
                <a:hlinkClick r:id="rId86"/>
              </a:rPr>
              <a:t>兰州交通大学</a:t>
            </a:r>
            <a:r>
              <a:rPr lang="zh-CN" altLang="en-US" sz="3700" dirty="0" smtClean="0"/>
              <a:t> </a:t>
            </a:r>
            <a:r>
              <a:rPr lang="zh-CN" altLang="en-US" sz="3700" dirty="0" smtClean="0">
                <a:hlinkClick r:id="rId87"/>
              </a:rPr>
              <a:t>甘肃政法学院</a:t>
            </a:r>
            <a:endParaRPr lang="en-US" altLang="zh-CN" sz="3700" dirty="0" smtClean="0"/>
          </a:p>
          <a:p>
            <a:r>
              <a:rPr lang="zh-CN" altLang="en-US" sz="3700" b="1" dirty="0" smtClean="0"/>
              <a:t>新疆</a:t>
            </a:r>
            <a:r>
              <a:rPr lang="zh-CN" altLang="en-US" sz="3700" dirty="0" smtClean="0">
                <a:hlinkClick r:id="rId88"/>
              </a:rPr>
              <a:t>新疆大学</a:t>
            </a:r>
            <a:r>
              <a:rPr lang="zh-CN" altLang="en-US" sz="3700" dirty="0" smtClean="0"/>
              <a:t> </a:t>
            </a:r>
            <a:r>
              <a:rPr lang="zh-CN" altLang="en-US" sz="3700" dirty="0" smtClean="0">
                <a:hlinkClick r:id="rId89"/>
              </a:rPr>
              <a:t>新疆农业大学</a:t>
            </a:r>
            <a:r>
              <a:rPr lang="zh-CN" altLang="en-US" sz="3700" dirty="0" smtClean="0"/>
              <a:t> </a:t>
            </a:r>
            <a:r>
              <a:rPr lang="zh-CN" altLang="en-US" sz="3700" dirty="0" smtClean="0">
                <a:hlinkClick r:id="rId90"/>
              </a:rPr>
              <a:t>新疆财经大学</a:t>
            </a:r>
            <a:r>
              <a:rPr lang="zh-CN" altLang="en-US" sz="3700" dirty="0" smtClean="0"/>
              <a:t> </a:t>
            </a:r>
            <a:r>
              <a:rPr lang="zh-CN" altLang="en-US" sz="3700" dirty="0" smtClean="0">
                <a:hlinkClick r:id="rId91"/>
              </a:rPr>
              <a:t>新疆警察学院</a:t>
            </a:r>
            <a:r>
              <a:rPr lang="zh-CN" altLang="en-US" dirty="0" smtClean="0"/>
              <a:t> </a:t>
            </a:r>
          </a:p>
          <a:p>
            <a:pPr>
              <a:buNone/>
            </a:pPr>
            <a:endParaRPr lang="zh-CN" altLang="en-US" dirty="0"/>
          </a:p>
        </p:txBody>
      </p:sp>
    </p:spTree>
    <p:extLst>
      <p:ext uri="{BB962C8B-B14F-4D97-AF65-F5344CB8AC3E}">
        <p14:creationId xmlns:p14="http://schemas.microsoft.com/office/powerpoint/2010/main" val="815507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2014: 77</a:t>
            </a:r>
            <a:r>
              <a:rPr lang="zh-CN" altLang="en-US" dirty="0" smtClean="0"/>
              <a:t>所高校开设信息安全专业</a:t>
            </a:r>
            <a:endParaRPr lang="zh-CN" altLang="en-US" dirty="0"/>
          </a:p>
        </p:txBody>
      </p:sp>
      <p:sp>
        <p:nvSpPr>
          <p:cNvPr id="3" name="内容占位符 2"/>
          <p:cNvSpPr>
            <a:spLocks noGrp="1"/>
          </p:cNvSpPr>
          <p:nvPr>
            <p:ph idx="1"/>
          </p:nvPr>
        </p:nvSpPr>
        <p:spPr/>
        <p:txBody>
          <a:bodyPr>
            <a:normAutofit/>
          </a:bodyPr>
          <a:lstStyle/>
          <a:p>
            <a:r>
              <a:rPr lang="en-US" altLang="zh-CN" dirty="0" smtClean="0"/>
              <a:t>C9: 4/9</a:t>
            </a:r>
          </a:p>
          <a:p>
            <a:pPr>
              <a:buNone/>
            </a:pPr>
            <a:r>
              <a:rPr lang="en-US" altLang="zh-CN" dirty="0" smtClean="0"/>
              <a:t>	</a:t>
            </a:r>
            <a:r>
              <a:rPr lang="zh-CN" altLang="en-US" dirty="0" smtClean="0"/>
              <a:t>复旦大学，上海交通大学，中国科学技术大学，哈尔滨工业大学</a:t>
            </a:r>
            <a:endParaRPr lang="en-US" altLang="zh-CN" dirty="0" smtClean="0"/>
          </a:p>
          <a:p>
            <a:r>
              <a:rPr lang="en-US" altLang="zh-CN" dirty="0" smtClean="0"/>
              <a:t>985: 21/48</a:t>
            </a:r>
          </a:p>
          <a:p>
            <a:pPr>
              <a:buNone/>
            </a:pPr>
            <a:r>
              <a:rPr lang="en-US" altLang="zh-CN" dirty="0" smtClean="0"/>
              <a:t>	</a:t>
            </a:r>
            <a:r>
              <a:rPr lang="zh-CN" altLang="en-US" dirty="0" smtClean="0"/>
              <a:t>北航，南开，天大，东北大学，哈工大，上交，复旦，同济，中科大，山大，武大，华中科大，湖大，中南，中山，华南理工，重大，川大，电子科大，西北工大，兰州大学</a:t>
            </a:r>
            <a:endParaRPr lang="zh-CN" altLang="en-US" dirty="0"/>
          </a:p>
        </p:txBody>
      </p:sp>
    </p:spTree>
    <p:extLst>
      <p:ext uri="{BB962C8B-B14F-4D97-AF65-F5344CB8AC3E}">
        <p14:creationId xmlns:p14="http://schemas.microsoft.com/office/powerpoint/2010/main" val="3184051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2014-2015</a:t>
            </a:r>
            <a:r>
              <a:rPr lang="zh-CN" altLang="en-US" dirty="0" smtClean="0"/>
              <a:t>年中国信息安全专业大学竞争力排行榜 （</a:t>
            </a:r>
            <a:r>
              <a:rPr lang="en-US" altLang="zh-CN" dirty="0" smtClean="0"/>
              <a:t>top 20</a:t>
            </a:r>
            <a:r>
              <a:rPr lang="zh-CN" altLang="en-US" dirty="0" smtClean="0"/>
              <a:t>）</a:t>
            </a:r>
            <a:endParaRPr lang="zh-CN" altLang="en-US" dirty="0"/>
          </a:p>
        </p:txBody>
      </p:sp>
      <p:graphicFrame>
        <p:nvGraphicFramePr>
          <p:cNvPr id="7" name="内容占位符 6"/>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685776"/>
                <a:gridCol w="2057424"/>
                <a:gridCol w="1157286"/>
                <a:gridCol w="785818"/>
                <a:gridCol w="2171696"/>
                <a:gridCol w="1371600"/>
              </a:tblGrid>
              <a:tr h="370840">
                <a:tc>
                  <a:txBody>
                    <a:bodyPr/>
                    <a:lstStyle/>
                    <a:p>
                      <a:r>
                        <a:rPr lang="zh-CN" altLang="en-US" dirty="0" smtClean="0"/>
                        <a:t>排序</a:t>
                      </a:r>
                      <a:endParaRPr lang="zh-CN" altLang="en-US" dirty="0"/>
                    </a:p>
                  </a:txBody>
                  <a:tcPr/>
                </a:tc>
                <a:tc>
                  <a:txBody>
                    <a:bodyPr/>
                    <a:lstStyle/>
                    <a:p>
                      <a:r>
                        <a:rPr lang="zh-CN" altLang="en-US" dirty="0" smtClean="0"/>
                        <a:t>学校</a:t>
                      </a:r>
                      <a:endParaRPr lang="zh-CN" altLang="en-US" dirty="0"/>
                    </a:p>
                  </a:txBody>
                  <a:tcPr/>
                </a:tc>
                <a:tc>
                  <a:txBody>
                    <a:bodyPr/>
                    <a:lstStyle/>
                    <a:p>
                      <a:r>
                        <a:rPr lang="zh-CN" altLang="en-US" dirty="0" smtClean="0"/>
                        <a:t>水平</a:t>
                      </a:r>
                      <a:endParaRPr lang="zh-CN" altLang="en-US" dirty="0"/>
                    </a:p>
                  </a:txBody>
                  <a:tcPr/>
                </a:tc>
                <a:tc>
                  <a:txBody>
                    <a:bodyPr/>
                    <a:lstStyle/>
                    <a:p>
                      <a:r>
                        <a:rPr lang="zh-CN" altLang="en-US" dirty="0" smtClean="0"/>
                        <a:t>排序</a:t>
                      </a:r>
                      <a:endParaRPr lang="zh-CN" altLang="en-US" dirty="0"/>
                    </a:p>
                  </a:txBody>
                  <a:tcPr/>
                </a:tc>
                <a:tc>
                  <a:txBody>
                    <a:bodyPr/>
                    <a:lstStyle/>
                    <a:p>
                      <a:r>
                        <a:rPr lang="zh-CN" altLang="en-US" dirty="0" smtClean="0"/>
                        <a:t>学校</a:t>
                      </a:r>
                      <a:endParaRPr lang="zh-CN" altLang="en-US" dirty="0"/>
                    </a:p>
                  </a:txBody>
                  <a:tcPr/>
                </a:tc>
                <a:tc>
                  <a:txBody>
                    <a:bodyPr/>
                    <a:lstStyle/>
                    <a:p>
                      <a:r>
                        <a:rPr lang="zh-CN" altLang="en-US" dirty="0" smtClean="0"/>
                        <a:t>水平</a:t>
                      </a:r>
                      <a:endParaRPr lang="zh-CN" altLang="en-US" dirty="0"/>
                    </a:p>
                  </a:txBody>
                  <a:tcPr/>
                </a:tc>
              </a:tr>
              <a:tr h="370840">
                <a:tc>
                  <a:txBody>
                    <a:bodyPr/>
                    <a:lstStyle/>
                    <a:p>
                      <a:r>
                        <a:rPr lang="en-US" altLang="zh-CN" dirty="0" smtClean="0"/>
                        <a:t>1</a:t>
                      </a:r>
                      <a:endParaRPr lang="zh-CN" altLang="en-US" dirty="0"/>
                    </a:p>
                  </a:txBody>
                  <a:tcPr/>
                </a:tc>
                <a:tc>
                  <a:txBody>
                    <a:bodyPr/>
                    <a:lstStyle/>
                    <a:p>
                      <a:r>
                        <a:rPr lang="zh-CN" altLang="en-US" dirty="0" smtClean="0">
                          <a:solidFill>
                            <a:srgbClr val="00B050"/>
                          </a:solidFill>
                        </a:rPr>
                        <a:t>北京航空航天大学</a:t>
                      </a:r>
                      <a:endParaRPr lang="zh-CN" altLang="en-US" dirty="0">
                        <a:solidFill>
                          <a:srgbClr val="00B050"/>
                        </a:solidFill>
                      </a:endParaRPr>
                    </a:p>
                  </a:txBody>
                  <a:tcPr/>
                </a:tc>
                <a:tc>
                  <a:txBody>
                    <a:bodyPr/>
                    <a:lstStyle/>
                    <a:p>
                      <a:r>
                        <a:rPr lang="en-US" altLang="zh-CN" dirty="0" smtClean="0"/>
                        <a:t>5</a:t>
                      </a:r>
                      <a:endParaRPr lang="zh-CN" altLang="en-US" dirty="0"/>
                    </a:p>
                  </a:txBody>
                  <a:tcPr/>
                </a:tc>
                <a:tc>
                  <a:txBody>
                    <a:bodyPr/>
                    <a:lstStyle/>
                    <a:p>
                      <a:r>
                        <a:rPr lang="en-US" altLang="zh-CN" dirty="0" smtClean="0"/>
                        <a:t>11</a:t>
                      </a:r>
                      <a:endParaRPr lang="zh-CN" altLang="en-US" dirty="0"/>
                    </a:p>
                  </a:txBody>
                  <a:tcPr/>
                </a:tc>
                <a:tc>
                  <a:txBody>
                    <a:bodyPr/>
                    <a:lstStyle/>
                    <a:p>
                      <a:r>
                        <a:rPr lang="zh-CN" altLang="en-US" dirty="0" smtClean="0">
                          <a:solidFill>
                            <a:srgbClr val="FF0000"/>
                          </a:solidFill>
                        </a:rPr>
                        <a:t>上海交通大学</a:t>
                      </a:r>
                      <a:endParaRPr lang="zh-CN" altLang="en-US" dirty="0">
                        <a:solidFill>
                          <a:srgbClr val="FF0000"/>
                        </a:solidFill>
                      </a:endParaRPr>
                    </a:p>
                  </a:txBody>
                  <a:tcPr/>
                </a:tc>
                <a:tc>
                  <a:txBody>
                    <a:bodyPr/>
                    <a:lstStyle/>
                    <a:p>
                      <a:r>
                        <a:rPr lang="en-US" altLang="zh-CN" dirty="0" smtClean="0"/>
                        <a:t>4</a:t>
                      </a:r>
                      <a:endParaRPr lang="zh-CN" altLang="en-US" dirty="0"/>
                    </a:p>
                  </a:txBody>
                  <a:tcPr/>
                </a:tc>
              </a:tr>
              <a:tr h="370840">
                <a:tc>
                  <a:txBody>
                    <a:bodyPr/>
                    <a:lstStyle/>
                    <a:p>
                      <a:r>
                        <a:rPr lang="en-US" altLang="zh-CN" dirty="0" smtClean="0"/>
                        <a:t>2</a:t>
                      </a:r>
                      <a:endParaRPr lang="zh-CN" altLang="en-US" dirty="0"/>
                    </a:p>
                  </a:txBody>
                  <a:tcPr/>
                </a:tc>
                <a:tc>
                  <a:txBody>
                    <a:bodyPr/>
                    <a:lstStyle/>
                    <a:p>
                      <a:r>
                        <a:rPr lang="zh-CN" altLang="en-US" dirty="0" smtClean="0">
                          <a:solidFill>
                            <a:srgbClr val="FF0000"/>
                          </a:solidFill>
                        </a:rPr>
                        <a:t>哈尔滨工业大学</a:t>
                      </a:r>
                      <a:endParaRPr lang="zh-CN" altLang="en-US" dirty="0">
                        <a:solidFill>
                          <a:srgbClr val="FF0000"/>
                        </a:solidFill>
                      </a:endParaRPr>
                    </a:p>
                  </a:txBody>
                  <a:tcPr/>
                </a:tc>
                <a:tc>
                  <a:txBody>
                    <a:bodyPr/>
                    <a:lstStyle/>
                    <a:p>
                      <a:r>
                        <a:rPr lang="en-US" altLang="zh-CN" dirty="0" smtClean="0"/>
                        <a:t>5</a:t>
                      </a:r>
                      <a:endParaRPr lang="zh-CN" altLang="en-US" dirty="0"/>
                    </a:p>
                  </a:txBody>
                  <a:tcPr/>
                </a:tc>
                <a:tc>
                  <a:txBody>
                    <a:bodyPr/>
                    <a:lstStyle/>
                    <a:p>
                      <a:r>
                        <a:rPr lang="en-US" altLang="zh-CN" dirty="0" smtClean="0"/>
                        <a:t>12</a:t>
                      </a:r>
                      <a:endParaRPr lang="zh-CN" altLang="en-US" dirty="0"/>
                    </a:p>
                  </a:txBody>
                  <a:tcPr/>
                </a:tc>
                <a:tc>
                  <a:txBody>
                    <a:bodyPr/>
                    <a:lstStyle/>
                    <a:p>
                      <a:r>
                        <a:rPr lang="zh-CN" altLang="en-US" dirty="0" smtClean="0">
                          <a:solidFill>
                            <a:srgbClr val="FF0000"/>
                          </a:solidFill>
                        </a:rPr>
                        <a:t>中国科学技术大学</a:t>
                      </a:r>
                      <a:endParaRPr lang="zh-CN" altLang="en-US" dirty="0">
                        <a:solidFill>
                          <a:srgbClr val="FF0000"/>
                        </a:solidFill>
                      </a:endParaRPr>
                    </a:p>
                  </a:txBody>
                  <a:tcPr/>
                </a:tc>
                <a:tc>
                  <a:txBody>
                    <a:bodyPr/>
                    <a:lstStyle/>
                    <a:p>
                      <a:r>
                        <a:rPr lang="en-US" altLang="zh-CN" dirty="0" smtClean="0"/>
                        <a:t>4</a:t>
                      </a:r>
                      <a:endParaRPr lang="zh-CN" altLang="en-US" dirty="0"/>
                    </a:p>
                  </a:txBody>
                  <a:tcPr/>
                </a:tc>
              </a:tr>
              <a:tr h="370840">
                <a:tc>
                  <a:txBody>
                    <a:bodyPr/>
                    <a:lstStyle/>
                    <a:p>
                      <a:r>
                        <a:rPr lang="en-US" altLang="zh-CN" dirty="0" smtClean="0"/>
                        <a:t>3</a:t>
                      </a:r>
                      <a:endParaRPr lang="zh-CN" altLang="en-US" dirty="0"/>
                    </a:p>
                  </a:txBody>
                  <a:tcPr/>
                </a:tc>
                <a:tc>
                  <a:txBody>
                    <a:bodyPr/>
                    <a:lstStyle/>
                    <a:p>
                      <a:r>
                        <a:rPr lang="zh-CN" altLang="en-US" dirty="0" smtClean="0">
                          <a:solidFill>
                            <a:srgbClr val="00B050"/>
                          </a:solidFill>
                        </a:rPr>
                        <a:t>电子科技大学</a:t>
                      </a:r>
                      <a:endParaRPr lang="zh-CN" altLang="en-US" dirty="0">
                        <a:solidFill>
                          <a:srgbClr val="00B050"/>
                        </a:solidFill>
                      </a:endParaRPr>
                    </a:p>
                  </a:txBody>
                  <a:tcPr/>
                </a:tc>
                <a:tc>
                  <a:txBody>
                    <a:bodyPr/>
                    <a:lstStyle/>
                    <a:p>
                      <a:r>
                        <a:rPr lang="en-US" altLang="zh-CN" dirty="0" smtClean="0"/>
                        <a:t>5</a:t>
                      </a:r>
                      <a:endParaRPr lang="zh-CN" altLang="en-US" dirty="0"/>
                    </a:p>
                  </a:txBody>
                  <a:tcPr/>
                </a:tc>
                <a:tc>
                  <a:txBody>
                    <a:bodyPr/>
                    <a:lstStyle/>
                    <a:p>
                      <a:r>
                        <a:rPr lang="en-US" altLang="zh-CN" dirty="0" smtClean="0"/>
                        <a:t>13</a:t>
                      </a:r>
                      <a:endParaRPr lang="zh-CN" altLang="en-US" dirty="0"/>
                    </a:p>
                  </a:txBody>
                  <a:tcPr/>
                </a:tc>
                <a:tc>
                  <a:txBody>
                    <a:bodyPr/>
                    <a:lstStyle/>
                    <a:p>
                      <a:r>
                        <a:rPr lang="zh-CN" altLang="en-US" dirty="0" smtClean="0"/>
                        <a:t>海南大学</a:t>
                      </a:r>
                      <a:endParaRPr lang="zh-CN" altLang="en-US" dirty="0"/>
                    </a:p>
                  </a:txBody>
                  <a:tcPr/>
                </a:tc>
                <a:tc>
                  <a:txBody>
                    <a:bodyPr/>
                    <a:lstStyle/>
                    <a:p>
                      <a:r>
                        <a:rPr lang="en-US" altLang="zh-CN" dirty="0" smtClean="0"/>
                        <a:t>4</a:t>
                      </a:r>
                      <a:endParaRPr lang="zh-CN" altLang="en-US" dirty="0"/>
                    </a:p>
                  </a:txBody>
                  <a:tcPr/>
                </a:tc>
              </a:tr>
              <a:tr h="370840">
                <a:tc>
                  <a:txBody>
                    <a:bodyPr/>
                    <a:lstStyle/>
                    <a:p>
                      <a:r>
                        <a:rPr lang="en-US" altLang="zh-CN" dirty="0" smtClean="0"/>
                        <a:t>4</a:t>
                      </a:r>
                      <a:endParaRPr lang="zh-CN" altLang="en-US" dirty="0"/>
                    </a:p>
                  </a:txBody>
                  <a:tcPr/>
                </a:tc>
                <a:tc>
                  <a:txBody>
                    <a:bodyPr/>
                    <a:lstStyle/>
                    <a:p>
                      <a:r>
                        <a:rPr lang="zh-CN" altLang="en-US" dirty="0" smtClean="0"/>
                        <a:t>西安电子科技大学</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14</a:t>
                      </a:r>
                      <a:endParaRPr lang="zh-CN" altLang="en-US" dirty="0"/>
                    </a:p>
                  </a:txBody>
                  <a:tcPr/>
                </a:tc>
                <a:tc>
                  <a:txBody>
                    <a:bodyPr/>
                    <a:lstStyle/>
                    <a:p>
                      <a:r>
                        <a:rPr lang="zh-CN" altLang="en-US" dirty="0" smtClean="0"/>
                        <a:t>中国矿业大学</a:t>
                      </a:r>
                      <a:endParaRPr lang="zh-CN" altLang="en-US" dirty="0"/>
                    </a:p>
                  </a:txBody>
                  <a:tcPr/>
                </a:tc>
                <a:tc>
                  <a:txBody>
                    <a:bodyPr/>
                    <a:lstStyle/>
                    <a:p>
                      <a:r>
                        <a:rPr lang="en-US" altLang="zh-CN" dirty="0" smtClean="0"/>
                        <a:t>4</a:t>
                      </a:r>
                      <a:endParaRPr lang="zh-CN" altLang="en-US" dirty="0"/>
                    </a:p>
                  </a:txBody>
                  <a:tcPr/>
                </a:tc>
              </a:tr>
              <a:tr h="370840">
                <a:tc>
                  <a:txBody>
                    <a:bodyPr/>
                    <a:lstStyle/>
                    <a:p>
                      <a:r>
                        <a:rPr lang="en-US" altLang="zh-CN" dirty="0" smtClean="0"/>
                        <a:t>5</a:t>
                      </a:r>
                      <a:endParaRPr lang="zh-CN" altLang="en-US" dirty="0"/>
                    </a:p>
                  </a:txBody>
                  <a:tcPr/>
                </a:tc>
                <a:tc>
                  <a:txBody>
                    <a:bodyPr/>
                    <a:lstStyle/>
                    <a:p>
                      <a:r>
                        <a:rPr lang="zh-CN" altLang="en-US" dirty="0" smtClean="0">
                          <a:solidFill>
                            <a:srgbClr val="00B050"/>
                          </a:solidFill>
                        </a:rPr>
                        <a:t>华中科技大学</a:t>
                      </a:r>
                      <a:endParaRPr lang="zh-CN" altLang="en-US" dirty="0">
                        <a:solidFill>
                          <a:srgbClr val="00B050"/>
                        </a:solidFill>
                      </a:endParaRPr>
                    </a:p>
                  </a:txBody>
                  <a:tcPr/>
                </a:tc>
                <a:tc>
                  <a:txBody>
                    <a:bodyPr/>
                    <a:lstStyle/>
                    <a:p>
                      <a:r>
                        <a:rPr lang="en-US" altLang="zh-CN" dirty="0" smtClean="0"/>
                        <a:t>4</a:t>
                      </a:r>
                      <a:endParaRPr lang="zh-CN" altLang="en-US" dirty="0"/>
                    </a:p>
                  </a:txBody>
                  <a:tcPr/>
                </a:tc>
                <a:tc>
                  <a:txBody>
                    <a:bodyPr/>
                    <a:lstStyle/>
                    <a:p>
                      <a:r>
                        <a:rPr lang="en-US" altLang="zh-CN" dirty="0" smtClean="0"/>
                        <a:t>15</a:t>
                      </a:r>
                      <a:endParaRPr lang="zh-CN" altLang="en-US" dirty="0"/>
                    </a:p>
                  </a:txBody>
                  <a:tcPr/>
                </a:tc>
                <a:tc>
                  <a:txBody>
                    <a:bodyPr/>
                    <a:lstStyle/>
                    <a:p>
                      <a:r>
                        <a:rPr lang="zh-CN" altLang="en-US" dirty="0" smtClean="0"/>
                        <a:t>华北电力大学</a:t>
                      </a:r>
                      <a:endParaRPr lang="zh-CN" altLang="en-US" dirty="0"/>
                    </a:p>
                  </a:txBody>
                  <a:tcPr/>
                </a:tc>
                <a:tc>
                  <a:txBody>
                    <a:bodyPr/>
                    <a:lstStyle/>
                    <a:p>
                      <a:r>
                        <a:rPr lang="en-US" altLang="zh-CN" dirty="0" smtClean="0"/>
                        <a:t>4</a:t>
                      </a:r>
                      <a:endParaRPr lang="zh-CN" altLang="en-US" dirty="0"/>
                    </a:p>
                  </a:txBody>
                  <a:tcPr/>
                </a:tc>
              </a:tr>
              <a:tr h="370840">
                <a:tc>
                  <a:txBody>
                    <a:bodyPr/>
                    <a:lstStyle/>
                    <a:p>
                      <a:r>
                        <a:rPr lang="en-US" altLang="zh-CN" dirty="0" smtClean="0"/>
                        <a:t>6</a:t>
                      </a:r>
                      <a:endParaRPr lang="zh-CN" altLang="en-US" dirty="0"/>
                    </a:p>
                  </a:txBody>
                  <a:tcPr/>
                </a:tc>
                <a:tc>
                  <a:txBody>
                    <a:bodyPr/>
                    <a:lstStyle/>
                    <a:p>
                      <a:r>
                        <a:rPr lang="zh-CN" altLang="en-US" dirty="0" smtClean="0">
                          <a:solidFill>
                            <a:srgbClr val="00B050"/>
                          </a:solidFill>
                        </a:rPr>
                        <a:t>华南理工大学</a:t>
                      </a:r>
                      <a:endParaRPr lang="zh-CN" altLang="en-US" dirty="0">
                        <a:solidFill>
                          <a:srgbClr val="00B050"/>
                        </a:solidFill>
                      </a:endParaRPr>
                    </a:p>
                  </a:txBody>
                  <a:tcPr/>
                </a:tc>
                <a:tc>
                  <a:txBody>
                    <a:bodyPr/>
                    <a:lstStyle/>
                    <a:p>
                      <a:r>
                        <a:rPr lang="en-US" altLang="zh-CN" dirty="0" smtClean="0"/>
                        <a:t>4</a:t>
                      </a:r>
                      <a:endParaRPr lang="zh-CN" altLang="en-US" dirty="0"/>
                    </a:p>
                  </a:txBody>
                  <a:tcPr/>
                </a:tc>
                <a:tc>
                  <a:txBody>
                    <a:bodyPr/>
                    <a:lstStyle/>
                    <a:p>
                      <a:r>
                        <a:rPr lang="en-US" altLang="zh-CN" dirty="0" smtClean="0"/>
                        <a:t>16</a:t>
                      </a:r>
                      <a:endParaRPr lang="zh-CN" altLang="en-US" dirty="0"/>
                    </a:p>
                  </a:txBody>
                  <a:tcPr/>
                </a:tc>
                <a:tc>
                  <a:txBody>
                    <a:bodyPr/>
                    <a:lstStyle/>
                    <a:p>
                      <a:r>
                        <a:rPr lang="zh-CN" altLang="en-US" dirty="0" smtClean="0"/>
                        <a:t>北京交通大学</a:t>
                      </a:r>
                      <a:endParaRPr lang="zh-CN" altLang="en-US" dirty="0"/>
                    </a:p>
                  </a:txBody>
                  <a:tcPr/>
                </a:tc>
                <a:tc>
                  <a:txBody>
                    <a:bodyPr/>
                    <a:lstStyle/>
                    <a:p>
                      <a:r>
                        <a:rPr lang="en-US" altLang="zh-CN" dirty="0" smtClean="0"/>
                        <a:t>3</a:t>
                      </a:r>
                      <a:endParaRPr lang="zh-CN" altLang="en-US" dirty="0"/>
                    </a:p>
                  </a:txBody>
                  <a:tcPr/>
                </a:tc>
              </a:tr>
              <a:tr h="370840">
                <a:tc>
                  <a:txBody>
                    <a:bodyPr/>
                    <a:lstStyle/>
                    <a:p>
                      <a:r>
                        <a:rPr lang="en-US" altLang="zh-CN" dirty="0" smtClean="0"/>
                        <a:t>7</a:t>
                      </a:r>
                      <a:endParaRPr lang="zh-CN" altLang="en-US" dirty="0"/>
                    </a:p>
                  </a:txBody>
                  <a:tcPr/>
                </a:tc>
                <a:tc>
                  <a:txBody>
                    <a:bodyPr/>
                    <a:lstStyle/>
                    <a:p>
                      <a:r>
                        <a:rPr lang="zh-CN" altLang="en-US" dirty="0" smtClean="0"/>
                        <a:t>北京邮电大学</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17</a:t>
                      </a:r>
                      <a:endParaRPr lang="zh-CN" altLang="en-US" dirty="0"/>
                    </a:p>
                  </a:txBody>
                  <a:tcPr/>
                </a:tc>
                <a:tc>
                  <a:txBody>
                    <a:bodyPr/>
                    <a:lstStyle/>
                    <a:p>
                      <a:r>
                        <a:rPr lang="zh-CN" altLang="en-US" dirty="0" smtClean="0"/>
                        <a:t>中国地质大学</a:t>
                      </a:r>
                      <a:endParaRPr lang="zh-CN" altLang="en-US" dirty="0"/>
                    </a:p>
                  </a:txBody>
                  <a:tcPr/>
                </a:tc>
                <a:tc>
                  <a:txBody>
                    <a:bodyPr/>
                    <a:lstStyle/>
                    <a:p>
                      <a:r>
                        <a:rPr lang="en-US" altLang="zh-CN" dirty="0" smtClean="0"/>
                        <a:t>3</a:t>
                      </a:r>
                      <a:endParaRPr lang="zh-CN" altLang="en-US" dirty="0"/>
                    </a:p>
                  </a:txBody>
                  <a:tcPr/>
                </a:tc>
              </a:tr>
              <a:tr h="370840">
                <a:tc>
                  <a:txBody>
                    <a:bodyPr/>
                    <a:lstStyle/>
                    <a:p>
                      <a:r>
                        <a:rPr lang="en-US" altLang="zh-CN" dirty="0" smtClean="0"/>
                        <a:t>8</a:t>
                      </a:r>
                      <a:endParaRPr lang="zh-CN" altLang="en-US" dirty="0"/>
                    </a:p>
                  </a:txBody>
                  <a:tcPr/>
                </a:tc>
                <a:tc>
                  <a:txBody>
                    <a:bodyPr/>
                    <a:lstStyle/>
                    <a:p>
                      <a:r>
                        <a:rPr lang="zh-CN" altLang="en-US" dirty="0" smtClean="0">
                          <a:solidFill>
                            <a:srgbClr val="00B050"/>
                          </a:solidFill>
                        </a:rPr>
                        <a:t>山东大学</a:t>
                      </a:r>
                      <a:endParaRPr lang="zh-CN" altLang="en-US" dirty="0">
                        <a:solidFill>
                          <a:srgbClr val="00B050"/>
                        </a:solidFill>
                      </a:endParaRPr>
                    </a:p>
                  </a:txBody>
                  <a:tcPr/>
                </a:tc>
                <a:tc>
                  <a:txBody>
                    <a:bodyPr/>
                    <a:lstStyle/>
                    <a:p>
                      <a:r>
                        <a:rPr lang="en-US" altLang="zh-CN" dirty="0" smtClean="0"/>
                        <a:t>4</a:t>
                      </a:r>
                      <a:endParaRPr lang="zh-CN" altLang="en-US" dirty="0"/>
                    </a:p>
                  </a:txBody>
                  <a:tcPr/>
                </a:tc>
                <a:tc>
                  <a:txBody>
                    <a:bodyPr/>
                    <a:lstStyle/>
                    <a:p>
                      <a:r>
                        <a:rPr lang="en-US" altLang="zh-CN" dirty="0" smtClean="0"/>
                        <a:t>18</a:t>
                      </a:r>
                      <a:endParaRPr lang="zh-CN" altLang="en-US" dirty="0"/>
                    </a:p>
                  </a:txBody>
                  <a:tcPr/>
                </a:tc>
                <a:tc>
                  <a:txBody>
                    <a:bodyPr/>
                    <a:lstStyle/>
                    <a:p>
                      <a:r>
                        <a:rPr lang="zh-CN" altLang="en-US" dirty="0" smtClean="0">
                          <a:solidFill>
                            <a:srgbClr val="00B050"/>
                          </a:solidFill>
                        </a:rPr>
                        <a:t>东北大学</a:t>
                      </a:r>
                      <a:endParaRPr lang="zh-CN" altLang="en-US" dirty="0">
                        <a:solidFill>
                          <a:srgbClr val="00B050"/>
                        </a:solidFill>
                      </a:endParaRPr>
                    </a:p>
                  </a:txBody>
                  <a:tcPr/>
                </a:tc>
                <a:tc>
                  <a:txBody>
                    <a:bodyPr/>
                    <a:lstStyle/>
                    <a:p>
                      <a:r>
                        <a:rPr lang="en-US" altLang="zh-CN" dirty="0" smtClean="0"/>
                        <a:t>3</a:t>
                      </a:r>
                      <a:endParaRPr lang="zh-CN" altLang="en-US" dirty="0"/>
                    </a:p>
                  </a:txBody>
                  <a:tcPr/>
                </a:tc>
              </a:tr>
              <a:tr h="370840">
                <a:tc>
                  <a:txBody>
                    <a:bodyPr/>
                    <a:lstStyle/>
                    <a:p>
                      <a:r>
                        <a:rPr lang="en-US" altLang="zh-CN" dirty="0" smtClean="0"/>
                        <a:t>9</a:t>
                      </a:r>
                      <a:endParaRPr lang="zh-CN" altLang="en-US" dirty="0"/>
                    </a:p>
                  </a:txBody>
                  <a:tcPr/>
                </a:tc>
                <a:tc>
                  <a:txBody>
                    <a:bodyPr/>
                    <a:lstStyle/>
                    <a:p>
                      <a:r>
                        <a:rPr lang="zh-CN" altLang="en-US" dirty="0" smtClean="0"/>
                        <a:t>南京邮电大学</a:t>
                      </a:r>
                      <a:endParaRPr lang="zh-CN" altLang="en-US" dirty="0"/>
                    </a:p>
                  </a:txBody>
                  <a:tcPr/>
                </a:tc>
                <a:tc>
                  <a:txBody>
                    <a:bodyPr/>
                    <a:lstStyle/>
                    <a:p>
                      <a:r>
                        <a:rPr lang="en-US" altLang="zh-CN" dirty="0" smtClean="0"/>
                        <a:t>4</a:t>
                      </a:r>
                      <a:endParaRPr lang="zh-CN" altLang="en-US" dirty="0"/>
                    </a:p>
                  </a:txBody>
                  <a:tcPr/>
                </a:tc>
                <a:tc>
                  <a:txBody>
                    <a:bodyPr/>
                    <a:lstStyle/>
                    <a:p>
                      <a:r>
                        <a:rPr lang="en-US" altLang="zh-CN" dirty="0" smtClean="0"/>
                        <a:t>19</a:t>
                      </a:r>
                      <a:endParaRPr lang="zh-CN" altLang="en-US" dirty="0"/>
                    </a:p>
                  </a:txBody>
                  <a:tcPr/>
                </a:tc>
                <a:tc>
                  <a:txBody>
                    <a:bodyPr/>
                    <a:lstStyle/>
                    <a:p>
                      <a:r>
                        <a:rPr lang="zh-CN" altLang="en-US" dirty="0" smtClean="0"/>
                        <a:t>暨南大学</a:t>
                      </a:r>
                      <a:endParaRPr lang="zh-CN" altLang="en-US" dirty="0"/>
                    </a:p>
                  </a:txBody>
                  <a:tcPr/>
                </a:tc>
                <a:tc>
                  <a:txBody>
                    <a:bodyPr/>
                    <a:lstStyle/>
                    <a:p>
                      <a:r>
                        <a:rPr lang="en-US" altLang="zh-CN" dirty="0" smtClean="0"/>
                        <a:t>3</a:t>
                      </a:r>
                      <a:endParaRPr lang="zh-CN" altLang="en-US" dirty="0"/>
                    </a:p>
                  </a:txBody>
                  <a:tcPr/>
                </a:tc>
              </a:tr>
              <a:tr h="370840">
                <a:tc>
                  <a:txBody>
                    <a:bodyPr/>
                    <a:lstStyle/>
                    <a:p>
                      <a:r>
                        <a:rPr lang="en-US" altLang="zh-CN" dirty="0" smtClean="0"/>
                        <a:t>10</a:t>
                      </a:r>
                      <a:endParaRPr lang="zh-CN" altLang="en-US" dirty="0"/>
                    </a:p>
                  </a:txBody>
                  <a:tcPr/>
                </a:tc>
                <a:tc>
                  <a:txBody>
                    <a:bodyPr/>
                    <a:lstStyle/>
                    <a:p>
                      <a:r>
                        <a:rPr lang="zh-CN" altLang="en-US" dirty="0" smtClean="0">
                          <a:solidFill>
                            <a:srgbClr val="00B050"/>
                          </a:solidFill>
                        </a:rPr>
                        <a:t>武汉大学</a:t>
                      </a:r>
                      <a:endParaRPr lang="zh-CN" altLang="en-US" dirty="0">
                        <a:solidFill>
                          <a:srgbClr val="00B050"/>
                        </a:solidFill>
                      </a:endParaRPr>
                    </a:p>
                  </a:txBody>
                  <a:tcPr/>
                </a:tc>
                <a:tc>
                  <a:txBody>
                    <a:bodyPr/>
                    <a:lstStyle/>
                    <a:p>
                      <a:r>
                        <a:rPr lang="en-US" altLang="zh-CN" dirty="0" smtClean="0"/>
                        <a:t>4</a:t>
                      </a:r>
                      <a:endParaRPr lang="zh-CN" altLang="en-US" dirty="0"/>
                    </a:p>
                  </a:txBody>
                  <a:tcPr/>
                </a:tc>
                <a:tc>
                  <a:txBody>
                    <a:bodyPr/>
                    <a:lstStyle/>
                    <a:p>
                      <a:r>
                        <a:rPr lang="en-US" altLang="zh-CN" dirty="0" smtClean="0"/>
                        <a:t>20</a:t>
                      </a:r>
                      <a:endParaRPr lang="zh-CN" altLang="en-US" dirty="0"/>
                    </a:p>
                  </a:txBody>
                  <a:tcPr/>
                </a:tc>
                <a:tc>
                  <a:txBody>
                    <a:bodyPr/>
                    <a:lstStyle/>
                    <a:p>
                      <a:r>
                        <a:rPr lang="zh-CN" altLang="en-US" dirty="0" smtClean="0">
                          <a:solidFill>
                            <a:srgbClr val="00B050"/>
                          </a:solidFill>
                        </a:rPr>
                        <a:t>南开大学</a:t>
                      </a:r>
                      <a:endParaRPr lang="zh-CN" altLang="en-US" dirty="0">
                        <a:solidFill>
                          <a:srgbClr val="00B050"/>
                        </a:solidFill>
                      </a:endParaRPr>
                    </a:p>
                  </a:txBody>
                  <a:tcPr/>
                </a:tc>
                <a:tc>
                  <a:txBody>
                    <a:bodyPr/>
                    <a:lstStyle/>
                    <a:p>
                      <a:r>
                        <a:rPr lang="en-US" altLang="zh-CN" dirty="0" smtClean="0"/>
                        <a:t>3</a:t>
                      </a:r>
                      <a:endParaRPr lang="zh-CN" altLang="en-US" dirty="0"/>
                    </a:p>
                  </a:txBody>
                  <a:tcPr/>
                </a:tc>
              </a:tr>
            </a:tbl>
          </a:graphicData>
        </a:graphic>
      </p:graphicFrame>
      <p:sp>
        <p:nvSpPr>
          <p:cNvPr id="8" name="TextBox 7"/>
          <p:cNvSpPr txBox="1"/>
          <p:nvPr/>
        </p:nvSpPr>
        <p:spPr>
          <a:xfrm>
            <a:off x="428596" y="5929330"/>
            <a:ext cx="5842112" cy="923330"/>
          </a:xfrm>
          <a:prstGeom prst="rect">
            <a:avLst/>
          </a:prstGeom>
          <a:noFill/>
        </p:spPr>
        <p:txBody>
          <a:bodyPr wrap="none" rtlCol="0">
            <a:spAutoFit/>
          </a:bodyPr>
          <a:lstStyle/>
          <a:p>
            <a:r>
              <a:rPr lang="en-US" altLang="zh-CN" dirty="0" smtClean="0">
                <a:hlinkClick r:id="rId2"/>
              </a:rPr>
              <a:t>http://www.gaokao.com/e/20140411/5347aedaadd9f.shtml</a:t>
            </a:r>
            <a:endParaRPr lang="en-US" altLang="zh-CN" dirty="0" smtClean="0"/>
          </a:p>
          <a:p>
            <a:r>
              <a:rPr lang="en-US" altLang="zh-CN" dirty="0" smtClean="0">
                <a:solidFill>
                  <a:srgbClr val="FF0000"/>
                </a:solidFill>
              </a:rPr>
              <a:t>C9</a:t>
            </a:r>
            <a:r>
              <a:rPr lang="en-US" altLang="zh-CN" dirty="0" smtClean="0"/>
              <a:t> </a:t>
            </a:r>
          </a:p>
          <a:p>
            <a:r>
              <a:rPr lang="en-US" altLang="zh-CN" dirty="0" smtClean="0">
                <a:solidFill>
                  <a:srgbClr val="00B050"/>
                </a:solidFill>
              </a:rPr>
              <a:t>985</a:t>
            </a:r>
            <a:endParaRPr lang="zh-CN" altLang="en-US" dirty="0">
              <a:solidFill>
                <a:srgbClr val="00B050"/>
              </a:solidFill>
            </a:endParaRPr>
          </a:p>
        </p:txBody>
      </p:sp>
    </p:spTree>
    <p:extLst>
      <p:ext uri="{BB962C8B-B14F-4D97-AF65-F5344CB8AC3E}">
        <p14:creationId xmlns:p14="http://schemas.microsoft.com/office/powerpoint/2010/main" val="3873203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平衡">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9097</TotalTime>
  <Words>5695</Words>
  <Application>Microsoft Office PowerPoint</Application>
  <PresentationFormat>On-screen Show (4:3)</PresentationFormat>
  <Paragraphs>520</Paragraphs>
  <Slides>42</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仿宋_GB2312</vt:lpstr>
      <vt:lpstr>Gulim</vt:lpstr>
      <vt:lpstr>Microsoft YaHei</vt:lpstr>
      <vt:lpstr>SimHei</vt:lpstr>
      <vt:lpstr>SimSun</vt:lpstr>
      <vt:lpstr>Arial</vt:lpstr>
      <vt:lpstr>Calibri</vt:lpstr>
      <vt:lpstr>Georgia</vt:lpstr>
      <vt:lpstr>Times New Roman</vt:lpstr>
      <vt:lpstr>Wingdings</vt:lpstr>
      <vt:lpstr>Office 主题</vt:lpstr>
      <vt:lpstr>Visio</vt:lpstr>
      <vt:lpstr>信息安全学科建设</vt:lpstr>
      <vt:lpstr>目录</vt:lpstr>
      <vt:lpstr>PowerPoint Presentation</vt:lpstr>
      <vt:lpstr>建设背景</vt:lpstr>
      <vt:lpstr>信息安全学科发展史</vt:lpstr>
      <vt:lpstr>信息安全学科发展史</vt:lpstr>
      <vt:lpstr>2014: 77所高校开设信息安全专业</vt:lpstr>
      <vt:lpstr>2014: 77所高校开设信息安全专业</vt:lpstr>
      <vt:lpstr>2014-2015年中国信息安全专业大学竞争力排行榜 （top 20）</vt:lpstr>
      <vt:lpstr>建设背景</vt:lpstr>
      <vt:lpstr>建设背景</vt:lpstr>
      <vt:lpstr>建设背景</vt:lpstr>
      <vt:lpstr>建设背景</vt:lpstr>
      <vt:lpstr>哈尔滨工业大学</vt:lpstr>
      <vt:lpstr>哈尔滨工业大学</vt:lpstr>
      <vt:lpstr>上海交通大学</vt:lpstr>
      <vt:lpstr>上海交通大学</vt:lpstr>
      <vt:lpstr>中国科学技术大学</vt:lpstr>
      <vt:lpstr>复旦大学</vt:lpstr>
      <vt:lpstr>PowerPoint Presentation</vt:lpstr>
      <vt:lpstr>PowerPoint Presentation</vt:lpstr>
      <vt:lpstr>国外主要研究方向</vt:lpstr>
      <vt:lpstr>目录</vt:lpstr>
      <vt:lpstr>浙江大学计算机学院信息安全 教学基础</vt:lpstr>
      <vt:lpstr>浙江大学计算机学院信息安全 科研基础</vt:lpstr>
      <vt:lpstr>浙江大学计算机学院信息安全 科研基础</vt:lpstr>
      <vt:lpstr>信息安全 浙江省建设背景</vt:lpstr>
      <vt:lpstr>依托单位</vt:lpstr>
      <vt:lpstr>移动终端浙江省工程实验室 优势研究方向</vt:lpstr>
      <vt:lpstr>移动终端浙江省工程实验室 研究体系架构</vt:lpstr>
      <vt:lpstr>移动智能终端安全可信体系结构</vt:lpstr>
      <vt:lpstr>移动应用安全及隐私保护技术</vt:lpstr>
      <vt:lpstr>移动应用安全及隐私保护技术 （范例)</vt:lpstr>
      <vt:lpstr>移动社交媒体安全分析与挖掘技术</vt:lpstr>
      <vt:lpstr>网络安全方向（之一）</vt:lpstr>
      <vt:lpstr>PowerPoint Presentation</vt:lpstr>
      <vt:lpstr>网络空间应用安全技术方向</vt:lpstr>
      <vt:lpstr>网络安全</vt:lpstr>
      <vt:lpstr>陈文智老师团队</vt:lpstr>
      <vt:lpstr>PowerPoint Presentation</vt:lpstr>
      <vt:lpstr>讨论</vt:lpstr>
      <vt:lpstr>人才引进</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xu3stones</dc:creator>
  <cp:lastModifiedBy>Vivian Chen</cp:lastModifiedBy>
  <cp:revision>704</cp:revision>
  <dcterms:created xsi:type="dcterms:W3CDTF">2011-08-03T07:44:17Z</dcterms:created>
  <dcterms:modified xsi:type="dcterms:W3CDTF">2015-09-28T13:20:58Z</dcterms:modified>
</cp:coreProperties>
</file>