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  <p:sldMasterId id="2147483804" r:id="rId2"/>
    <p:sldMasterId id="2147483830" r:id="rId3"/>
    <p:sldMasterId id="2147483851" r:id="rId4"/>
    <p:sldMasterId id="2147483873" r:id="rId5"/>
  </p:sldMasterIdLst>
  <p:notesMasterIdLst>
    <p:notesMasterId r:id="rId61"/>
  </p:notesMasterIdLst>
  <p:handoutMasterIdLst>
    <p:handoutMasterId r:id="rId62"/>
  </p:handoutMasterIdLst>
  <p:sldIdLst>
    <p:sldId id="967" r:id="rId6"/>
    <p:sldId id="968" r:id="rId7"/>
    <p:sldId id="969" r:id="rId8"/>
    <p:sldId id="970" r:id="rId9"/>
    <p:sldId id="971" r:id="rId10"/>
    <p:sldId id="972" r:id="rId11"/>
    <p:sldId id="973" r:id="rId12"/>
    <p:sldId id="974" r:id="rId13"/>
    <p:sldId id="975" r:id="rId14"/>
    <p:sldId id="976" r:id="rId15"/>
    <p:sldId id="977" r:id="rId16"/>
    <p:sldId id="978" r:id="rId17"/>
    <p:sldId id="979" r:id="rId18"/>
    <p:sldId id="980" r:id="rId19"/>
    <p:sldId id="981" r:id="rId20"/>
    <p:sldId id="982" r:id="rId21"/>
    <p:sldId id="983" r:id="rId22"/>
    <p:sldId id="984" r:id="rId23"/>
    <p:sldId id="985" r:id="rId24"/>
    <p:sldId id="986" r:id="rId25"/>
    <p:sldId id="987" r:id="rId26"/>
    <p:sldId id="988" r:id="rId27"/>
    <p:sldId id="989" r:id="rId28"/>
    <p:sldId id="990" r:id="rId29"/>
    <p:sldId id="991" r:id="rId30"/>
    <p:sldId id="992" r:id="rId31"/>
    <p:sldId id="993" r:id="rId32"/>
    <p:sldId id="994" r:id="rId33"/>
    <p:sldId id="995" r:id="rId34"/>
    <p:sldId id="996" r:id="rId35"/>
    <p:sldId id="997" r:id="rId36"/>
    <p:sldId id="998" r:id="rId37"/>
    <p:sldId id="999" r:id="rId38"/>
    <p:sldId id="1000" r:id="rId39"/>
    <p:sldId id="1001" r:id="rId40"/>
    <p:sldId id="1002" r:id="rId41"/>
    <p:sldId id="1003" r:id="rId42"/>
    <p:sldId id="1004" r:id="rId43"/>
    <p:sldId id="1005" r:id="rId44"/>
    <p:sldId id="1006" r:id="rId45"/>
    <p:sldId id="1007" r:id="rId46"/>
    <p:sldId id="1008" r:id="rId47"/>
    <p:sldId id="1009" r:id="rId48"/>
    <p:sldId id="374" r:id="rId49"/>
    <p:sldId id="1010" r:id="rId50"/>
    <p:sldId id="1011" r:id="rId51"/>
    <p:sldId id="1012" r:id="rId52"/>
    <p:sldId id="1013" r:id="rId53"/>
    <p:sldId id="1014" r:id="rId54"/>
    <p:sldId id="1015" r:id="rId55"/>
    <p:sldId id="1016" r:id="rId56"/>
    <p:sldId id="1017" r:id="rId57"/>
    <p:sldId id="1018" r:id="rId58"/>
    <p:sldId id="1019" r:id="rId59"/>
    <p:sldId id="1020" r:id="rId60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2">
          <p15:clr>
            <a:srgbClr val="A4A3A4"/>
          </p15:clr>
        </p15:guide>
        <p15:guide id="2" orient="horz" pos="3096" userDrawn="1">
          <p15:clr>
            <a:srgbClr val="A4A3A4"/>
          </p15:clr>
        </p15:guide>
        <p15:guide id="3" pos="5568">
          <p15:clr>
            <a:srgbClr val="A4A3A4"/>
          </p15:clr>
        </p15:guide>
        <p15:guide id="4" pos="1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. Sekar" initials="R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24E"/>
    <a:srgbClr val="D5DFE3"/>
    <a:srgbClr val="214FCF"/>
    <a:srgbClr val="004266"/>
    <a:srgbClr val="0081D0"/>
    <a:srgbClr val="F19027"/>
    <a:srgbClr val="83D1F5"/>
    <a:srgbClr val="9BDBFF"/>
    <a:srgbClr val="22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72" autoAdjust="0"/>
    <p:restoredTop sz="95958" autoAdjust="0"/>
  </p:normalViewPr>
  <p:slideViewPr>
    <p:cSldViewPr>
      <p:cViewPr varScale="1">
        <p:scale>
          <a:sx n="102" d="100"/>
          <a:sy n="102" d="100"/>
        </p:scale>
        <p:origin x="894" y="108"/>
      </p:cViewPr>
      <p:guideLst>
        <p:guide orient="horz" pos="732"/>
        <p:guide orient="horz" pos="3096"/>
        <p:guide pos="5568"/>
        <p:guide pos="1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526"/>
    </p:cViewPr>
  </p:sorterViewPr>
  <p:notesViewPr>
    <p:cSldViewPr>
      <p:cViewPr varScale="1">
        <p:scale>
          <a:sx n="83" d="100"/>
          <a:sy n="83" d="100"/>
        </p:scale>
        <p:origin x="-38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commentAuthors" Target="commentAuthor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29025" y="147638"/>
            <a:ext cx="2971800" cy="24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58763" y="8698230"/>
            <a:ext cx="297180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29025" y="8698230"/>
            <a:ext cx="297180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F5086F7-8D61-4005-821D-6721B3FC8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142590"/>
            <a:ext cx="1096875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033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36024" y="133351"/>
            <a:ext cx="2947486" cy="25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92275" y="479108"/>
            <a:ext cx="3473450" cy="217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77165" y="8732521"/>
            <a:ext cx="3429000" cy="24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37610" y="8732521"/>
            <a:ext cx="2945913" cy="24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D817518-FB06-4843-9B46-F72D17483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177165" y="2731770"/>
            <a:ext cx="6503670" cy="59893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142590"/>
            <a:ext cx="1096875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91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2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138113" indent="-136525" algn="l" rtl="0" eaLnBrk="0" fontAlgn="base" hangingPunct="0">
      <a:spcBef>
        <a:spcPct val="2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258763" indent="-119063" algn="l" rtl="0" eaLnBrk="0" fontAlgn="base" hangingPunct="0">
      <a:spcBef>
        <a:spcPct val="20000"/>
      </a:spcBef>
      <a:spcAft>
        <a:spcPct val="0"/>
      </a:spcAft>
      <a:buFont typeface="Arial" pitchFamily="34" charset="0"/>
      <a:buChar char="–"/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407988" indent="-147638" algn="l" rtl="0" eaLnBrk="0" fontAlgn="base" hangingPunct="0">
      <a:spcBef>
        <a:spcPct val="20000"/>
      </a:spcBef>
      <a:spcAft>
        <a:spcPct val="0"/>
      </a:spcAft>
      <a:buFont typeface="Arial" pitchFamily="34" charset="0"/>
      <a:buChar char="–"/>
      <a:defRPr sz="1000"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10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specifically including randomly inserting branches within a basic block, reordering instructions, encrypting string variables, and dummy code insertion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80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specifically including randomly inserting branches within a basic block, reordering instructions, encrypting string variables, and dummy code insertion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39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specifically including randomly inserting branches within a basic block, reordering instructions, encrypting string variables, and dummy code insertion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78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specifically including randomly inserting branches within a basic block, reordering instructions, encrypting string variables, and dummy code insertion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27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specifically including randomly inserting branches within a basic block, reordering instructions, encrypting string variables, and dummy code insertion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27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specifically including randomly inserting branches within a basic block, reordering instructions, encrypting string variables, and dummy code insertion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55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specifically including randomly inserting branches within a basic block, reordering instructions, encrypting string variables, and dummy code insertion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57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specifically including randomly inserting branches within a basic block, reordering instructions, encrypting string variables, and dummy code insertion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16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specifically including randomly inserting branches within a basic block, reordering instructions, encrypting string variables, and dummy code insertion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88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02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43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128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000" dirty="0"/>
              <a:t>Progress Towards Engagement 2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458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specifically including randomly inserting branches within a basic block, reordering instructions, encrypting string variables, and dummy code insertion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994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specifically including randomly inserting branches within a basic block, reordering instructions, encrypting string variables, and dummy code insertion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320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specifically including randomly inserting branches within a basic block, reordering instructions, encrypting string variables, and dummy code insertion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190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specifically including randomly inserting branches within a basic block, reordering instructions, encrypting string variables, and dummy code insertion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599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specifically including randomly inserting branches within a basic block, reordering instructions, encrypting string variables, and dummy code insertion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139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RAT-initialization and RAT-per-functionality: 1,271,049 and 5,080,212 system calls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786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RAT-initialization and RAT-per-functionality: 1,271,049 and 5,080,212 system calls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116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61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672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System Call Reordering Attack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600" dirty="0"/>
              <a:t>Obfuscation Attack</a:t>
            </a:r>
            <a:endParaRPr lang="en-US" altLang="zh-CN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451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System Call Reordering Attack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600" dirty="0"/>
              <a:t>Obfuscation Attack</a:t>
            </a:r>
            <a:endParaRPr lang="en-US" altLang="zh-CN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347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specifically including randomly inserting branches within a basic block, reordering instructions, encrypting string variables, and dummy code insertion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241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specifically including randomly inserting branches within a basic block, reordering instructions, encrypting string variables, and dummy code insertion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940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3000" b="0" kern="1300" dirty="0">
                <a:solidFill>
                  <a:schemeClr val="bg2"/>
                </a:solidFill>
              </a:rPr>
              <a:t>Fine-Grained, Evasion-Resilient and Real-time RAT Detection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03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000" dirty="0"/>
              <a:t>Thus, with tens of RAT samples available, it is feasible to identify all the core system call sequences possibly used for this PHF.</a:t>
            </a:r>
          </a:p>
          <a:p>
            <a:r>
              <a:rPr lang="en-US" altLang="zh-CN" sz="1000" dirty="0"/>
              <a:t>signatures regions of system calls</a:t>
            </a:r>
            <a:endParaRPr lang="en-US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782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000" dirty="0"/>
              <a:t>Thus, with tens of RAT samples available, it is feasible to identify all the core system call sequences possibly used for this PHF.</a:t>
            </a:r>
          </a:p>
          <a:p>
            <a:r>
              <a:rPr lang="en-US" altLang="zh-CN" sz="1000" dirty="0"/>
              <a:t>signatures regions of system calls</a:t>
            </a:r>
            <a:endParaRPr lang="en-US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495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000" dirty="0"/>
              <a:t>Thus, with tens of RAT samples available, it is feasible to identify all the core system call sequences possibly used for this PHF.</a:t>
            </a:r>
          </a:p>
          <a:p>
            <a:r>
              <a:rPr lang="en-US" altLang="zh-CN" sz="1000" dirty="0"/>
              <a:t>signatures regions of system calls</a:t>
            </a:r>
            <a:endParaRPr lang="en-US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414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000" dirty="0"/>
              <a:t>Thus, with tens of RAT samples available, it is feasible to identify all the core system call sequences possibly used for this PHF.</a:t>
            </a:r>
          </a:p>
          <a:p>
            <a:r>
              <a:rPr lang="en-US" altLang="zh-CN" sz="1000" dirty="0"/>
              <a:t>signatures regions of system calls</a:t>
            </a:r>
            <a:endParaRPr lang="en-US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480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function-level, ground truth, supervised training,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>
                <a:ea typeface="宋体" charset="-122"/>
              </a:rPr>
              <a:t>is a must for adversaries to implement a PHF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>
              <a:ea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>
                <a:ea typeface="宋体" charset="-122"/>
              </a:rPr>
              <a:t>A PHF could be exactly defined by a limited set of core system calls.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>
              <a:ea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>
                <a:ea typeface="宋体" charset="-122"/>
              </a:rPr>
              <a:t>Separation of signatures for PHFs </a:t>
            </a:r>
            <a:r>
              <a:rPr lang="en-US" altLang="zh-CN" sz="1800" dirty="0"/>
              <a:t>increases the detection specificity by combining different types of signatures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>
              <a:ea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>
                <a:ea typeface="宋体" charset="-122"/>
              </a:rPr>
              <a:t>In each</a:t>
            </a:r>
            <a:r>
              <a:rPr lang="en-US" altLang="zh-CN" sz="1000" baseline="0" dirty="0">
                <a:ea typeface="宋体" charset="-122"/>
              </a:rPr>
              <a:t> signature sequence, the core system calls are irreplaceable, and the order must be preserved to implement 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baseline="0" dirty="0">
              <a:ea typeface="宋体" charset="-122"/>
            </a:endParaRPr>
          </a:p>
          <a:p>
            <a:r>
              <a:rPr lang="en-US" dirty="0"/>
              <a:t>In the rightmost path, </a:t>
            </a:r>
            <a:r>
              <a:rPr lang="en-US" dirty="0" err="1"/>
              <a:t>NtGdiCreateCompatibleDC</a:t>
            </a:r>
            <a:endParaRPr lang="en-US" dirty="0"/>
          </a:p>
          <a:p>
            <a:r>
              <a:rPr lang="en-US" dirty="0"/>
              <a:t>is invoked to create a memory device context (DC); then </a:t>
            </a:r>
            <a:r>
              <a:rPr lang="en-US" dirty="0" err="1"/>
              <a:t>NtG</a:t>
            </a:r>
            <a:endParaRPr lang="en-US" dirty="0"/>
          </a:p>
          <a:p>
            <a:r>
              <a:rPr lang="en-US" dirty="0" err="1"/>
              <a:t>diCreateCompatibleBitmap</a:t>
            </a:r>
            <a:r>
              <a:rPr lang="en-US" dirty="0"/>
              <a:t> creates a bitmap and place</a:t>
            </a:r>
          </a:p>
          <a:p>
            <a:r>
              <a:rPr lang="en-US" dirty="0"/>
              <a:t>it in the memory DC; afterwards </a:t>
            </a:r>
            <a:r>
              <a:rPr lang="en-US" dirty="0" err="1"/>
              <a:t>NtGdiBitBlt</a:t>
            </a:r>
            <a:r>
              <a:rPr lang="en-US" dirty="0"/>
              <a:t> copies the</a:t>
            </a:r>
          </a:p>
          <a:p>
            <a:r>
              <a:rPr lang="en-US" dirty="0"/>
              <a:t>on-screen image into the memory DC; finally, </a:t>
            </a:r>
            <a:r>
              <a:rPr lang="en-US" dirty="0" err="1"/>
              <a:t>NtGdiExtGet</a:t>
            </a:r>
            <a:endParaRPr lang="en-US" dirty="0"/>
          </a:p>
          <a:p>
            <a:r>
              <a:rPr lang="en-US" dirty="0" err="1"/>
              <a:t>ObjectW</a:t>
            </a:r>
            <a:r>
              <a:rPr lang="en-US" dirty="0"/>
              <a:t> and </a:t>
            </a:r>
            <a:r>
              <a:rPr lang="en-US" dirty="0" err="1"/>
              <a:t>NtGdiDeleteObjectApp</a:t>
            </a:r>
            <a:r>
              <a:rPr lang="en-US" dirty="0"/>
              <a:t> are invoked to do</a:t>
            </a:r>
          </a:p>
          <a:p>
            <a:r>
              <a:rPr lang="en-US" dirty="0"/>
              <a:t>the rounding-off work, and the task of screen grabbing is completed.</a:t>
            </a:r>
            <a:endParaRPr lang="en-US" sz="1100" dirty="0">
              <a:ea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>
              <a:ea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>
              <a:ea typeface="宋体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87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function-level, ground truth, supervised training,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>
                <a:ea typeface="宋体" charset="-122"/>
              </a:rPr>
              <a:t>is a must for adversaries to implement a PHF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>
              <a:ea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>
                <a:ea typeface="宋体" charset="-122"/>
              </a:rPr>
              <a:t>A PHF could be exactly defined by a limited set of core system calls.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>
              <a:ea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>
                <a:ea typeface="宋体" charset="-122"/>
              </a:rPr>
              <a:t>Separation of signatures for PHFs </a:t>
            </a:r>
            <a:r>
              <a:rPr lang="en-US" altLang="zh-CN" sz="1800" dirty="0"/>
              <a:t>increases the detection specificity by combining different types of signatures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>
              <a:ea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>
                <a:ea typeface="宋体" charset="-122"/>
              </a:rPr>
              <a:t>In each</a:t>
            </a:r>
            <a:r>
              <a:rPr lang="en-US" altLang="zh-CN" sz="1000" baseline="0" dirty="0">
                <a:ea typeface="宋体" charset="-122"/>
              </a:rPr>
              <a:t> signature sequence, the core system calls are irreplaceable, and the order must be preserved to implement a p</a:t>
            </a:r>
            <a:endParaRPr lang="en-US" altLang="zh-CN" sz="1000" dirty="0">
              <a:ea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>
              <a:ea typeface="宋体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4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function-level, ground truth, supervised training,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>
                <a:ea typeface="宋体" charset="-122"/>
              </a:rPr>
              <a:t>is a must for adversaries to implement a PHF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>
              <a:ea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>
                <a:ea typeface="宋体" charset="-122"/>
              </a:rPr>
              <a:t>A PHF could be exactly defined by a limited set of core system calls.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>
              <a:ea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>
                <a:ea typeface="宋体" charset="-122"/>
              </a:rPr>
              <a:t>Separation of signatures for PHFs </a:t>
            </a:r>
            <a:r>
              <a:rPr lang="en-US" altLang="zh-CN" sz="1800" dirty="0"/>
              <a:t>increases the detection specificity by combining different types of signatures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>
              <a:ea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>
                <a:ea typeface="宋体" charset="-122"/>
              </a:rPr>
              <a:t>In each</a:t>
            </a:r>
            <a:r>
              <a:rPr lang="en-US" altLang="zh-CN" sz="1000" baseline="0" dirty="0">
                <a:ea typeface="宋体" charset="-122"/>
              </a:rPr>
              <a:t> signature sequence, the core system calls are irreplaceable, and the order must be preserved to implement a p</a:t>
            </a:r>
            <a:endParaRPr lang="en-US" altLang="zh-CN" sz="1000" dirty="0">
              <a:ea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>
              <a:ea typeface="宋体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241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756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Find the key called “</a:t>
            </a:r>
            <a:r>
              <a:rPr lang="en-US" sz="1000" b="1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MachineGuid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” this key is generated uniquely during the installation of Windows and it won’t change regardless of any hardware swap.</a:t>
            </a:r>
            <a:r>
              <a:rPr lang="en-US" sz="10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It won’t change unless you do a fresh reinstall of Windows.  (uniquely Identify A Windows Machine)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13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function-level, ground truth, supervised training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/>
              <a:t>Generated signatures for both determining the functionality and discerning between malicious and benign</a:t>
            </a:r>
            <a:endParaRPr lang="en-US" altLang="zh-CN" sz="1000" dirty="0">
              <a:ea typeface="宋体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77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Progress Towards Engagement 2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3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specifically including randomly inserting branches within a basic block, reordering instructions, encrypting string variables, and dummy code insertion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80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specifically including randomly inserting branches within a basic block, reordering instructions, encrypting string variables, and dummy code insertion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70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specifically including randomly inserting branches within a basic block, reordering instructions, encrypting string variables, and dummy code insertion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0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877" y="2306109"/>
            <a:ext cx="6305123" cy="9101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1877" y="3273424"/>
            <a:ext cx="4829175" cy="1612901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 marL="346075" indent="0">
              <a:buFontTx/>
              <a:buNone/>
              <a:defRPr/>
            </a:lvl2pPr>
            <a:lvl3pPr marL="682625" indent="0">
              <a:buFontTx/>
              <a:buNone/>
              <a:defRPr/>
            </a:lvl3pPr>
            <a:lvl4pPr marL="1030287" indent="0">
              <a:buFontTx/>
              <a:buNone/>
              <a:defRPr/>
            </a:lvl4pPr>
            <a:lvl5pPr marL="13763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77" y="1333500"/>
            <a:ext cx="6305123" cy="9620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lang="en-US" sz="3200" b="1" kern="12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92595" y="5423067"/>
            <a:ext cx="184731" cy="21544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5841" name="Picture 1" descr="C:\Users\mtc\Documents\work\cybersecurity\2015-01-10_darpa-baa\template\logos-blue\nw.png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08195" y="1393840"/>
            <a:ext cx="1957010" cy="360000"/>
          </a:xfrm>
          <a:prstGeom prst="rect">
            <a:avLst/>
          </a:prstGeom>
          <a:noFill/>
        </p:spPr>
      </p:pic>
      <p:pic>
        <p:nvPicPr>
          <p:cNvPr id="35842" name="Picture 2" descr="C:\Users\mtc\Documents\work\cybersecurity\2015-01-10_darpa-baa\template\logos-blue\ibm-research.png"/>
          <p:cNvPicPr>
            <a:picLocks noChangeAspect="1" noChangeArrowheads="1"/>
          </p:cNvPicPr>
          <p:nvPr userDrawn="1"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58000" y="196698"/>
            <a:ext cx="2057400" cy="248582"/>
          </a:xfrm>
          <a:prstGeom prst="rect">
            <a:avLst/>
          </a:prstGeom>
          <a:noFill/>
        </p:spPr>
      </p:pic>
      <p:pic>
        <p:nvPicPr>
          <p:cNvPr id="35843" name="Picture 3" descr="C:\Users\mtc\Documents\work\cybersecurity\2015-01-10_darpa-baa\template\logos-blue\darpa.png"/>
          <p:cNvPicPr>
            <a:picLocks noChangeAspect="1" noChangeArrowheads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400" y="266700"/>
            <a:ext cx="1676400" cy="774458"/>
          </a:xfrm>
          <a:prstGeom prst="rect">
            <a:avLst/>
          </a:prstGeom>
          <a:noFill/>
        </p:spPr>
      </p:pic>
      <p:pic>
        <p:nvPicPr>
          <p:cNvPr id="35844" name="Picture 4" descr="C:\Users\mtc\Documents\work\cybersecurity\2015-01-10_darpa-baa\template\logos-blue\uic.png"/>
          <p:cNvPicPr>
            <a:picLocks noChangeAspect="1" noChangeArrowheads="1"/>
          </p:cNvPicPr>
          <p:nvPr userDrawn="1"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34200" y="2040202"/>
            <a:ext cx="1905000" cy="266090"/>
          </a:xfrm>
          <a:prstGeom prst="rect">
            <a:avLst/>
          </a:prstGeom>
          <a:noFill/>
        </p:spPr>
      </p:pic>
      <p:pic>
        <p:nvPicPr>
          <p:cNvPr id="35845" name="Picture 5" descr="C:\Users\mtc\Documents\work\cybersecurity\2015-01-10_darpa-baa\template\logos-blue\suny.png"/>
          <p:cNvPicPr>
            <a:picLocks noChangeAspect="1" noChangeArrowheads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62800" y="720030"/>
            <a:ext cx="1447800" cy="405258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7315200" y="1259564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 userDrawn="1"/>
        </p:nvCxnSpPr>
        <p:spPr bwMode="auto">
          <a:xfrm>
            <a:off x="7315200" y="1888116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7315200" y="585754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 userDrawn="1"/>
        </p:nvCxnSpPr>
        <p:spPr bwMode="auto">
          <a:xfrm>
            <a:off x="7315200" y="2476500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8" name="Picture 4" descr="Carnegie Mellon University logo - horizontal"/>
          <p:cNvPicPr>
            <a:picLocks noChangeAspect="1" noChangeArrowheads="1"/>
          </p:cNvPicPr>
          <p:nvPr userDrawn="1"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253" y="2641559"/>
            <a:ext cx="1901952" cy="17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522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12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0" y="1333500"/>
            <a:ext cx="9144000" cy="1371600"/>
          </a:xfrm>
          <a:prstGeom prst="rect">
            <a:avLst/>
          </a:prstGeom>
          <a:solidFill>
            <a:schemeClr val="accent1"/>
          </a:solidFill>
          <a:ln w="190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1949" y="1752923"/>
            <a:ext cx="8591551" cy="589906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1" i="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3" descr="C:\Users\mtc\Documents\work\cybersecurity\2015-01-10_darpa-baa\template\logos-blue\darpa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66700"/>
            <a:ext cx="1676400" cy="774458"/>
          </a:xfrm>
          <a:prstGeom prst="rect">
            <a:avLst/>
          </a:prstGeom>
          <a:noFill/>
        </p:spPr>
      </p:pic>
      <p:pic>
        <p:nvPicPr>
          <p:cNvPr id="15" name="Picture 1" descr="C:\Users\mtc\Documents\work\cybersecurity\2015-01-10_darpa-baa\template\logos-blue\nw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896678" y="642066"/>
            <a:ext cx="918952" cy="169045"/>
          </a:xfrm>
          <a:prstGeom prst="rect">
            <a:avLst/>
          </a:prstGeom>
          <a:noFill/>
        </p:spPr>
      </p:pic>
      <p:pic>
        <p:nvPicPr>
          <p:cNvPr id="16" name="Picture 2" descr="C:\Users\mtc\Documents\work\cybersecurity\2015-01-10_darpa-baa\template\logos-blue\ibm-research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873108" y="79925"/>
            <a:ext cx="966092" cy="116726"/>
          </a:xfrm>
          <a:prstGeom prst="rect">
            <a:avLst/>
          </a:prstGeom>
          <a:noFill/>
        </p:spPr>
      </p:pic>
      <p:pic>
        <p:nvPicPr>
          <p:cNvPr id="18" name="Picture 4" descr="C:\Users\mtc\Documents\work\cybersecurity\2015-01-10_darpa-baa\template\logos-blue\uic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908889" y="945577"/>
            <a:ext cx="894530" cy="124948"/>
          </a:xfrm>
          <a:prstGeom prst="rect">
            <a:avLst/>
          </a:prstGeom>
          <a:noFill/>
        </p:spPr>
      </p:pic>
      <p:pic>
        <p:nvPicPr>
          <p:cNvPr id="19" name="Picture 5" descr="C:\Users\mtc\Documents\work\cybersecurity\2015-01-10_darpa-baa\template\logos-blue\suny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016233" y="325665"/>
            <a:ext cx="679843" cy="190297"/>
          </a:xfrm>
          <a:prstGeom prst="rect">
            <a:avLst/>
          </a:prstGeom>
          <a:noFill/>
        </p:spPr>
      </p:pic>
      <p:cxnSp>
        <p:nvCxnSpPr>
          <p:cNvPr id="20" name="Straight Connector 19"/>
          <p:cNvCxnSpPr/>
          <p:nvPr userDrawn="1"/>
        </p:nvCxnSpPr>
        <p:spPr bwMode="auto">
          <a:xfrm>
            <a:off x="8087795" y="579014"/>
            <a:ext cx="536718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 userDrawn="1"/>
        </p:nvCxnSpPr>
        <p:spPr bwMode="auto">
          <a:xfrm>
            <a:off x="8087795" y="874163"/>
            <a:ext cx="536718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 userDrawn="1"/>
        </p:nvCxnSpPr>
        <p:spPr bwMode="auto">
          <a:xfrm>
            <a:off x="8087795" y="262614"/>
            <a:ext cx="536718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7" name="Picture 4" descr="Carnegie Mellon University logo - horizontal"/>
          <p:cNvPicPr>
            <a:picLocks noChangeAspect="1" noChangeArrowheads="1"/>
          </p:cNvPicPr>
          <p:nvPr userDrawn="1"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205484"/>
            <a:ext cx="1370046" cy="12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 userDrawn="1"/>
        </p:nvCxnSpPr>
        <p:spPr bwMode="auto">
          <a:xfrm>
            <a:off x="8077200" y="1146725"/>
            <a:ext cx="536718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68886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345281"/>
            <a:ext cx="8086725" cy="526521"/>
          </a:xfrm>
        </p:spPr>
        <p:txBody>
          <a:bodyPr/>
          <a:lstStyle>
            <a:lvl1pPr>
              <a:defRPr sz="33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Leman Akoglu</a:t>
            </a: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Streaming Graph Anomaly Detection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19A5C-EF9D-4D58-BC98-FB7EF41E19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846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7108"/>
            <a:ext cx="6858000" cy="1989667"/>
          </a:xfrm>
        </p:spPr>
        <p:txBody>
          <a:bodyPr anchor="b">
            <a:normAutofit/>
          </a:bodyPr>
          <a:lstStyle>
            <a:lvl1pPr algn="ctr">
              <a:defRPr sz="4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6616" indent="0" algn="ctr">
              <a:buNone/>
              <a:defRPr sz="2200"/>
            </a:lvl2pPr>
            <a:lvl3pPr marL="713232" indent="0" algn="ctr">
              <a:buNone/>
              <a:defRPr sz="1900"/>
            </a:lvl3pPr>
            <a:lvl4pPr marL="1069848" indent="0" algn="ctr">
              <a:buNone/>
              <a:defRPr sz="1600"/>
            </a:lvl4pPr>
            <a:lvl5pPr marL="1426464" indent="0" algn="ctr">
              <a:buNone/>
              <a:defRPr sz="1600"/>
            </a:lvl5pPr>
            <a:lvl6pPr marL="1783080" indent="0" algn="ctr">
              <a:buNone/>
              <a:defRPr sz="1600"/>
            </a:lvl6pPr>
            <a:lvl7pPr marL="2139696" indent="0" algn="ctr">
              <a:buNone/>
              <a:defRPr sz="1600"/>
            </a:lvl7pPr>
            <a:lvl8pPr marL="2496312" indent="0" algn="ctr">
              <a:buNone/>
              <a:defRPr sz="1600"/>
            </a:lvl8pPr>
            <a:lvl9pPr marL="285292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93CBEE6D-2DF1-EC40-8D5F-10D2409747AD}" type="datetime1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3145" y="5296959"/>
            <a:ext cx="2057400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DD3E331F-65DC-3248-94C4-0E4F15F44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85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97" y="1775385"/>
            <a:ext cx="7772043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959" y="3238500"/>
            <a:ext cx="6400085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56662" indent="0" algn="ctr">
              <a:buNone/>
              <a:defRPr/>
            </a:lvl2pPr>
            <a:lvl3pPr marL="713323" indent="0" algn="ctr">
              <a:buNone/>
              <a:defRPr/>
            </a:lvl3pPr>
            <a:lvl4pPr marL="1069985" indent="0" algn="ctr">
              <a:buNone/>
              <a:defRPr/>
            </a:lvl4pPr>
            <a:lvl5pPr marL="1426647" indent="0" algn="ctr">
              <a:buNone/>
              <a:defRPr/>
            </a:lvl5pPr>
            <a:lvl6pPr marL="1783309" indent="0" algn="ctr">
              <a:buNone/>
              <a:defRPr/>
            </a:lvl6pPr>
            <a:lvl7pPr marL="2139970" indent="0" algn="ctr">
              <a:buNone/>
              <a:defRPr/>
            </a:lvl7pPr>
            <a:lvl8pPr marL="2496632" indent="0" algn="ctr">
              <a:buNone/>
              <a:defRPr/>
            </a:lvl8pPr>
            <a:lvl9pPr marL="285329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CD3EAEB7-3AE0-4DFC-A86C-5E05316F1088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843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F0021414-C1A4-431C-9B45-C497E5BFE727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94037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16" y="3672447"/>
            <a:ext cx="7772043" cy="1135063"/>
          </a:xfrm>
        </p:spPr>
        <p:txBody>
          <a:bodyPr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16" y="2422261"/>
            <a:ext cx="7772043" cy="1250156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662" indent="0">
              <a:buNone/>
              <a:defRPr sz="1400"/>
            </a:lvl2pPr>
            <a:lvl3pPr marL="713323" indent="0">
              <a:buNone/>
              <a:defRPr sz="1200"/>
            </a:lvl3pPr>
            <a:lvl4pPr marL="1069985" indent="0">
              <a:buNone/>
              <a:defRPr sz="1100"/>
            </a:lvl4pPr>
            <a:lvl5pPr marL="1426647" indent="0">
              <a:buNone/>
              <a:defRPr sz="1100"/>
            </a:lvl5pPr>
            <a:lvl6pPr marL="1783309" indent="0">
              <a:buNone/>
              <a:defRPr sz="1100"/>
            </a:lvl6pPr>
            <a:lvl7pPr marL="2139970" indent="0">
              <a:buNone/>
              <a:defRPr sz="1100"/>
            </a:lvl7pPr>
            <a:lvl8pPr marL="2496632" indent="0">
              <a:buNone/>
              <a:defRPr sz="1100"/>
            </a:lvl8pPr>
            <a:lvl9pPr marL="2853294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7705BD8D-4E3C-45E3-A3A1-A15159827DD3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9678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691" y="1562366"/>
            <a:ext cx="4094435" cy="37332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3438" y="1562366"/>
            <a:ext cx="4095626" cy="37332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06913247-7747-4BC4-92CF-7F9B8888BC35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0773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228865"/>
            <a:ext cx="8229362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19" y="1279261"/>
            <a:ext cx="4039652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62" indent="0">
              <a:buNone/>
              <a:defRPr sz="1600" b="1"/>
            </a:lvl2pPr>
            <a:lvl3pPr marL="713323" indent="0">
              <a:buNone/>
              <a:defRPr sz="1400" b="1"/>
            </a:lvl3pPr>
            <a:lvl4pPr marL="1069985" indent="0">
              <a:buNone/>
              <a:defRPr sz="1200" b="1"/>
            </a:lvl4pPr>
            <a:lvl5pPr marL="1426647" indent="0">
              <a:buNone/>
              <a:defRPr sz="1200" b="1"/>
            </a:lvl5pPr>
            <a:lvl6pPr marL="1783309" indent="0">
              <a:buNone/>
              <a:defRPr sz="1200" b="1"/>
            </a:lvl6pPr>
            <a:lvl7pPr marL="2139970" indent="0">
              <a:buNone/>
              <a:defRPr sz="1200" b="1"/>
            </a:lvl7pPr>
            <a:lvl8pPr marL="2496632" indent="0">
              <a:buNone/>
              <a:defRPr sz="1200" b="1"/>
            </a:lvl8pPr>
            <a:lvl9pPr marL="285329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19" y="1812396"/>
            <a:ext cx="4039652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47" y="1279261"/>
            <a:ext cx="4042034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62" indent="0">
              <a:buNone/>
              <a:defRPr sz="1600" b="1"/>
            </a:lvl2pPr>
            <a:lvl3pPr marL="713323" indent="0">
              <a:buNone/>
              <a:defRPr sz="1400" b="1"/>
            </a:lvl3pPr>
            <a:lvl4pPr marL="1069985" indent="0">
              <a:buNone/>
              <a:defRPr sz="1200" b="1"/>
            </a:lvl4pPr>
            <a:lvl5pPr marL="1426647" indent="0">
              <a:buNone/>
              <a:defRPr sz="1200" b="1"/>
            </a:lvl5pPr>
            <a:lvl6pPr marL="1783309" indent="0">
              <a:buNone/>
              <a:defRPr sz="1200" b="1"/>
            </a:lvl6pPr>
            <a:lvl7pPr marL="2139970" indent="0">
              <a:buNone/>
              <a:defRPr sz="1200" b="1"/>
            </a:lvl7pPr>
            <a:lvl8pPr marL="2496632" indent="0">
              <a:buNone/>
              <a:defRPr sz="1200" b="1"/>
            </a:lvl8pPr>
            <a:lvl9pPr marL="285329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47" y="1812396"/>
            <a:ext cx="4042034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C26EF1C8-C595-41C3-BE41-2B52D3DB1806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15637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7A6B4215-76C6-4056-891E-3676958B28CD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210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20" cy="3308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21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46DC2-74CB-48D7-A050-6AE93CEA32B3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35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ChangeArrowheads="1"/>
          </p:cNvSpPr>
          <p:nvPr/>
        </p:nvSpPr>
        <p:spPr bwMode="auto">
          <a:xfrm>
            <a:off x="968376" y="914136"/>
            <a:ext cx="7453313" cy="777875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1417639" y="2491053"/>
            <a:ext cx="695007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5" name="Picture 2" descr="SBU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6" y="2921001"/>
            <a:ext cx="1319213" cy="1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9905" y="2864824"/>
            <a:ext cx="4823985" cy="14605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3032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2E4AB-D2C0-4B0B-AD70-C8A908CCFB4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01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345281"/>
            <a:ext cx="8086725" cy="526521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501888-C750-45DD-91C6-0DF2EC0952B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83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96D0E-1526-4C62-87B6-DE5560AE9DD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36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35844"/>
            <a:ext cx="4038600" cy="40732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35844"/>
            <a:ext cx="4038600" cy="40732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fld id="{2CA0BDF0-C728-4E42-98C3-D19250D99BC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3262007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5B4BF3-38FB-4FB1-83F8-A9A1601B9FF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04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F6FD4-B1DA-47B1-973D-004C71C61A06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27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 userDrawn="1"/>
        </p:nvSpPr>
        <p:spPr bwMode="auto">
          <a:xfrm>
            <a:off x="457200" y="209021"/>
            <a:ext cx="8242300" cy="489479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469900" y="5270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6" name="Picture 2" descr="SBU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4" y="1026583"/>
            <a:ext cx="809625" cy="75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1511"/>
            <a:ext cx="8229600" cy="64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853282"/>
            <a:ext cx="8229600" cy="441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64FD3-436E-49AD-BBB7-BF361229005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58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1AFD05-F6E9-48B5-9FF4-1663116EE72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3023011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4BA887-80B9-41C5-B390-97BCB881A88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320973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19" cy="330860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" y="512064"/>
            <a:ext cx="8770620" cy="438150"/>
          </a:xfrm>
        </p:spPr>
        <p:txBody>
          <a:bodyPr/>
          <a:lstStyle>
            <a:lvl1pPr marL="0" indent="0">
              <a:buFontTx/>
              <a:buNone/>
              <a:defRPr sz="1800" i="1"/>
            </a:lvl1pPr>
            <a:lvl2pPr marL="276225" indent="0">
              <a:buFontTx/>
              <a:buNone/>
              <a:defRPr sz="1800" i="1"/>
            </a:lvl2pPr>
            <a:lvl3pPr marL="492125" indent="0">
              <a:buFontTx/>
              <a:buNone/>
              <a:defRPr sz="1800" i="1"/>
            </a:lvl3pPr>
            <a:lvl4pPr marL="1030287" indent="0">
              <a:buFontTx/>
              <a:buNone/>
              <a:defRPr sz="1800" i="1"/>
            </a:lvl4pPr>
            <a:lvl5pPr marL="1376362" indent="0">
              <a:buFontTx/>
              <a:buNone/>
              <a:defRPr sz="1800" i="1"/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63046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ADB449-2B48-42D0-8DFB-226F3CAEF55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3888834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31511"/>
            <a:ext cx="2057400" cy="48775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1511"/>
            <a:ext cx="6019800" cy="48775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BB511F-6423-47B3-BE1F-28179F4F65D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1462980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ChangeArrowheads="1"/>
          </p:cNvSpPr>
          <p:nvPr userDrawn="1"/>
        </p:nvSpPr>
        <p:spPr bwMode="auto">
          <a:xfrm>
            <a:off x="511175" y="882386"/>
            <a:ext cx="8218488" cy="754063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50572" y="2888343"/>
            <a:ext cx="6553200" cy="14605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3032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8B378-67AB-4E81-B769-73B32D4F5591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432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ChangeArrowheads="1"/>
          </p:cNvSpPr>
          <p:nvPr/>
        </p:nvSpPr>
        <p:spPr bwMode="auto">
          <a:xfrm>
            <a:off x="968376" y="914136"/>
            <a:ext cx="7453313" cy="777875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1417639" y="2491053"/>
            <a:ext cx="695007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50572" y="2888343"/>
            <a:ext cx="6553200" cy="14605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3032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7BF74-7379-4656-9781-DFB19B829F1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54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877" y="2306109"/>
            <a:ext cx="6305123" cy="9101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1877" y="3273424"/>
            <a:ext cx="4829175" cy="1612901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 marL="346075" indent="0">
              <a:buFontTx/>
              <a:buNone/>
              <a:defRPr/>
            </a:lvl2pPr>
            <a:lvl3pPr marL="682625" indent="0">
              <a:buFontTx/>
              <a:buNone/>
              <a:defRPr/>
            </a:lvl3pPr>
            <a:lvl4pPr marL="1030287" indent="0">
              <a:buFontTx/>
              <a:buNone/>
              <a:defRPr/>
            </a:lvl4pPr>
            <a:lvl5pPr marL="13763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77" y="1333500"/>
            <a:ext cx="6305123" cy="9620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lang="en-US" sz="3200" b="1" kern="12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92595" y="5423067"/>
            <a:ext cx="184731" cy="21544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5841" name="Picture 1" descr="C:\Users\mtc\Documents\work\cybersecurity\2015-01-10_darpa-baa\template\logos-blue\nw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08195" y="1393840"/>
            <a:ext cx="1957010" cy="360000"/>
          </a:xfrm>
          <a:prstGeom prst="rect">
            <a:avLst/>
          </a:prstGeom>
          <a:noFill/>
        </p:spPr>
      </p:pic>
      <p:pic>
        <p:nvPicPr>
          <p:cNvPr id="35842" name="Picture 2" descr="C:\Users\mtc\Documents\work\cybersecurity\2015-01-10_darpa-baa\template\logos-blue\ibm-research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96698"/>
            <a:ext cx="2057400" cy="248582"/>
          </a:xfrm>
          <a:prstGeom prst="rect">
            <a:avLst/>
          </a:prstGeom>
          <a:noFill/>
        </p:spPr>
      </p:pic>
      <p:pic>
        <p:nvPicPr>
          <p:cNvPr id="35843" name="Picture 3" descr="C:\Users\mtc\Documents\work\cybersecurity\2015-01-10_darpa-baa\template\logos-blue\darpa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66700"/>
            <a:ext cx="1676400" cy="774458"/>
          </a:xfrm>
          <a:prstGeom prst="rect">
            <a:avLst/>
          </a:prstGeom>
          <a:noFill/>
        </p:spPr>
      </p:pic>
      <p:pic>
        <p:nvPicPr>
          <p:cNvPr id="35844" name="Picture 4" descr="C:\Users\mtc\Documents\work\cybersecurity\2015-01-10_darpa-baa\template\logos-blue\uic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2040202"/>
            <a:ext cx="1905000" cy="266090"/>
          </a:xfrm>
          <a:prstGeom prst="rect">
            <a:avLst/>
          </a:prstGeom>
          <a:noFill/>
        </p:spPr>
      </p:pic>
      <p:pic>
        <p:nvPicPr>
          <p:cNvPr id="35845" name="Picture 5" descr="C:\Users\mtc\Documents\work\cybersecurity\2015-01-10_darpa-baa\template\logos-blue\suny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720030"/>
            <a:ext cx="1447800" cy="405258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7315200" y="1259564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 userDrawn="1"/>
        </p:nvCxnSpPr>
        <p:spPr bwMode="auto">
          <a:xfrm>
            <a:off x="7315200" y="1888116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7315200" y="585754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831960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20" cy="3308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2114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19" cy="330860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" y="512064"/>
            <a:ext cx="8770620" cy="438150"/>
          </a:xfrm>
        </p:spPr>
        <p:txBody>
          <a:bodyPr/>
          <a:lstStyle>
            <a:lvl1pPr marL="0" indent="0">
              <a:buFontTx/>
              <a:buNone/>
              <a:defRPr sz="1800" i="1"/>
            </a:lvl1pPr>
            <a:lvl2pPr marL="276225" indent="0">
              <a:buFontTx/>
              <a:buNone/>
              <a:defRPr sz="1800" i="1"/>
            </a:lvl2pPr>
            <a:lvl3pPr marL="492125" indent="0">
              <a:buFontTx/>
              <a:buNone/>
              <a:defRPr sz="1800" i="1"/>
            </a:lvl3pPr>
            <a:lvl4pPr marL="1030287" indent="0">
              <a:buFontTx/>
              <a:buNone/>
              <a:defRPr sz="1800" i="1"/>
            </a:lvl4pPr>
            <a:lvl5pPr marL="1376362" indent="0">
              <a:buFontTx/>
              <a:buNone/>
              <a:defRPr sz="1800" i="1"/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392096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19" cy="330860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4" y="1162050"/>
            <a:ext cx="8770936" cy="3473451"/>
          </a:xfrm>
        </p:spPr>
        <p:txBody>
          <a:bodyPr/>
          <a:lstStyle>
            <a:lvl1pPr marL="228600" indent="-228600">
              <a:defRPr spc="0"/>
            </a:lvl1pPr>
            <a:lvl2pPr marL="466725" indent="-219075">
              <a:tabLst/>
              <a:defRPr spc="0"/>
            </a:lvl2pPr>
            <a:lvl3pPr marL="676275" indent="-200025"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80975" y="512064"/>
            <a:ext cx="8772525" cy="371475"/>
          </a:xfrm>
        </p:spPr>
        <p:txBody>
          <a:bodyPr/>
          <a:lstStyle>
            <a:lvl1pPr marL="0" indent="0">
              <a:buFontTx/>
              <a:buNone/>
              <a:defRPr sz="1800" i="1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68395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6" y="1162050"/>
            <a:ext cx="877252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tabLst>
                <a:tab pos="352425" algn="l"/>
              </a:tabLst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2989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2" y="1162050"/>
            <a:ext cx="430825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703" y="1162050"/>
            <a:ext cx="4308254" cy="3473451"/>
          </a:xfrm>
        </p:spPr>
        <p:txBody>
          <a:bodyPr/>
          <a:lstStyle>
            <a:lvl1pPr marL="239713" indent="-239713">
              <a:defRPr baseline="0"/>
            </a:lvl1pPr>
            <a:lvl2pPr marL="457200" indent="-200025">
              <a:defRPr baseline="0"/>
            </a:lvl2pPr>
            <a:lvl3pPr marL="762000" indent="-2127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1" y="514351"/>
            <a:ext cx="8780144" cy="361950"/>
          </a:xfrm>
        </p:spPr>
        <p:txBody>
          <a:bodyPr/>
          <a:lstStyle>
            <a:lvl1pPr marL="0" indent="0">
              <a:buFontTx/>
              <a:buNone/>
              <a:defRPr sz="1800" i="1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920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19" cy="330860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4" y="1162050"/>
            <a:ext cx="8770936" cy="3473451"/>
          </a:xfrm>
        </p:spPr>
        <p:txBody>
          <a:bodyPr/>
          <a:lstStyle>
            <a:lvl1pPr marL="228600" indent="-228600">
              <a:defRPr spc="0"/>
            </a:lvl1pPr>
            <a:lvl2pPr marL="466725" indent="-219075">
              <a:tabLst/>
              <a:defRPr spc="0"/>
            </a:lvl2pPr>
            <a:lvl3pPr marL="676275" indent="-200025"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80975" y="512064"/>
            <a:ext cx="8772525" cy="371475"/>
          </a:xfrm>
        </p:spPr>
        <p:txBody>
          <a:bodyPr/>
          <a:lstStyle>
            <a:lvl1pPr marL="0" indent="0">
              <a:buFontTx/>
              <a:buNone/>
              <a:defRPr sz="1800" i="1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50165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2" y="1162050"/>
            <a:ext cx="430825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703" y="1162050"/>
            <a:ext cx="4308254" cy="3473451"/>
          </a:xfrm>
        </p:spPr>
        <p:txBody>
          <a:bodyPr/>
          <a:lstStyle>
            <a:lvl1pPr marL="239713" indent="-239713">
              <a:defRPr baseline="0"/>
            </a:lvl1pPr>
            <a:lvl2pPr marL="457200" indent="-200025">
              <a:defRPr baseline="0"/>
            </a:lvl2pPr>
            <a:lvl3pPr marL="762000" indent="-2127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602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562" y="1162050"/>
            <a:ext cx="8770937" cy="347345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0" y="514351"/>
            <a:ext cx="8780145" cy="400050"/>
          </a:xfrm>
        </p:spPr>
        <p:txBody>
          <a:bodyPr/>
          <a:lstStyle>
            <a:lvl1pPr marL="0" indent="0">
              <a:buFontTx/>
              <a:buNone/>
              <a:defRPr sz="1800" i="1" baseline="0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6062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562" y="1162050"/>
            <a:ext cx="8770937" cy="347345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571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7186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0" y="1333500"/>
            <a:ext cx="9144000" cy="1371600"/>
          </a:xfrm>
          <a:prstGeom prst="rect">
            <a:avLst/>
          </a:prstGeom>
          <a:solidFill>
            <a:schemeClr val="accent1"/>
          </a:solidFill>
          <a:ln w="190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1949" y="1752923"/>
            <a:ext cx="8591551" cy="589906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1" i="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3" descr="C:\Users\mtc\Documents\work\cybersecurity\2015-01-10_darpa-baa\template\logos-blue\darpa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66700"/>
            <a:ext cx="1676400" cy="774458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 userDrawn="1"/>
        </p:nvGrpSpPr>
        <p:grpSpPr>
          <a:xfrm>
            <a:off x="7873108" y="190500"/>
            <a:ext cx="966092" cy="990600"/>
            <a:chOff x="6858000" y="196698"/>
            <a:chExt cx="2057400" cy="2109594"/>
          </a:xfrm>
        </p:grpSpPr>
        <p:pic>
          <p:nvPicPr>
            <p:cNvPr id="15" name="Picture 1" descr="C:\Users\mtc\Documents\work\cybersecurity\2015-01-10_darpa-baa\template\logos-blue\nw.png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08195" y="1393840"/>
              <a:ext cx="1957010" cy="360000"/>
            </a:xfrm>
            <a:prstGeom prst="rect">
              <a:avLst/>
            </a:prstGeom>
            <a:noFill/>
          </p:spPr>
        </p:pic>
        <p:pic>
          <p:nvPicPr>
            <p:cNvPr id="16" name="Picture 2" descr="C:\Users\mtc\Documents\work\cybersecurity\2015-01-10_darpa-baa\template\logos-blue\ibm-research.png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0" y="196698"/>
              <a:ext cx="2057400" cy="248582"/>
            </a:xfrm>
            <a:prstGeom prst="rect">
              <a:avLst/>
            </a:prstGeom>
            <a:noFill/>
          </p:spPr>
        </p:pic>
        <p:pic>
          <p:nvPicPr>
            <p:cNvPr id="18" name="Picture 4" descr="C:\Users\mtc\Documents\work\cybersecurity\2015-01-10_darpa-baa\template\logos-blue\uic.png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34200" y="2040202"/>
              <a:ext cx="1905000" cy="266090"/>
            </a:xfrm>
            <a:prstGeom prst="rect">
              <a:avLst/>
            </a:prstGeom>
            <a:noFill/>
          </p:spPr>
        </p:pic>
        <p:pic>
          <p:nvPicPr>
            <p:cNvPr id="19" name="Picture 5" descr="C:\Users\mtc\Documents\work\cybersecurity\2015-01-10_darpa-baa\template\logos-blue\suny.png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62800" y="720030"/>
              <a:ext cx="1447800" cy="405258"/>
            </a:xfrm>
            <a:prstGeom prst="rect">
              <a:avLst/>
            </a:prstGeom>
            <a:noFill/>
          </p:spPr>
        </p:pic>
        <p:cxnSp>
          <p:nvCxnSpPr>
            <p:cNvPr id="20" name="Straight Connector 19"/>
            <p:cNvCxnSpPr/>
            <p:nvPr userDrawn="1"/>
          </p:nvCxnSpPr>
          <p:spPr bwMode="auto">
            <a:xfrm>
              <a:off x="7315200" y="1259564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 userDrawn="1"/>
          </p:nvCxnSpPr>
          <p:spPr bwMode="auto">
            <a:xfrm>
              <a:off x="7315200" y="1888116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 userDrawn="1"/>
          </p:nvCxnSpPr>
          <p:spPr bwMode="auto">
            <a:xfrm>
              <a:off x="7315200" y="585754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23581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7108"/>
            <a:ext cx="6858000" cy="1989667"/>
          </a:xfrm>
        </p:spPr>
        <p:txBody>
          <a:bodyPr anchor="b">
            <a:normAutofit/>
          </a:bodyPr>
          <a:lstStyle>
            <a:lvl1pPr algn="ctr">
              <a:defRPr sz="4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6616" indent="0" algn="ctr">
              <a:buNone/>
              <a:defRPr sz="2200"/>
            </a:lvl2pPr>
            <a:lvl3pPr marL="713232" indent="0" algn="ctr">
              <a:buNone/>
              <a:defRPr sz="1900"/>
            </a:lvl3pPr>
            <a:lvl4pPr marL="1069848" indent="0" algn="ctr">
              <a:buNone/>
              <a:defRPr sz="1600"/>
            </a:lvl4pPr>
            <a:lvl5pPr marL="1426464" indent="0" algn="ctr">
              <a:buNone/>
              <a:defRPr sz="1600"/>
            </a:lvl5pPr>
            <a:lvl6pPr marL="1783080" indent="0" algn="ctr">
              <a:buNone/>
              <a:defRPr sz="1600"/>
            </a:lvl6pPr>
            <a:lvl7pPr marL="2139696" indent="0" algn="ctr">
              <a:buNone/>
              <a:defRPr sz="1600"/>
            </a:lvl7pPr>
            <a:lvl8pPr marL="2496312" indent="0" algn="ctr">
              <a:buNone/>
              <a:defRPr sz="1600"/>
            </a:lvl8pPr>
            <a:lvl9pPr marL="285292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93CBEE6D-2DF1-EC40-8D5F-10D2409747AD}" type="datetime1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3145" y="5296959"/>
            <a:ext cx="2057400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DD3E331F-65DC-3248-94C4-0E4F15F44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946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877" y="2306109"/>
            <a:ext cx="6305123" cy="9101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1877" y="3273424"/>
            <a:ext cx="4829175" cy="1612901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 marL="346075" indent="0">
              <a:buFontTx/>
              <a:buNone/>
              <a:defRPr/>
            </a:lvl2pPr>
            <a:lvl3pPr marL="682625" indent="0">
              <a:buFontTx/>
              <a:buNone/>
              <a:defRPr/>
            </a:lvl3pPr>
            <a:lvl4pPr marL="1030287" indent="0">
              <a:buFontTx/>
              <a:buNone/>
              <a:defRPr/>
            </a:lvl4pPr>
            <a:lvl5pPr marL="13763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77" y="1333500"/>
            <a:ext cx="6305123" cy="9620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lang="en-US" sz="3200" b="1" kern="12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92595" y="5423067"/>
            <a:ext cx="184731" cy="21544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5841" name="Picture 1" descr="C:\Users\mtc\Documents\work\cybersecurity\2015-01-10_darpa-baa\template\logos-blue\nw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08195" y="1393840"/>
            <a:ext cx="1957010" cy="360000"/>
          </a:xfrm>
          <a:prstGeom prst="rect">
            <a:avLst/>
          </a:prstGeom>
          <a:noFill/>
        </p:spPr>
      </p:pic>
      <p:pic>
        <p:nvPicPr>
          <p:cNvPr id="35842" name="Picture 2" descr="C:\Users\mtc\Documents\work\cybersecurity\2015-01-10_darpa-baa\template\logos-blue\ibm-research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96698"/>
            <a:ext cx="2057400" cy="248582"/>
          </a:xfrm>
          <a:prstGeom prst="rect">
            <a:avLst/>
          </a:prstGeom>
          <a:noFill/>
        </p:spPr>
      </p:pic>
      <p:pic>
        <p:nvPicPr>
          <p:cNvPr id="35843" name="Picture 3" descr="C:\Users\mtc\Documents\work\cybersecurity\2015-01-10_darpa-baa\template\logos-blue\darpa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66700"/>
            <a:ext cx="1676400" cy="774458"/>
          </a:xfrm>
          <a:prstGeom prst="rect">
            <a:avLst/>
          </a:prstGeom>
          <a:noFill/>
        </p:spPr>
      </p:pic>
      <p:pic>
        <p:nvPicPr>
          <p:cNvPr id="35844" name="Picture 4" descr="C:\Users\mtc\Documents\work\cybersecurity\2015-01-10_darpa-baa\template\logos-blue\uic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2040202"/>
            <a:ext cx="1905000" cy="266090"/>
          </a:xfrm>
          <a:prstGeom prst="rect">
            <a:avLst/>
          </a:prstGeom>
          <a:noFill/>
        </p:spPr>
      </p:pic>
      <p:pic>
        <p:nvPicPr>
          <p:cNvPr id="35845" name="Picture 5" descr="C:\Users\mtc\Documents\work\cybersecurity\2015-01-10_darpa-baa\template\logos-blue\suny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720030"/>
            <a:ext cx="1447800" cy="405258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7315200" y="1259564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 userDrawn="1"/>
        </p:nvCxnSpPr>
        <p:spPr bwMode="auto">
          <a:xfrm>
            <a:off x="7315200" y="1888116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7315200" y="585754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778400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20" cy="3308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7699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19" cy="330860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" y="512064"/>
            <a:ext cx="8770620" cy="438150"/>
          </a:xfrm>
        </p:spPr>
        <p:txBody>
          <a:bodyPr/>
          <a:lstStyle>
            <a:lvl1pPr marL="0" indent="0">
              <a:buFontTx/>
              <a:buNone/>
              <a:defRPr sz="1800" i="1"/>
            </a:lvl1pPr>
            <a:lvl2pPr marL="276225" indent="0">
              <a:buFontTx/>
              <a:buNone/>
              <a:defRPr sz="1800" i="1"/>
            </a:lvl2pPr>
            <a:lvl3pPr marL="492125" indent="0">
              <a:buFontTx/>
              <a:buNone/>
              <a:defRPr sz="1800" i="1"/>
            </a:lvl3pPr>
            <a:lvl4pPr marL="1030287" indent="0">
              <a:buFontTx/>
              <a:buNone/>
              <a:defRPr sz="1800" i="1"/>
            </a:lvl4pPr>
            <a:lvl5pPr marL="1376362" indent="0">
              <a:buFontTx/>
              <a:buNone/>
              <a:defRPr sz="1800" i="1"/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477765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19" cy="330860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4" y="1162050"/>
            <a:ext cx="8770936" cy="3473451"/>
          </a:xfrm>
        </p:spPr>
        <p:txBody>
          <a:bodyPr/>
          <a:lstStyle>
            <a:lvl1pPr marL="228600" indent="-228600">
              <a:defRPr spc="0"/>
            </a:lvl1pPr>
            <a:lvl2pPr marL="466725" indent="-219075">
              <a:tabLst/>
              <a:defRPr spc="0"/>
            </a:lvl2pPr>
            <a:lvl3pPr marL="676275" indent="-200025"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80975" y="512064"/>
            <a:ext cx="8772525" cy="371475"/>
          </a:xfrm>
        </p:spPr>
        <p:txBody>
          <a:bodyPr/>
          <a:lstStyle>
            <a:lvl1pPr marL="0" indent="0">
              <a:buFontTx/>
              <a:buNone/>
              <a:defRPr sz="1800" i="1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492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6" y="1162050"/>
            <a:ext cx="877252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tabLst>
                <a:tab pos="352425" algn="l"/>
              </a:tabLst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175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6" y="1162050"/>
            <a:ext cx="877252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tabLst>
                <a:tab pos="352425" algn="l"/>
              </a:tabLst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1178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2" y="1162050"/>
            <a:ext cx="430825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703" y="1162050"/>
            <a:ext cx="4308254" cy="3473451"/>
          </a:xfrm>
        </p:spPr>
        <p:txBody>
          <a:bodyPr/>
          <a:lstStyle>
            <a:lvl1pPr marL="239713" indent="-239713">
              <a:defRPr baseline="0"/>
            </a:lvl1pPr>
            <a:lvl2pPr marL="457200" indent="-200025">
              <a:defRPr baseline="0"/>
            </a:lvl2pPr>
            <a:lvl3pPr marL="762000" indent="-2127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1" y="514351"/>
            <a:ext cx="8780144" cy="361950"/>
          </a:xfrm>
        </p:spPr>
        <p:txBody>
          <a:bodyPr/>
          <a:lstStyle>
            <a:lvl1pPr marL="0" indent="0">
              <a:buFontTx/>
              <a:buNone/>
              <a:defRPr sz="1800" i="1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78860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2" y="1162050"/>
            <a:ext cx="430825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703" y="1162050"/>
            <a:ext cx="4308254" cy="3473451"/>
          </a:xfrm>
        </p:spPr>
        <p:txBody>
          <a:bodyPr/>
          <a:lstStyle>
            <a:lvl1pPr marL="239713" indent="-239713">
              <a:defRPr baseline="0"/>
            </a:lvl1pPr>
            <a:lvl2pPr marL="457200" indent="-200025">
              <a:defRPr baseline="0"/>
            </a:lvl2pPr>
            <a:lvl3pPr marL="762000" indent="-2127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846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562" y="1162050"/>
            <a:ext cx="8770937" cy="347345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0" y="514351"/>
            <a:ext cx="8780145" cy="400050"/>
          </a:xfrm>
        </p:spPr>
        <p:txBody>
          <a:bodyPr/>
          <a:lstStyle>
            <a:lvl1pPr marL="0" indent="0">
              <a:buFontTx/>
              <a:buNone/>
              <a:defRPr sz="1800" i="1" baseline="0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537512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562" y="1162050"/>
            <a:ext cx="8770937" cy="347345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770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170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0" y="1333500"/>
            <a:ext cx="9144000" cy="1371600"/>
          </a:xfrm>
          <a:prstGeom prst="rect">
            <a:avLst/>
          </a:prstGeom>
          <a:solidFill>
            <a:schemeClr val="accent1"/>
          </a:solidFill>
          <a:ln w="190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1949" y="1752923"/>
            <a:ext cx="8591551" cy="589906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1" i="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3" descr="C:\Users\mtc\Documents\work\cybersecurity\2015-01-10_darpa-baa\template\logos-blue\darpa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66700"/>
            <a:ext cx="1676400" cy="774458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 userDrawn="1"/>
        </p:nvGrpSpPr>
        <p:grpSpPr>
          <a:xfrm>
            <a:off x="7873108" y="190500"/>
            <a:ext cx="966092" cy="990600"/>
            <a:chOff x="6858000" y="196698"/>
            <a:chExt cx="2057400" cy="2109594"/>
          </a:xfrm>
        </p:grpSpPr>
        <p:pic>
          <p:nvPicPr>
            <p:cNvPr id="15" name="Picture 1" descr="C:\Users\mtc\Documents\work\cybersecurity\2015-01-10_darpa-baa\template\logos-blue\nw.png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08195" y="1393840"/>
              <a:ext cx="1957010" cy="360000"/>
            </a:xfrm>
            <a:prstGeom prst="rect">
              <a:avLst/>
            </a:prstGeom>
            <a:noFill/>
          </p:spPr>
        </p:pic>
        <p:pic>
          <p:nvPicPr>
            <p:cNvPr id="16" name="Picture 2" descr="C:\Users\mtc\Documents\work\cybersecurity\2015-01-10_darpa-baa\template\logos-blue\ibm-research.png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0" y="196698"/>
              <a:ext cx="2057400" cy="248582"/>
            </a:xfrm>
            <a:prstGeom prst="rect">
              <a:avLst/>
            </a:prstGeom>
            <a:noFill/>
          </p:spPr>
        </p:pic>
        <p:pic>
          <p:nvPicPr>
            <p:cNvPr id="18" name="Picture 4" descr="C:\Users\mtc\Documents\work\cybersecurity\2015-01-10_darpa-baa\template\logos-blue\uic.png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34200" y="2040202"/>
              <a:ext cx="1905000" cy="266090"/>
            </a:xfrm>
            <a:prstGeom prst="rect">
              <a:avLst/>
            </a:prstGeom>
            <a:noFill/>
          </p:spPr>
        </p:pic>
        <p:pic>
          <p:nvPicPr>
            <p:cNvPr id="19" name="Picture 5" descr="C:\Users\mtc\Documents\work\cybersecurity\2015-01-10_darpa-baa\template\logos-blue\suny.png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62800" y="720030"/>
              <a:ext cx="1447800" cy="405258"/>
            </a:xfrm>
            <a:prstGeom prst="rect">
              <a:avLst/>
            </a:prstGeom>
            <a:noFill/>
          </p:spPr>
        </p:pic>
        <p:cxnSp>
          <p:nvCxnSpPr>
            <p:cNvPr id="20" name="Straight Connector 19"/>
            <p:cNvCxnSpPr/>
            <p:nvPr userDrawn="1"/>
          </p:nvCxnSpPr>
          <p:spPr bwMode="auto">
            <a:xfrm>
              <a:off x="7315200" y="1259564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 userDrawn="1"/>
          </p:nvCxnSpPr>
          <p:spPr bwMode="auto">
            <a:xfrm>
              <a:off x="7315200" y="1888116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 userDrawn="1"/>
          </p:nvCxnSpPr>
          <p:spPr bwMode="auto">
            <a:xfrm>
              <a:off x="7315200" y="585754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15328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2" y="1162050"/>
            <a:ext cx="430825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703" y="1162050"/>
            <a:ext cx="4308254" cy="3473451"/>
          </a:xfrm>
        </p:spPr>
        <p:txBody>
          <a:bodyPr/>
          <a:lstStyle>
            <a:lvl1pPr marL="239713" indent="-239713">
              <a:defRPr baseline="0"/>
            </a:lvl1pPr>
            <a:lvl2pPr marL="457200" indent="-200025">
              <a:defRPr baseline="0"/>
            </a:lvl2pPr>
            <a:lvl3pPr marL="762000" indent="-2127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1" y="514351"/>
            <a:ext cx="8780144" cy="361950"/>
          </a:xfrm>
        </p:spPr>
        <p:txBody>
          <a:bodyPr/>
          <a:lstStyle>
            <a:lvl1pPr marL="0" indent="0">
              <a:buFontTx/>
              <a:buNone/>
              <a:defRPr sz="1800" i="1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758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2" y="1162050"/>
            <a:ext cx="430825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703" y="1162050"/>
            <a:ext cx="4308254" cy="3473451"/>
          </a:xfrm>
        </p:spPr>
        <p:txBody>
          <a:bodyPr/>
          <a:lstStyle>
            <a:lvl1pPr marL="239713" indent="-239713">
              <a:defRPr baseline="0"/>
            </a:lvl1pPr>
            <a:lvl2pPr marL="457200" indent="-200025">
              <a:defRPr baseline="0"/>
            </a:lvl2pPr>
            <a:lvl3pPr marL="762000" indent="-2127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952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562" y="1162050"/>
            <a:ext cx="8770937" cy="347345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0" y="514351"/>
            <a:ext cx="8780145" cy="400050"/>
          </a:xfrm>
        </p:spPr>
        <p:txBody>
          <a:bodyPr/>
          <a:lstStyle>
            <a:lvl1pPr marL="0" indent="0">
              <a:buFontTx/>
              <a:buNone/>
              <a:defRPr sz="1800" i="1" baseline="0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233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562" y="1162050"/>
            <a:ext cx="8770937" cy="347345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1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5372100"/>
            <a:ext cx="9144000" cy="342900"/>
          </a:xfrm>
          <a:prstGeom prst="rect">
            <a:avLst/>
          </a:prstGeom>
          <a:gradFill flip="none" rotWithShape="1">
            <a:gsLst>
              <a:gs pos="0">
                <a:srgbClr val="004266"/>
              </a:gs>
              <a:gs pos="100000">
                <a:srgbClr val="0081D0"/>
              </a:gs>
            </a:gsLst>
            <a:lin ang="0" scaled="1"/>
            <a:tileRect/>
          </a:gradFill>
          <a:ln w="190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562" y="182880"/>
            <a:ext cx="8732838" cy="3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2" y="1162049"/>
            <a:ext cx="877093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6167" y="5443415"/>
            <a:ext cx="382108" cy="2154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spAutoFit/>
          </a:bodyPr>
          <a:lstStyle>
            <a:defPPr>
              <a:defRPr lang="en-US"/>
            </a:defPPr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lvl="0"/>
            <a:fld id="{CE218DA5-D4F9-4887-BC40-1B240FFA5EE0}" type="slidenum">
              <a:rPr lang="en-US" sz="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lvl="0"/>
              <a:t>‹#›</a:t>
            </a:fld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5" name="Picture 1" descr="C:\Users\mtc\Documents\work\cybersecurity\2015-01-10_darpa-baa\template\logos\ibm-research.pn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051884" y="5473773"/>
            <a:ext cx="1072638" cy="129600"/>
          </a:xfrm>
          <a:prstGeom prst="rect">
            <a:avLst/>
          </a:prstGeom>
          <a:noFill/>
        </p:spPr>
      </p:pic>
      <p:pic>
        <p:nvPicPr>
          <p:cNvPr id="36866" name="Picture 2" descr="C:\Users\mtc\Documents\work\cybersecurity\2015-01-10_darpa-baa\template\logos\darpa.pn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69488" y="5413996"/>
            <a:ext cx="539321" cy="249154"/>
          </a:xfrm>
          <a:prstGeom prst="rect">
            <a:avLst/>
          </a:prstGeom>
          <a:noFill/>
        </p:spPr>
      </p:pic>
      <p:pic>
        <p:nvPicPr>
          <p:cNvPr id="36867" name="Picture 3" descr="C:\Users\mtc\Documents\work\cybersecurity\2015-01-10_darpa-baa\template\logos\uic.png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4905033" y="5457573"/>
            <a:ext cx="1159801" cy="162000"/>
          </a:xfrm>
          <a:prstGeom prst="rect">
            <a:avLst/>
          </a:prstGeom>
          <a:noFill/>
        </p:spPr>
      </p:pic>
      <p:pic>
        <p:nvPicPr>
          <p:cNvPr id="36868" name="Picture 4" descr="C:\Users\mtc\Documents\work\cybersecurity\2015-01-10_darpa-baa\template\logos\suny.png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2467597" y="5441373"/>
            <a:ext cx="694502" cy="194400"/>
          </a:xfrm>
          <a:prstGeom prst="rect">
            <a:avLst/>
          </a:prstGeom>
          <a:noFill/>
        </p:spPr>
      </p:pic>
      <p:pic>
        <p:nvPicPr>
          <p:cNvPr id="36869" name="Picture 5" descr="C:\Users\mtc\Documents\work\cybersecurity\2015-01-10_darpa-baa\template\logos\nwu.png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3505173" y="5441373"/>
            <a:ext cx="1056785" cy="194400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 userDrawn="1"/>
        </p:nvCxnSpPr>
        <p:spPr bwMode="auto">
          <a:xfrm>
            <a:off x="2296059" y="5473773"/>
            <a:ext cx="0" cy="1296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3333636" y="5473773"/>
            <a:ext cx="0" cy="1296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 userDrawn="1"/>
        </p:nvCxnSpPr>
        <p:spPr bwMode="auto">
          <a:xfrm>
            <a:off x="4733496" y="5473773"/>
            <a:ext cx="0" cy="1296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 userDrawn="1"/>
        </p:nvCxnSpPr>
        <p:spPr bwMode="auto">
          <a:xfrm>
            <a:off x="880347" y="5473773"/>
            <a:ext cx="0" cy="1296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 userDrawn="1"/>
        </p:nvCxnSpPr>
        <p:spPr bwMode="auto">
          <a:xfrm>
            <a:off x="6236372" y="5473773"/>
            <a:ext cx="0" cy="1296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1" name="Picture 4" descr="Carnegie Mellon University logo - horizontal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912" y="5456277"/>
            <a:ext cx="1761485" cy="16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89" r:id="rId2"/>
    <p:sldLayoutId id="2147483790" r:id="rId3"/>
    <p:sldLayoutId id="2147483800" r:id="rId4"/>
    <p:sldLayoutId id="2147483785" r:id="rId5"/>
    <p:sldLayoutId id="2147483786" r:id="rId6"/>
    <p:sldLayoutId id="2147483799" r:id="rId7"/>
    <p:sldLayoutId id="2147483787" r:id="rId8"/>
    <p:sldLayoutId id="2147483801" r:id="rId9"/>
    <p:sldLayoutId id="2147483792" r:id="rId10"/>
    <p:sldLayoutId id="2147483803" r:id="rId11"/>
    <p:sldLayoutId id="2147483845" r:id="rId12"/>
    <p:sldLayoutId id="2147483887" r:id="rId13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 kern="1300" spc="0" baseline="0">
          <a:solidFill>
            <a:schemeClr val="bg2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9pPr>
    </p:titleStyle>
    <p:bodyStyle>
      <a:lvl1pPr marL="238125" indent="-238125" algn="l" rtl="0" eaLnBrk="1" fontAlgn="base" hangingPunct="1">
        <a:spcBef>
          <a:spcPts val="5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marL="495300" indent="-219075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marL="665163" indent="-173038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Char char="•"/>
        <a:defRPr sz="14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marL="1203325" indent="-173038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–"/>
        <a:defRPr sz="1600">
          <a:solidFill>
            <a:schemeClr val="bg1"/>
          </a:solidFill>
          <a:latin typeface="+mn-lt"/>
          <a:ea typeface="ＭＳ Ｐゴシック" pitchFamily="34" charset="-128"/>
          <a:cs typeface="MS PGothic" charset="0"/>
        </a:defRPr>
      </a:lvl4pPr>
      <a:lvl5pPr marL="15398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ＭＳ Ｐゴシック" pitchFamily="34" charset="-128"/>
          <a:cs typeface="MS PGothic" charset="0"/>
        </a:defRPr>
      </a:lvl5pPr>
      <a:lvl6pPr marL="19970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6pPr>
      <a:lvl7pPr marL="24542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7pPr>
      <a:lvl8pPr marL="29114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8pPr>
      <a:lvl9pPr marL="33686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16" y="0"/>
            <a:ext cx="454937" cy="5715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>
              <a:lnSpc>
                <a:spcPct val="90000"/>
              </a:lnSpc>
              <a:defRPr/>
            </a:pPr>
            <a:endParaRPr lang="en-US" sz="170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674" y="1562366"/>
            <a:ext cx="8304390" cy="373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32" tIns="35666" rIns="71332" bIns="3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51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84674" y="494775"/>
            <a:ext cx="8304390" cy="53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32" tIns="35666" rIns="71332" bIns="3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62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356662" algn="l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713323" algn="l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069985" algn="l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426647" algn="l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34987" indent="-134987" algn="l" rtl="0" eaLnBrk="0" fontAlgn="base" hangingPunct="0">
        <a:spcBef>
          <a:spcPts val="78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97530" indent="-127556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200">
          <a:solidFill>
            <a:schemeClr val="tx1"/>
          </a:solidFill>
          <a:latin typeface="+mn-lt"/>
          <a:cs typeface="+mn-cs"/>
        </a:defRPr>
      </a:lvl2pPr>
      <a:lvl3pPr marL="667503" indent="-134987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3pPr>
      <a:lvl4pPr marL="938714" indent="-134987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1200">
          <a:solidFill>
            <a:schemeClr val="bg1"/>
          </a:solidFill>
          <a:latin typeface="+mn-lt"/>
          <a:cs typeface="+mn-cs"/>
        </a:defRPr>
      </a:lvl4pPr>
      <a:lvl5pPr marL="1201256" indent="-127556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5pPr>
      <a:lvl6pPr marL="1557918" indent="-127556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6pPr>
      <a:lvl7pPr marL="1914580" indent="-127556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7pPr>
      <a:lvl8pPr marL="2271242" indent="-127556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8pPr>
      <a:lvl9pPr marL="2627903" indent="-127556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62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323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985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647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309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970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632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3294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1511"/>
            <a:ext cx="8229600" cy="64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53282"/>
            <a:ext cx="8229600" cy="441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4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337969"/>
            <a:ext cx="1676400" cy="27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4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93964" y="5337969"/>
            <a:ext cx="4156075" cy="27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64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5337969"/>
            <a:ext cx="1689100" cy="27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1082ED23-58EC-40F6-8BFF-0E66CA9E25AC}" type="slidenum">
              <a:rPr lang="en-US" altLang="en-US" smtClean="0">
                <a:solidFill>
                  <a:prstClr val="black"/>
                </a:solidFill>
                <a:ea typeface="MS PGothic" pitchFamily="34" charset="-128"/>
              </a:rPr>
              <a:pPr/>
              <a:t>‹#›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457200" y="209021"/>
            <a:ext cx="8242300" cy="489479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69900" y="5270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1033" name="Picture 2" descr="SBU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1" y="388938"/>
            <a:ext cx="809625" cy="75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2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rbel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rbel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rbel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rbel" pitchFamily="34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5372100"/>
            <a:ext cx="9144000" cy="342900"/>
          </a:xfrm>
          <a:prstGeom prst="rect">
            <a:avLst/>
          </a:prstGeom>
          <a:gradFill flip="none" rotWithShape="1">
            <a:gsLst>
              <a:gs pos="0">
                <a:srgbClr val="004266"/>
              </a:gs>
              <a:gs pos="100000">
                <a:srgbClr val="0081D0"/>
              </a:gs>
            </a:gsLst>
            <a:lin ang="0" scaled="1"/>
            <a:tileRect/>
          </a:gradFill>
          <a:ln w="190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562" y="182880"/>
            <a:ext cx="8732838" cy="3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2" y="1162049"/>
            <a:ext cx="877093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6167" y="5443415"/>
            <a:ext cx="382108" cy="2154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spAutoFit/>
          </a:bodyPr>
          <a:lstStyle>
            <a:defPPr>
              <a:defRPr lang="en-US"/>
            </a:defPPr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lvl="0"/>
            <a:fld id="{CE218DA5-D4F9-4887-BC40-1B240FFA5EE0}" type="slidenum">
              <a:rPr lang="en-US" sz="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lvl="0"/>
              <a:t>‹#›</a:t>
            </a:fld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5" name="Picture 1" descr="C:\Users\mtc\Documents\work\cybersecurity\2015-01-10_darpa-baa\template\logos\ibm-research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135075" y="5471550"/>
            <a:ext cx="1191820" cy="144000"/>
          </a:xfrm>
          <a:prstGeom prst="rect">
            <a:avLst/>
          </a:prstGeom>
          <a:noFill/>
        </p:spPr>
      </p:pic>
      <p:pic>
        <p:nvPicPr>
          <p:cNvPr id="36866" name="Picture 2" descr="C:\Users\mtc\Documents\work\cybersecurity\2015-01-10_darpa-baa\template\logos\darpa.pn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69487" y="5405131"/>
            <a:ext cx="599246" cy="276838"/>
          </a:xfrm>
          <a:prstGeom prst="rect">
            <a:avLst/>
          </a:prstGeom>
          <a:noFill/>
        </p:spPr>
      </p:pic>
      <p:pic>
        <p:nvPicPr>
          <p:cNvPr id="36867" name="Picture 3" descr="C:\Users\mtc\Documents\work\cybersecurity\2015-01-10_darpa-baa\template\logos\uic.pn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5569332" y="5453550"/>
            <a:ext cx="1288668" cy="180000"/>
          </a:xfrm>
          <a:prstGeom prst="rect">
            <a:avLst/>
          </a:prstGeom>
          <a:noFill/>
        </p:spPr>
      </p:pic>
      <p:pic>
        <p:nvPicPr>
          <p:cNvPr id="36868" name="Picture 4" descr="C:\Users\mtc\Documents\work\cybersecurity\2015-01-10_darpa-baa\template\logos\suny.png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2759083" y="5435550"/>
            <a:ext cx="771669" cy="216000"/>
          </a:xfrm>
          <a:prstGeom prst="rect">
            <a:avLst/>
          </a:prstGeom>
          <a:noFill/>
        </p:spPr>
      </p:pic>
      <p:pic>
        <p:nvPicPr>
          <p:cNvPr id="36869" name="Picture 5" descr="C:\Users\mtc\Documents\work\cybersecurity\2015-01-10_darpa-baa\template\logos\nwu.png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3962940" y="5435550"/>
            <a:ext cx="1174206" cy="216000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 userDrawn="1"/>
        </p:nvCxnSpPr>
        <p:spPr bwMode="auto">
          <a:xfrm>
            <a:off x="2542989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3746846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 userDrawn="1"/>
        </p:nvCxnSpPr>
        <p:spPr bwMode="auto">
          <a:xfrm>
            <a:off x="5353240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 userDrawn="1"/>
        </p:nvCxnSpPr>
        <p:spPr bwMode="auto">
          <a:xfrm>
            <a:off x="918981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3247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 kern="1300" spc="0" baseline="0">
          <a:solidFill>
            <a:schemeClr val="bg2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9pPr>
    </p:titleStyle>
    <p:bodyStyle>
      <a:lvl1pPr marL="238125" indent="-238125" algn="l" rtl="0" eaLnBrk="1" fontAlgn="base" hangingPunct="1">
        <a:spcBef>
          <a:spcPts val="5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marL="495300" indent="-219075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marL="665163" indent="-173038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Char char="•"/>
        <a:defRPr sz="14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marL="1203325" indent="-173038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–"/>
        <a:defRPr sz="1600">
          <a:solidFill>
            <a:schemeClr val="bg1"/>
          </a:solidFill>
          <a:latin typeface="+mn-lt"/>
          <a:ea typeface="ＭＳ Ｐゴシック" pitchFamily="34" charset="-128"/>
          <a:cs typeface="MS PGothic" charset="0"/>
        </a:defRPr>
      </a:lvl4pPr>
      <a:lvl5pPr marL="15398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ＭＳ Ｐゴシック" pitchFamily="34" charset="-128"/>
          <a:cs typeface="MS PGothic" charset="0"/>
        </a:defRPr>
      </a:lvl5pPr>
      <a:lvl6pPr marL="19970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6pPr>
      <a:lvl7pPr marL="24542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7pPr>
      <a:lvl8pPr marL="29114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8pPr>
      <a:lvl9pPr marL="33686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5372100"/>
            <a:ext cx="9144000" cy="342900"/>
          </a:xfrm>
          <a:prstGeom prst="rect">
            <a:avLst/>
          </a:prstGeom>
          <a:gradFill flip="none" rotWithShape="1">
            <a:gsLst>
              <a:gs pos="0">
                <a:srgbClr val="004266"/>
              </a:gs>
              <a:gs pos="100000">
                <a:srgbClr val="0081D0"/>
              </a:gs>
            </a:gsLst>
            <a:lin ang="0" scaled="1"/>
            <a:tileRect/>
          </a:gradFill>
          <a:ln w="190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562" y="182880"/>
            <a:ext cx="8732838" cy="3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2" y="1162049"/>
            <a:ext cx="877093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6167" y="5443415"/>
            <a:ext cx="382108" cy="2154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spAutoFit/>
          </a:bodyPr>
          <a:lstStyle>
            <a:defPPr>
              <a:defRPr lang="en-US"/>
            </a:defPPr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lvl="0"/>
            <a:fld id="{CE218DA5-D4F9-4887-BC40-1B240FFA5EE0}" type="slidenum">
              <a:rPr lang="en-US" sz="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lvl="0"/>
              <a:t>‹#›</a:t>
            </a:fld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5" name="Picture 1" descr="C:\Users\mtc\Documents\work\cybersecurity\2015-01-10_darpa-baa\template\logos\ibm-research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135075" y="5471550"/>
            <a:ext cx="1191820" cy="144000"/>
          </a:xfrm>
          <a:prstGeom prst="rect">
            <a:avLst/>
          </a:prstGeom>
          <a:noFill/>
        </p:spPr>
      </p:pic>
      <p:pic>
        <p:nvPicPr>
          <p:cNvPr id="36866" name="Picture 2" descr="C:\Users\mtc\Documents\work\cybersecurity\2015-01-10_darpa-baa\template\logos\darpa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69487" y="5405131"/>
            <a:ext cx="599246" cy="276838"/>
          </a:xfrm>
          <a:prstGeom prst="rect">
            <a:avLst/>
          </a:prstGeom>
          <a:noFill/>
        </p:spPr>
      </p:pic>
      <p:pic>
        <p:nvPicPr>
          <p:cNvPr id="36867" name="Picture 3" descr="C:\Users\mtc\Documents\work\cybersecurity\2015-01-10_darpa-baa\template\logos\uic.pn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5569332" y="5453550"/>
            <a:ext cx="1288668" cy="180000"/>
          </a:xfrm>
          <a:prstGeom prst="rect">
            <a:avLst/>
          </a:prstGeom>
          <a:noFill/>
        </p:spPr>
      </p:pic>
      <p:pic>
        <p:nvPicPr>
          <p:cNvPr id="36868" name="Picture 4" descr="C:\Users\mtc\Documents\work\cybersecurity\2015-01-10_darpa-baa\template\logos\suny.pn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2759083" y="5435550"/>
            <a:ext cx="771669" cy="216000"/>
          </a:xfrm>
          <a:prstGeom prst="rect">
            <a:avLst/>
          </a:prstGeom>
          <a:noFill/>
        </p:spPr>
      </p:pic>
      <p:pic>
        <p:nvPicPr>
          <p:cNvPr id="36869" name="Picture 5" descr="C:\Users\mtc\Documents\work\cybersecurity\2015-01-10_darpa-baa\template\logos\nwu.png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3962940" y="5435550"/>
            <a:ext cx="1174206" cy="216000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 userDrawn="1"/>
        </p:nvCxnSpPr>
        <p:spPr bwMode="auto">
          <a:xfrm>
            <a:off x="2542989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3746846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 userDrawn="1"/>
        </p:nvCxnSpPr>
        <p:spPr bwMode="auto">
          <a:xfrm>
            <a:off x="5353240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 userDrawn="1"/>
        </p:nvCxnSpPr>
        <p:spPr bwMode="auto">
          <a:xfrm>
            <a:off x="918981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6729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 kern="1300" spc="0" baseline="0">
          <a:solidFill>
            <a:schemeClr val="bg2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9pPr>
    </p:titleStyle>
    <p:bodyStyle>
      <a:lvl1pPr marL="238125" indent="-238125" algn="l" rtl="0" eaLnBrk="1" fontAlgn="base" hangingPunct="1">
        <a:spcBef>
          <a:spcPts val="5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marL="495300" indent="-219075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marL="665163" indent="-173038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Char char="•"/>
        <a:defRPr sz="14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marL="1203325" indent="-173038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–"/>
        <a:defRPr sz="1600">
          <a:solidFill>
            <a:schemeClr val="bg1"/>
          </a:solidFill>
          <a:latin typeface="+mn-lt"/>
          <a:ea typeface="ＭＳ Ｐゴシック" pitchFamily="34" charset="-128"/>
          <a:cs typeface="MS PGothic" charset="0"/>
        </a:defRPr>
      </a:lvl4pPr>
      <a:lvl5pPr marL="15398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ＭＳ Ｐゴシック" pitchFamily="34" charset="-128"/>
          <a:cs typeface="MS PGothic" charset="0"/>
        </a:defRPr>
      </a:lvl5pPr>
      <a:lvl6pPr marL="19970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6pPr>
      <a:lvl7pPr marL="24542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7pPr>
      <a:lvl8pPr marL="29114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8pPr>
      <a:lvl9pPr marL="33686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tephenfewer/ReflectiveDLLInjectio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tephenfewer/ReflectiveDLLInjectio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tiff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09549" y="1676723"/>
            <a:ext cx="9086851" cy="799777"/>
          </a:xfrm>
        </p:spPr>
        <p:txBody>
          <a:bodyPr/>
          <a:lstStyle/>
          <a:p>
            <a:r>
              <a:rPr lang="en-US" sz="3000" dirty="0" err="1"/>
              <a:t>APTShield</a:t>
            </a:r>
            <a:r>
              <a:rPr lang="en-US" sz="3000" dirty="0"/>
              <a:t>: Real-time RAT-based Detection for Engagement 2</a:t>
            </a:r>
          </a:p>
        </p:txBody>
      </p:sp>
    </p:spTree>
    <p:extLst>
      <p:ext uri="{BB962C8B-B14F-4D97-AF65-F5344CB8AC3E}">
        <p14:creationId xmlns:p14="http://schemas.microsoft.com/office/powerpoint/2010/main" val="3397850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sz="2400" dirty="0"/>
              <a:t>Reflective DLL Injection – Stage 2</a:t>
            </a:r>
            <a:endParaRPr lang="en-US" dirty="0"/>
          </a:p>
        </p:txBody>
      </p:sp>
      <p:sp>
        <p:nvSpPr>
          <p:cNvPr id="8" name="Rectangle 49"/>
          <p:cNvSpPr/>
          <p:nvPr/>
        </p:nvSpPr>
        <p:spPr>
          <a:xfrm>
            <a:off x="152400" y="647700"/>
            <a:ext cx="8382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sz="2000" dirty="0">
                <a:solidFill>
                  <a:srgbClr val="0000FF"/>
                </a:solidFill>
                <a:ea typeface="宋体" charset="-122"/>
              </a:rPr>
              <a:t>Stage 2: Reflective Loading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>
                <a:latin typeface="Arial" charset="0"/>
                <a:cs typeface="Arial" charset="0"/>
              </a:rPr>
              <a:t>Performing in the target process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800" dirty="0">
              <a:latin typeface="Arial" charset="0"/>
              <a:cs typeface="Arial" charset="0"/>
            </a:endParaRP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>
                <a:latin typeface="Arial" charset="0"/>
                <a:cs typeface="Arial" charset="0"/>
              </a:rPr>
              <a:t>Now, the exe</a:t>
            </a:r>
            <a:r>
              <a:rPr lang="en-US" sz="1800" dirty="0">
                <a:latin typeface="Arial" charset="0"/>
                <a:cs typeface="Arial" charset="0"/>
              </a:rPr>
              <a:t>cution is passed to the library's </a:t>
            </a:r>
            <a:r>
              <a:rPr lang="en-US" sz="1800" dirty="0" err="1">
                <a:latin typeface="Arial" charset="0"/>
                <a:cs typeface="Arial" charset="0"/>
              </a:rPr>
              <a:t>ReflectiveLoader</a:t>
            </a:r>
            <a:r>
              <a:rPr lang="en-US" sz="1800" dirty="0">
                <a:latin typeface="Arial" charset="0"/>
                <a:cs typeface="Arial" charset="0"/>
              </a:rPr>
              <a:t> function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800" dirty="0">
              <a:latin typeface="Arial" charset="0"/>
              <a:cs typeface="Arial" charset="0"/>
            </a:endParaRP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>
                <a:latin typeface="Arial" charset="0"/>
                <a:cs typeface="Arial" charset="0"/>
              </a:rPr>
              <a:t>Goal: </a:t>
            </a:r>
            <a:r>
              <a:rPr lang="en-US" sz="1800" dirty="0">
                <a:latin typeface="Arial" charset="0"/>
                <a:cs typeface="Arial" charset="0"/>
              </a:rPr>
              <a:t>relocate the malicious library to a suitable location in memory, and resolve its imports so that the library's run time expectations are met</a:t>
            </a:r>
          </a:p>
        </p:txBody>
      </p:sp>
    </p:spTree>
    <p:extLst>
      <p:ext uri="{BB962C8B-B14F-4D97-AF65-F5344CB8AC3E}">
        <p14:creationId xmlns:p14="http://schemas.microsoft.com/office/powerpoint/2010/main" val="3903346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32328" y="940538"/>
            <a:ext cx="1977656" cy="389816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 Narrow" panose="020B0606020202030204" pitchFamily="34" charset="0"/>
              </a:rPr>
              <a:t>Target process</a:t>
            </a:r>
          </a:p>
        </p:txBody>
      </p:sp>
      <p:sp>
        <p:nvSpPr>
          <p:cNvPr id="5" name="矩形 4"/>
          <p:cNvSpPr/>
          <p:nvPr/>
        </p:nvSpPr>
        <p:spPr>
          <a:xfrm>
            <a:off x="6132328" y="4091553"/>
            <a:ext cx="1977656" cy="656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6" name="文本框 5"/>
          <p:cNvSpPr txBox="1"/>
          <p:nvPr/>
        </p:nvSpPr>
        <p:spPr>
          <a:xfrm>
            <a:off x="6467256" y="4442761"/>
            <a:ext cx="1562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Malicious Code</a:t>
            </a:r>
            <a:endParaRPr lang="zh-CN" altLang="en-US" sz="1400" dirty="0"/>
          </a:p>
        </p:txBody>
      </p:sp>
      <p:sp>
        <p:nvSpPr>
          <p:cNvPr id="7" name="箭头: 右 6"/>
          <p:cNvSpPr/>
          <p:nvPr/>
        </p:nvSpPr>
        <p:spPr>
          <a:xfrm flipV="1">
            <a:off x="5181601" y="4000500"/>
            <a:ext cx="863010" cy="2068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9" name="矩形 8"/>
          <p:cNvSpPr/>
          <p:nvPr/>
        </p:nvSpPr>
        <p:spPr>
          <a:xfrm>
            <a:off x="6204099" y="4250931"/>
            <a:ext cx="1826142" cy="1993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Loader Function</a:t>
            </a:r>
            <a:endParaRPr lang="zh-CN" altLang="en-US" sz="1400" dirty="0"/>
          </a:p>
        </p:txBody>
      </p:sp>
      <p:sp>
        <p:nvSpPr>
          <p:cNvPr id="10" name="文本框 9"/>
          <p:cNvSpPr txBox="1"/>
          <p:nvPr/>
        </p:nvSpPr>
        <p:spPr>
          <a:xfrm>
            <a:off x="609600" y="3859768"/>
            <a:ext cx="474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Calculate its own image’s current location </a:t>
            </a:r>
            <a:endParaRPr lang="zh-CN" altLang="en-US" sz="1800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80975" y="182880"/>
            <a:ext cx="8772525" cy="3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700" b="1" kern="1300" spc="0" baseline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 dirty="0"/>
              <a:t>Reflective DLL Injection – Stage 2: Step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522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32328" y="940538"/>
            <a:ext cx="1977656" cy="389816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 Narrow" panose="020B0606020202030204" pitchFamily="34" charset="0"/>
              </a:rPr>
              <a:t>Target process</a:t>
            </a:r>
          </a:p>
        </p:txBody>
      </p:sp>
      <p:sp>
        <p:nvSpPr>
          <p:cNvPr id="5" name="矩形 4"/>
          <p:cNvSpPr/>
          <p:nvPr/>
        </p:nvSpPr>
        <p:spPr>
          <a:xfrm>
            <a:off x="6132328" y="4091553"/>
            <a:ext cx="1977656" cy="656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6" name="文本框 5"/>
          <p:cNvSpPr txBox="1"/>
          <p:nvPr/>
        </p:nvSpPr>
        <p:spPr>
          <a:xfrm>
            <a:off x="6467256" y="4442761"/>
            <a:ext cx="1562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Malicious Code</a:t>
            </a:r>
            <a:endParaRPr lang="zh-CN" altLang="en-US" sz="1400" dirty="0"/>
          </a:p>
        </p:txBody>
      </p:sp>
      <p:sp>
        <p:nvSpPr>
          <p:cNvPr id="7" name="箭头: 右 6"/>
          <p:cNvSpPr/>
          <p:nvPr/>
        </p:nvSpPr>
        <p:spPr>
          <a:xfrm flipV="1">
            <a:off x="5232990" y="1104900"/>
            <a:ext cx="863010" cy="2068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9" name="矩形 8"/>
          <p:cNvSpPr/>
          <p:nvPr/>
        </p:nvSpPr>
        <p:spPr>
          <a:xfrm>
            <a:off x="6204099" y="4250931"/>
            <a:ext cx="1826142" cy="1993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Loader Function</a:t>
            </a:r>
            <a:endParaRPr lang="zh-CN" altLang="en-US" sz="1400" dirty="0"/>
          </a:p>
        </p:txBody>
      </p:sp>
      <p:sp>
        <p:nvSpPr>
          <p:cNvPr id="8" name="矩形 7"/>
          <p:cNvSpPr/>
          <p:nvPr/>
        </p:nvSpPr>
        <p:spPr>
          <a:xfrm>
            <a:off x="6204098" y="1119518"/>
            <a:ext cx="1826142" cy="2255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/>
              <a:t>GetProcAddress</a:t>
            </a:r>
            <a:endParaRPr lang="zh-CN" altLang="en-US" sz="1600" dirty="0"/>
          </a:p>
        </p:txBody>
      </p:sp>
      <p:sp>
        <p:nvSpPr>
          <p:cNvPr id="11" name="矩形 10"/>
          <p:cNvSpPr/>
          <p:nvPr/>
        </p:nvSpPr>
        <p:spPr>
          <a:xfrm>
            <a:off x="6204098" y="1416787"/>
            <a:ext cx="1826142" cy="19505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/>
              <a:t>VirtualAlloc</a:t>
            </a:r>
            <a:endParaRPr lang="zh-CN" altLang="en-US" sz="1600" dirty="0"/>
          </a:p>
        </p:txBody>
      </p:sp>
      <p:sp>
        <p:nvSpPr>
          <p:cNvPr id="12" name="矩形 11"/>
          <p:cNvSpPr/>
          <p:nvPr/>
        </p:nvSpPr>
        <p:spPr>
          <a:xfrm>
            <a:off x="6204098" y="1606831"/>
            <a:ext cx="1826142" cy="26006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/>
              <a:t>LoadLibraryA</a:t>
            </a:r>
            <a:endParaRPr lang="zh-CN" altLang="en-US" sz="1600" dirty="0"/>
          </a:p>
        </p:txBody>
      </p:sp>
      <p:sp>
        <p:nvSpPr>
          <p:cNvPr id="13" name="文本框 12"/>
          <p:cNvSpPr txBox="1"/>
          <p:nvPr/>
        </p:nvSpPr>
        <p:spPr>
          <a:xfrm>
            <a:off x="381000" y="800100"/>
            <a:ext cx="472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800"/>
            </a:lvl1pPr>
          </a:lstStyle>
          <a:p>
            <a:r>
              <a:rPr lang="en-US" altLang="zh-CN" sz="2000" dirty="0"/>
              <a:t>Calculate </a:t>
            </a:r>
            <a:r>
              <a:rPr lang="en-US" sz="2000" dirty="0">
                <a:latin typeface="Arial" charset="0"/>
                <a:cs typeface="Arial" charset="0"/>
              </a:rPr>
              <a:t>the addresses of three functions required by the loader, namely </a:t>
            </a:r>
            <a:r>
              <a:rPr lang="en-US" sz="2000" dirty="0" err="1">
                <a:latin typeface="Arial" charset="0"/>
                <a:cs typeface="Arial" charset="0"/>
              </a:rPr>
              <a:t>LoadLibraryA</a:t>
            </a:r>
            <a:r>
              <a:rPr lang="en-US" sz="2000" dirty="0">
                <a:latin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cs typeface="Arial" charset="0"/>
              </a:rPr>
              <a:t>GetProcAddress</a:t>
            </a:r>
            <a:r>
              <a:rPr lang="en-US" sz="2000" dirty="0">
                <a:latin typeface="Arial" charset="0"/>
                <a:cs typeface="Arial" charset="0"/>
              </a:rPr>
              <a:t> and </a:t>
            </a:r>
            <a:r>
              <a:rPr lang="en-US" sz="2000" dirty="0" err="1">
                <a:latin typeface="Arial" charset="0"/>
                <a:cs typeface="Arial" charset="0"/>
              </a:rPr>
              <a:t>VirtualAlloc</a:t>
            </a:r>
            <a:r>
              <a:rPr lang="en-US" sz="2000" dirty="0">
                <a:latin typeface="Arial" charset="0"/>
                <a:cs typeface="Arial" charset="0"/>
              </a:rPr>
              <a:t> by parsing the host processes kernel32.dll export table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80975" y="182880"/>
            <a:ext cx="8772525" cy="3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700" b="1" kern="1300" spc="0" baseline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 dirty="0"/>
              <a:t>Reflective DLL Injection – Stage 2: Step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736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32328" y="940538"/>
            <a:ext cx="1977656" cy="389816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 Narrow" panose="020B0606020202030204" pitchFamily="34" charset="0"/>
              </a:rPr>
              <a:t>Target process</a:t>
            </a:r>
          </a:p>
        </p:txBody>
      </p:sp>
      <p:sp>
        <p:nvSpPr>
          <p:cNvPr id="5" name="矩形 4"/>
          <p:cNvSpPr/>
          <p:nvPr/>
        </p:nvSpPr>
        <p:spPr>
          <a:xfrm>
            <a:off x="6132328" y="4091553"/>
            <a:ext cx="1977656" cy="656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6" name="文本框 5"/>
          <p:cNvSpPr txBox="1"/>
          <p:nvPr/>
        </p:nvSpPr>
        <p:spPr>
          <a:xfrm>
            <a:off x="6467256" y="4442761"/>
            <a:ext cx="1562986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Malicious Code</a:t>
            </a:r>
            <a:endParaRPr lang="zh-CN" altLang="en-US" sz="1400" dirty="0"/>
          </a:p>
        </p:txBody>
      </p:sp>
      <p:sp>
        <p:nvSpPr>
          <p:cNvPr id="9" name="矩形 8"/>
          <p:cNvSpPr/>
          <p:nvPr/>
        </p:nvSpPr>
        <p:spPr>
          <a:xfrm>
            <a:off x="6204099" y="4250931"/>
            <a:ext cx="1826142" cy="1993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Loader Function</a:t>
            </a:r>
            <a:endParaRPr lang="zh-CN" altLang="en-US" sz="1400" dirty="0"/>
          </a:p>
        </p:txBody>
      </p:sp>
      <p:sp>
        <p:nvSpPr>
          <p:cNvPr id="8" name="矩形 7"/>
          <p:cNvSpPr/>
          <p:nvPr/>
        </p:nvSpPr>
        <p:spPr>
          <a:xfrm>
            <a:off x="6204098" y="1119518"/>
            <a:ext cx="1826142" cy="2255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/>
              <a:t>GetProcAddress</a:t>
            </a:r>
            <a:endParaRPr lang="zh-CN" altLang="en-US" sz="1600" dirty="0"/>
          </a:p>
        </p:txBody>
      </p:sp>
      <p:sp>
        <p:nvSpPr>
          <p:cNvPr id="11" name="矩形 10"/>
          <p:cNvSpPr/>
          <p:nvPr/>
        </p:nvSpPr>
        <p:spPr>
          <a:xfrm>
            <a:off x="6204098" y="1416787"/>
            <a:ext cx="1826142" cy="19505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/>
              <a:t>VirtualAlloc</a:t>
            </a:r>
            <a:endParaRPr lang="zh-CN" altLang="en-US" sz="1600" dirty="0"/>
          </a:p>
        </p:txBody>
      </p:sp>
      <p:sp>
        <p:nvSpPr>
          <p:cNvPr id="12" name="矩形 11"/>
          <p:cNvSpPr/>
          <p:nvPr/>
        </p:nvSpPr>
        <p:spPr>
          <a:xfrm>
            <a:off x="6204098" y="1606831"/>
            <a:ext cx="1826142" cy="26006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/>
              <a:t>LoadLibraryA</a:t>
            </a:r>
            <a:endParaRPr lang="zh-CN" altLang="en-US" sz="1600" dirty="0"/>
          </a:p>
        </p:txBody>
      </p:sp>
      <p:sp>
        <p:nvSpPr>
          <p:cNvPr id="14" name="矩形 13"/>
          <p:cNvSpPr/>
          <p:nvPr/>
        </p:nvSpPr>
        <p:spPr>
          <a:xfrm>
            <a:off x="6096000" y="2046115"/>
            <a:ext cx="1977656" cy="656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5" name="文本框 14"/>
          <p:cNvSpPr txBox="1"/>
          <p:nvPr/>
        </p:nvSpPr>
        <p:spPr>
          <a:xfrm>
            <a:off x="6430928" y="2397323"/>
            <a:ext cx="1562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Malicious Code</a:t>
            </a:r>
            <a:endParaRPr lang="zh-CN" altLang="en-US" sz="1400" dirty="0"/>
          </a:p>
        </p:txBody>
      </p:sp>
      <p:sp>
        <p:nvSpPr>
          <p:cNvPr id="16" name="矩形 15"/>
          <p:cNvSpPr/>
          <p:nvPr/>
        </p:nvSpPr>
        <p:spPr>
          <a:xfrm>
            <a:off x="6167771" y="2205493"/>
            <a:ext cx="1826142" cy="1993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Loader Function</a:t>
            </a:r>
            <a:endParaRPr lang="zh-CN" altLang="en-US" sz="1400" dirty="0"/>
          </a:p>
        </p:txBody>
      </p:sp>
      <p:sp>
        <p:nvSpPr>
          <p:cNvPr id="17" name="文本框 16"/>
          <p:cNvSpPr txBox="1"/>
          <p:nvPr/>
        </p:nvSpPr>
        <p:spPr>
          <a:xfrm>
            <a:off x="1006549" y="1943100"/>
            <a:ext cx="40226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pPr lvl="1"/>
            <a:r>
              <a:rPr lang="en-US" sz="2000" dirty="0"/>
              <a:t>Allocate a continuous region of memory and copy the library's headers and sections into their new locations</a:t>
            </a:r>
          </a:p>
        </p:txBody>
      </p:sp>
      <p:cxnSp>
        <p:nvCxnSpPr>
          <p:cNvPr id="3" name="连接符: 曲线 2"/>
          <p:cNvCxnSpPr>
            <a:stCxn id="5" idx="1"/>
            <a:endCxn id="14" idx="1"/>
          </p:cNvCxnSpPr>
          <p:nvPr/>
        </p:nvCxnSpPr>
        <p:spPr bwMode="auto">
          <a:xfrm rot="10800000">
            <a:off x="6096000" y="2374119"/>
            <a:ext cx="36328" cy="2045438"/>
          </a:xfrm>
          <a:prstGeom prst="curvedConnector3">
            <a:avLst>
              <a:gd name="adj1" fmla="val 1413254"/>
            </a:avLst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Title 1"/>
          <p:cNvSpPr txBox="1">
            <a:spLocks/>
          </p:cNvSpPr>
          <p:nvPr/>
        </p:nvSpPr>
        <p:spPr bwMode="auto">
          <a:xfrm>
            <a:off x="180975" y="182880"/>
            <a:ext cx="8772525" cy="3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700" b="1" kern="1300" spc="0" baseline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 dirty="0"/>
              <a:t>Reflective DLL Injection – Stage 2: Step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60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32328" y="940538"/>
            <a:ext cx="1977656" cy="389816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 Narrow" panose="020B0606020202030204" pitchFamily="34" charset="0"/>
              </a:rPr>
              <a:t>Target process</a:t>
            </a:r>
          </a:p>
        </p:txBody>
      </p:sp>
      <p:sp>
        <p:nvSpPr>
          <p:cNvPr id="8" name="矩形 7"/>
          <p:cNvSpPr/>
          <p:nvPr/>
        </p:nvSpPr>
        <p:spPr>
          <a:xfrm>
            <a:off x="6204098" y="1119518"/>
            <a:ext cx="1826142" cy="2255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/>
              <a:t>GetProcAddress</a:t>
            </a:r>
            <a:endParaRPr lang="zh-CN" altLang="en-US" sz="1600" dirty="0"/>
          </a:p>
        </p:txBody>
      </p:sp>
      <p:sp>
        <p:nvSpPr>
          <p:cNvPr id="11" name="矩形 10"/>
          <p:cNvSpPr/>
          <p:nvPr/>
        </p:nvSpPr>
        <p:spPr>
          <a:xfrm>
            <a:off x="6204098" y="1416787"/>
            <a:ext cx="1826142" cy="19505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/>
              <a:t>VirtualAlloc</a:t>
            </a:r>
            <a:endParaRPr lang="zh-CN" altLang="en-US" sz="1600" dirty="0"/>
          </a:p>
        </p:txBody>
      </p:sp>
      <p:sp>
        <p:nvSpPr>
          <p:cNvPr id="12" name="矩形 11"/>
          <p:cNvSpPr/>
          <p:nvPr/>
        </p:nvSpPr>
        <p:spPr>
          <a:xfrm>
            <a:off x="6204098" y="1606831"/>
            <a:ext cx="1826142" cy="26006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/>
              <a:t>LoadLibraryA</a:t>
            </a:r>
            <a:endParaRPr lang="zh-CN" altLang="en-US" sz="1600" dirty="0"/>
          </a:p>
        </p:txBody>
      </p:sp>
      <p:sp>
        <p:nvSpPr>
          <p:cNvPr id="14" name="矩形 13"/>
          <p:cNvSpPr/>
          <p:nvPr/>
        </p:nvSpPr>
        <p:spPr>
          <a:xfrm>
            <a:off x="6096000" y="2046115"/>
            <a:ext cx="1977656" cy="656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5" name="文本框 14"/>
          <p:cNvSpPr txBox="1"/>
          <p:nvPr/>
        </p:nvSpPr>
        <p:spPr>
          <a:xfrm>
            <a:off x="6400800" y="2473523"/>
            <a:ext cx="1562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Malicious Code</a:t>
            </a:r>
            <a:endParaRPr lang="zh-CN" altLang="en-US" sz="1400" dirty="0"/>
          </a:p>
        </p:txBody>
      </p:sp>
      <p:sp>
        <p:nvSpPr>
          <p:cNvPr id="16" name="矩形 15"/>
          <p:cNvSpPr/>
          <p:nvPr/>
        </p:nvSpPr>
        <p:spPr>
          <a:xfrm>
            <a:off x="6167771" y="2324100"/>
            <a:ext cx="1826142" cy="1993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Loader Function</a:t>
            </a:r>
            <a:endParaRPr lang="zh-CN" altLang="en-US" sz="1400" dirty="0"/>
          </a:p>
        </p:txBody>
      </p:sp>
      <p:sp>
        <p:nvSpPr>
          <p:cNvPr id="17" name="文本框 16"/>
          <p:cNvSpPr txBox="1"/>
          <p:nvPr/>
        </p:nvSpPr>
        <p:spPr>
          <a:xfrm>
            <a:off x="685801" y="19431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pPr lvl="1"/>
            <a:r>
              <a:rPr lang="en-US" sz="2000" dirty="0"/>
              <a:t>Parse the newly loaded copy of its image's import table, load any additional library</a:t>
            </a:r>
          </a:p>
          <a:p>
            <a:pPr lvl="1"/>
            <a:endParaRPr lang="en-US" sz="2000" dirty="0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180975" y="182880"/>
            <a:ext cx="8772525" cy="3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700" b="1" kern="1300" spc="0" baseline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 dirty="0"/>
              <a:t>Reflective DLL Injection – Stage 2: Step 4</a:t>
            </a:r>
            <a:endParaRPr lang="en-US" dirty="0"/>
          </a:p>
        </p:txBody>
      </p:sp>
      <p:sp>
        <p:nvSpPr>
          <p:cNvPr id="19" name="矩形 18"/>
          <p:cNvSpPr/>
          <p:nvPr/>
        </p:nvSpPr>
        <p:spPr>
          <a:xfrm>
            <a:off x="6185490" y="2038053"/>
            <a:ext cx="1826142" cy="2098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Import Table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0" name="箭头: 右 19"/>
          <p:cNvSpPr/>
          <p:nvPr/>
        </p:nvSpPr>
        <p:spPr>
          <a:xfrm flipV="1">
            <a:off x="5181600" y="2041008"/>
            <a:ext cx="863010" cy="2068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</p:spTree>
    <p:extLst>
      <p:ext uri="{BB962C8B-B14F-4D97-AF65-F5344CB8AC3E}">
        <p14:creationId xmlns:p14="http://schemas.microsoft.com/office/powerpoint/2010/main" val="2048451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32328" y="940538"/>
            <a:ext cx="1977656" cy="389816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dirty="0">
              <a:latin typeface="Arial Narrow" panose="020B0606020202030204" pitchFamily="34" charset="0"/>
            </a:endParaRPr>
          </a:p>
          <a:p>
            <a:pPr algn="ctr"/>
            <a:endParaRPr lang="en-US" altLang="zh-CN" sz="2400" dirty="0">
              <a:latin typeface="Arial Narrow" panose="020B0606020202030204" pitchFamily="34" charset="0"/>
            </a:endParaRPr>
          </a:p>
          <a:p>
            <a:pPr algn="ctr"/>
            <a:r>
              <a:rPr lang="en-US" altLang="zh-CN" sz="2400" dirty="0">
                <a:latin typeface="Arial Narrow" panose="020B0606020202030204" pitchFamily="34" charset="0"/>
              </a:rPr>
              <a:t>Target process</a:t>
            </a:r>
          </a:p>
        </p:txBody>
      </p:sp>
      <p:sp>
        <p:nvSpPr>
          <p:cNvPr id="8" name="矩形 7"/>
          <p:cNvSpPr/>
          <p:nvPr/>
        </p:nvSpPr>
        <p:spPr>
          <a:xfrm>
            <a:off x="6204098" y="1119518"/>
            <a:ext cx="1826142" cy="2255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/>
              <a:t>GetProcAddress</a:t>
            </a:r>
            <a:endParaRPr lang="zh-CN" altLang="en-US" sz="1600" dirty="0"/>
          </a:p>
        </p:txBody>
      </p:sp>
      <p:sp>
        <p:nvSpPr>
          <p:cNvPr id="11" name="矩形 10"/>
          <p:cNvSpPr/>
          <p:nvPr/>
        </p:nvSpPr>
        <p:spPr>
          <a:xfrm>
            <a:off x="6204098" y="1416787"/>
            <a:ext cx="1826142" cy="19505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/>
              <a:t>VirtualAlloc</a:t>
            </a:r>
            <a:endParaRPr lang="zh-CN" altLang="en-US" sz="1600" dirty="0"/>
          </a:p>
        </p:txBody>
      </p:sp>
      <p:sp>
        <p:nvSpPr>
          <p:cNvPr id="12" name="矩形 11"/>
          <p:cNvSpPr/>
          <p:nvPr/>
        </p:nvSpPr>
        <p:spPr>
          <a:xfrm>
            <a:off x="6204098" y="1606831"/>
            <a:ext cx="1826142" cy="26006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/>
              <a:t>LoadLibraryA</a:t>
            </a:r>
            <a:endParaRPr lang="zh-CN" altLang="en-US" sz="1600" dirty="0"/>
          </a:p>
        </p:txBody>
      </p:sp>
      <p:sp>
        <p:nvSpPr>
          <p:cNvPr id="14" name="矩形 13"/>
          <p:cNvSpPr/>
          <p:nvPr/>
        </p:nvSpPr>
        <p:spPr>
          <a:xfrm>
            <a:off x="6096000" y="2046115"/>
            <a:ext cx="1977656" cy="91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5" name="文本框 14"/>
          <p:cNvSpPr txBox="1"/>
          <p:nvPr/>
        </p:nvSpPr>
        <p:spPr>
          <a:xfrm>
            <a:off x="6400800" y="2702123"/>
            <a:ext cx="1562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Malicious Code</a:t>
            </a:r>
            <a:endParaRPr lang="zh-CN" altLang="en-US" sz="1400" dirty="0"/>
          </a:p>
        </p:txBody>
      </p:sp>
      <p:sp>
        <p:nvSpPr>
          <p:cNvPr id="16" name="矩形 15"/>
          <p:cNvSpPr/>
          <p:nvPr/>
        </p:nvSpPr>
        <p:spPr>
          <a:xfrm>
            <a:off x="6167771" y="2505739"/>
            <a:ext cx="1826142" cy="1993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Loader Function</a:t>
            </a:r>
            <a:endParaRPr lang="zh-CN" altLang="en-US" sz="1400" dirty="0"/>
          </a:p>
        </p:txBody>
      </p:sp>
      <p:sp>
        <p:nvSpPr>
          <p:cNvPr id="17" name="文本框 16"/>
          <p:cNvSpPr txBox="1"/>
          <p:nvPr/>
        </p:nvSpPr>
        <p:spPr>
          <a:xfrm>
            <a:off x="533400" y="1943100"/>
            <a:ext cx="46995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pPr lvl="1"/>
            <a:r>
              <a:rPr lang="en-US" sz="2000" dirty="0"/>
              <a:t>Call its newly loaded image's entry point function, </a:t>
            </a:r>
            <a:r>
              <a:rPr lang="en-US" sz="2000" dirty="0" err="1"/>
              <a:t>DllMain</a:t>
            </a:r>
            <a:r>
              <a:rPr lang="en-US" sz="2000" dirty="0"/>
              <a:t> with DLL_PROCESS_ATTACH, and now the library has been successfully loaded into memory</a:t>
            </a:r>
          </a:p>
          <a:p>
            <a:pPr lvl="1"/>
            <a:endParaRPr lang="en-US" sz="2000" dirty="0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180975" y="182880"/>
            <a:ext cx="8772525" cy="3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700" b="1" kern="1300" spc="0" baseline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 dirty="0"/>
              <a:t>Reflective DLL Injection – Stage 2: Step 5</a:t>
            </a:r>
            <a:endParaRPr lang="en-US" dirty="0"/>
          </a:p>
        </p:txBody>
      </p:sp>
      <p:sp>
        <p:nvSpPr>
          <p:cNvPr id="19" name="矩形 18"/>
          <p:cNvSpPr/>
          <p:nvPr/>
        </p:nvSpPr>
        <p:spPr>
          <a:xfrm>
            <a:off x="6185490" y="2038053"/>
            <a:ext cx="1826142" cy="2098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Import Table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0" name="箭头: 右 19"/>
          <p:cNvSpPr/>
          <p:nvPr/>
        </p:nvSpPr>
        <p:spPr>
          <a:xfrm flipV="1">
            <a:off x="5232990" y="2269608"/>
            <a:ext cx="863010" cy="2068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13" name="矩形 12"/>
          <p:cNvSpPr/>
          <p:nvPr/>
        </p:nvSpPr>
        <p:spPr>
          <a:xfrm>
            <a:off x="6185490" y="2247900"/>
            <a:ext cx="1826142" cy="1993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350" dirty="0"/>
              <a:t>DLL Main</a:t>
            </a:r>
            <a:endParaRPr lang="zh-CN" altLang="en-US" sz="1350" dirty="0"/>
          </a:p>
        </p:txBody>
      </p:sp>
    </p:spTree>
    <p:extLst>
      <p:ext uri="{BB962C8B-B14F-4D97-AF65-F5344CB8AC3E}">
        <p14:creationId xmlns:p14="http://schemas.microsoft.com/office/powerpoint/2010/main" val="224505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sz="2400" dirty="0"/>
              <a:t>Focus on Reflective Loading</a:t>
            </a:r>
            <a:endParaRPr lang="en-US" dirty="0"/>
          </a:p>
        </p:txBody>
      </p:sp>
      <p:sp>
        <p:nvSpPr>
          <p:cNvPr id="8" name="Rectangle 49"/>
          <p:cNvSpPr/>
          <p:nvPr/>
        </p:nvSpPr>
        <p:spPr>
          <a:xfrm>
            <a:off x="180975" y="647700"/>
            <a:ext cx="881062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sz="2000" dirty="0">
                <a:solidFill>
                  <a:srgbClr val="0000FF"/>
                </a:solidFill>
                <a:ea typeface="宋体" charset="-122"/>
              </a:rPr>
              <a:t>Understanding Reflective Loading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b="1" dirty="0">
                <a:latin typeface="Arial" charset="0"/>
                <a:cs typeface="Arial" charset="0"/>
              </a:rPr>
              <a:t>Stage 2: Loader function </a:t>
            </a:r>
            <a:r>
              <a:rPr lang="en-US" altLang="zh-CN" sz="1800" dirty="0">
                <a:latin typeface="Arial" charset="0"/>
                <a:cs typeface="Arial" charset="0"/>
              </a:rPr>
              <a:t>(performing in the target process): Take care of all the details involved in manually executing DLLs from memory (relocation). </a:t>
            </a:r>
          </a:p>
          <a:p>
            <a:pPr marL="12492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700" dirty="0">
                <a:latin typeface="Arial" charset="0"/>
                <a:cs typeface="Arial" charset="0"/>
              </a:rPr>
              <a:t>In fact, the manual DLL execution is equivalent to the function of </a:t>
            </a:r>
            <a:r>
              <a:rPr lang="en-US" altLang="zh-CN" sz="1700" dirty="0" err="1">
                <a:latin typeface="Arial" charset="0"/>
                <a:cs typeface="Arial" charset="0"/>
              </a:rPr>
              <a:t>LoadLibrary</a:t>
            </a:r>
            <a:r>
              <a:rPr lang="en-US" altLang="zh-CN" sz="1700" dirty="0">
                <a:latin typeface="Arial" charset="0"/>
                <a:cs typeface="Arial" charset="0"/>
              </a:rPr>
              <a:t> used in regular code injection.</a:t>
            </a:r>
          </a:p>
        </p:txBody>
      </p:sp>
      <p:pic>
        <p:nvPicPr>
          <p:cNvPr id="3" name="图形 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4763" y="3238500"/>
            <a:ext cx="9144000" cy="153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2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9087" y="190500"/>
            <a:ext cx="8772525" cy="330729"/>
          </a:xfrm>
        </p:spPr>
        <p:txBody>
          <a:bodyPr/>
          <a:lstStyle/>
          <a:p>
            <a:r>
              <a:rPr lang="en-US" sz="2400" dirty="0"/>
              <a:t>Detecting Reflective DLL Injection</a:t>
            </a:r>
            <a:endParaRPr lang="en-US" dirty="0"/>
          </a:p>
        </p:txBody>
      </p:sp>
      <p:sp>
        <p:nvSpPr>
          <p:cNvPr id="5" name="Rectangle 49"/>
          <p:cNvSpPr/>
          <p:nvPr/>
        </p:nvSpPr>
        <p:spPr>
          <a:xfrm>
            <a:off x="152400" y="788194"/>
            <a:ext cx="8801100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Basic ideas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sz="1800" dirty="0">
              <a:latin typeface="Arial" charset="0"/>
              <a:cs typeface="Arial" charset="0"/>
            </a:endParaRP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>
                <a:latin typeface="Arial" charset="0"/>
                <a:cs typeface="Arial" charset="0"/>
              </a:rPr>
              <a:t>Each stage could be defined as a sequence of </a:t>
            </a:r>
            <a:r>
              <a:rPr lang="en-US" altLang="zh-CN" sz="1800" b="1" i="1" dirty="0">
                <a:latin typeface="Arial" charset="0"/>
                <a:cs typeface="Arial" charset="0"/>
              </a:rPr>
              <a:t>key steps</a:t>
            </a:r>
            <a:endParaRPr lang="en-US" sz="1800" b="1" i="1" dirty="0">
              <a:latin typeface="Arial" charset="0"/>
              <a:cs typeface="Arial" charset="0"/>
            </a:endParaRP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sz="1800" dirty="0">
              <a:latin typeface="Arial" charset="0"/>
              <a:cs typeface="Arial" charset="0"/>
            </a:endParaRP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b="1" i="1" dirty="0">
                <a:latin typeface="Arial" charset="0"/>
                <a:cs typeface="Arial" charset="0"/>
              </a:rPr>
              <a:t>Identifying those key steps </a:t>
            </a:r>
            <a:r>
              <a:rPr lang="en-US" sz="1800" dirty="0">
                <a:latin typeface="Arial" charset="0"/>
                <a:cs typeface="Arial" charset="0"/>
              </a:rPr>
              <a:t>means detecting each of the two stages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sz="1800" dirty="0">
              <a:latin typeface="Arial" charset="0"/>
              <a:cs typeface="Arial" charset="0"/>
            </a:endParaRP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>
                <a:latin typeface="Arial" charset="0"/>
                <a:cs typeface="Arial" charset="0"/>
              </a:rPr>
              <a:t>Consider each stage as a PHF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176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sz="2400" dirty="0"/>
              <a:t>Experiment Methodology</a:t>
            </a:r>
            <a:endParaRPr lang="en-US" dirty="0"/>
          </a:p>
        </p:txBody>
      </p:sp>
      <p:sp>
        <p:nvSpPr>
          <p:cNvPr id="6" name="Rectangle 49"/>
          <p:cNvSpPr/>
          <p:nvPr/>
        </p:nvSpPr>
        <p:spPr>
          <a:xfrm>
            <a:off x="152400" y="647700"/>
            <a:ext cx="8686800" cy="4347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Perform reflective loading-based attacks and collect our own data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>
                <a:latin typeface="Arial" charset="0"/>
                <a:cs typeface="Arial" charset="0"/>
              </a:rPr>
              <a:t>Leverage two existing implementations:</a:t>
            </a:r>
          </a:p>
          <a:p>
            <a:pPr marL="12492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700" dirty="0" err="1">
                <a:latin typeface="Arial" charset="0"/>
                <a:cs typeface="Arial" charset="0"/>
              </a:rPr>
              <a:t>Stephenfewer’s</a:t>
            </a:r>
            <a:r>
              <a:rPr lang="en-US" sz="1700" dirty="0">
                <a:latin typeface="Arial" charset="0"/>
                <a:cs typeface="Arial" charset="0"/>
              </a:rPr>
              <a:t> implementation*, the first one ever</a:t>
            </a:r>
          </a:p>
          <a:p>
            <a:pPr marL="12492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700" dirty="0" err="1">
                <a:latin typeface="Arial" charset="0"/>
                <a:cs typeface="Arial" charset="0"/>
              </a:rPr>
              <a:t>Metasploit’s</a:t>
            </a:r>
            <a:r>
              <a:rPr lang="en-US" sz="1700" dirty="0">
                <a:latin typeface="Arial" charset="0"/>
                <a:cs typeface="Arial" charset="0"/>
              </a:rPr>
              <a:t> built-in function, located at post/windows/manage/</a:t>
            </a:r>
            <a:r>
              <a:rPr lang="en-US" sz="1700" dirty="0" err="1">
                <a:latin typeface="Arial" charset="0"/>
                <a:cs typeface="Arial" charset="0"/>
              </a:rPr>
              <a:t>refective_dll_inject</a:t>
            </a:r>
            <a:r>
              <a:rPr lang="en-US" sz="1700" dirty="0">
                <a:latin typeface="Arial" charset="0"/>
                <a:cs typeface="Arial" charset="0"/>
              </a:rPr>
              <a:t> </a:t>
            </a:r>
            <a:endParaRPr lang="en-US" sz="1800" dirty="0">
              <a:latin typeface="Arial" charset="0"/>
              <a:cs typeface="Arial" charset="0"/>
            </a:endParaRP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>
                <a:latin typeface="Arial" charset="0"/>
                <a:cs typeface="Arial" charset="0"/>
              </a:rPr>
              <a:t>Experiment details:</a:t>
            </a:r>
          </a:p>
          <a:p>
            <a:pPr marL="12492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700" dirty="0">
                <a:latin typeface="Arial" charset="0"/>
                <a:cs typeface="Arial" charset="0"/>
              </a:rPr>
              <a:t>Select a target process and get its PID</a:t>
            </a:r>
          </a:p>
          <a:p>
            <a:pPr marL="12492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700" dirty="0">
                <a:latin typeface="Arial" charset="0"/>
                <a:cs typeface="Arial" charset="0"/>
              </a:rPr>
              <a:t>Perform attacks with either one implementation mentioned above </a:t>
            </a:r>
          </a:p>
          <a:p>
            <a:pPr marL="1706400" lvl="3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600" dirty="0">
                <a:latin typeface="Arial" charset="0"/>
                <a:cs typeface="Arial" charset="0"/>
              </a:rPr>
              <a:t>E.g., executing&lt; </a:t>
            </a:r>
            <a:r>
              <a:rPr lang="en-US" sz="1600" dirty="0"/>
              <a:t>inject.exe </a:t>
            </a:r>
            <a:r>
              <a:rPr lang="en-US" sz="1600" dirty="0" err="1"/>
              <a:t>targetPID</a:t>
            </a:r>
            <a:r>
              <a:rPr lang="en-US" sz="1600" dirty="0"/>
              <a:t>&gt;</a:t>
            </a:r>
            <a:endParaRPr lang="en-US" sz="1600" dirty="0">
              <a:latin typeface="Arial" charset="0"/>
              <a:cs typeface="Arial" charset="0"/>
            </a:endParaRPr>
          </a:p>
          <a:p>
            <a:pPr marL="12492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700" dirty="0">
                <a:latin typeface="Arial" charset="0"/>
                <a:cs typeface="Arial" charset="0"/>
              </a:rPr>
              <a:t>Monitor the execution of the original target process, as well as both the after-injection target process and the APT process, and collect traces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57200" y="5055423"/>
            <a:ext cx="655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charset="0"/>
                <a:cs typeface="Arial" charset="0"/>
                <a:hlinkClick r:id="rId3"/>
              </a:rPr>
              <a:t>* https://github.com/stephenfewer/ReflectiveDLLInjection</a:t>
            </a:r>
            <a:endParaRPr lang="en-US" sz="1100" kern="0" dirty="0"/>
          </a:p>
        </p:txBody>
      </p:sp>
    </p:spTree>
    <p:extLst>
      <p:ext uri="{BB962C8B-B14F-4D97-AF65-F5344CB8AC3E}">
        <p14:creationId xmlns:p14="http://schemas.microsoft.com/office/powerpoint/2010/main" val="280079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sz="2400" dirty="0"/>
              <a:t>Experiment Methodology – cont’d</a:t>
            </a:r>
            <a:endParaRPr lang="en-US" dirty="0"/>
          </a:p>
        </p:txBody>
      </p:sp>
      <p:sp>
        <p:nvSpPr>
          <p:cNvPr id="6" name="Rectangle 49"/>
          <p:cNvSpPr/>
          <p:nvPr/>
        </p:nvSpPr>
        <p:spPr>
          <a:xfrm>
            <a:off x="152400" y="647700"/>
            <a:ext cx="88011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Extract behavior graphs using sequence alignment algorithm</a:t>
            </a:r>
            <a:endParaRPr lang="en-US" sz="2000" dirty="0">
              <a:solidFill>
                <a:srgbClr val="0000FF"/>
              </a:solidFill>
              <a:ea typeface="宋体" charset="-122"/>
            </a:endParaRP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sz="1800" dirty="0">
              <a:latin typeface="Arial" charset="0"/>
              <a:cs typeface="Arial" charset="0"/>
            </a:endParaRP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2000" dirty="0">
                <a:latin typeface="Arial" charset="0"/>
                <a:cs typeface="Arial" charset="0"/>
              </a:rPr>
              <a:t>Perform comparative analysis between </a:t>
            </a:r>
          </a:p>
          <a:p>
            <a:pPr marL="12492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>
                <a:latin typeface="Arial" charset="0"/>
                <a:cs typeface="Arial" charset="0"/>
              </a:rPr>
              <a:t>traces invoked by the original target process vs. traces invoked by both the after-injection target process and the APT process</a:t>
            </a:r>
          </a:p>
          <a:p>
            <a:pPr marL="12492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2000" dirty="0">
              <a:solidFill>
                <a:srgbClr val="0000FF"/>
              </a:solidFill>
              <a:ea typeface="宋体" charset="-122"/>
            </a:endParaRP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000" dirty="0">
                <a:ea typeface="宋体" charset="-122"/>
              </a:rPr>
              <a:t>To extract unique behavior graphs that appear in after-injection traces while not in original target process traces</a:t>
            </a:r>
            <a:endParaRPr lang="en-US" sz="2000" dirty="0">
              <a:latin typeface="Arial" charset="0"/>
              <a:cs typeface="Arial" charset="0"/>
            </a:endParaRPr>
          </a:p>
          <a:p>
            <a:pPr marL="889200" lvl="2" defTabSz="3689350">
              <a:lnSpc>
                <a:spcPct val="150000"/>
              </a:lnSpc>
              <a:buClr>
                <a:schemeClr val="tx1"/>
              </a:buClr>
              <a:buSzPct val="65000"/>
            </a:pPr>
            <a:endParaRPr lang="en-US" sz="1600" dirty="0">
              <a:latin typeface="Arial" charset="0"/>
              <a:cs typeface="Arial" charset="0"/>
            </a:endParaRPr>
          </a:p>
          <a:p>
            <a:pPr marL="889200" lvl="2" defTabSz="3689350">
              <a:lnSpc>
                <a:spcPct val="150000"/>
              </a:lnSpc>
              <a:buClr>
                <a:schemeClr val="tx1"/>
              </a:buClr>
              <a:buSzPct val="65000"/>
            </a:pPr>
            <a:endParaRPr lang="en-US" sz="1600" dirty="0">
              <a:latin typeface="Arial" charset="0"/>
              <a:cs typeface="Arial" charset="0"/>
            </a:endParaRPr>
          </a:p>
          <a:p>
            <a:pPr marL="12492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7200" y="5055423"/>
            <a:ext cx="655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charset="0"/>
                <a:cs typeface="Arial" charset="0"/>
                <a:hlinkClick r:id="rId3"/>
              </a:rPr>
              <a:t>* https://github.com/stephenfewer/ReflectiveDLLInjection</a:t>
            </a:r>
            <a:endParaRPr lang="en-US" sz="1100" kern="0" dirty="0"/>
          </a:p>
        </p:txBody>
      </p:sp>
    </p:spTree>
    <p:extLst>
      <p:ext uri="{BB962C8B-B14F-4D97-AF65-F5344CB8AC3E}">
        <p14:creationId xmlns:p14="http://schemas.microsoft.com/office/powerpoint/2010/main" val="356783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Our Focus</a:t>
            </a:r>
            <a:endParaRPr lang="en-US" dirty="0"/>
          </a:p>
        </p:txBody>
      </p:sp>
      <p:grpSp>
        <p:nvGrpSpPr>
          <p:cNvPr id="96" name="Group 95"/>
          <p:cNvGrpSpPr/>
          <p:nvPr/>
        </p:nvGrpSpPr>
        <p:grpSpPr>
          <a:xfrm>
            <a:off x="3306566" y="1840052"/>
            <a:ext cx="656525" cy="973892"/>
            <a:chOff x="3240583" y="2761948"/>
            <a:chExt cx="656525" cy="9738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704" y="2761948"/>
              <a:ext cx="656283" cy="6836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240583" y="3458841"/>
              <a:ext cx="6565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/>
                  </a:solidFill>
                </a:rPr>
                <a:t>Victim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334185" y="2031621"/>
            <a:ext cx="813344" cy="787424"/>
            <a:chOff x="313273" y="2953517"/>
            <a:chExt cx="813344" cy="78742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05" y="2953517"/>
              <a:ext cx="546080" cy="46687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13273" y="3463942"/>
              <a:ext cx="8133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/>
                  </a:solidFill>
                </a:rPr>
                <a:t>Attacker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68252" y="2475147"/>
            <a:ext cx="538730" cy="512824"/>
            <a:chOff x="2816476" y="4635168"/>
            <a:chExt cx="596056" cy="55160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6476" y="4635168"/>
              <a:ext cx="564816" cy="52137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20" name="Picture 69" descr="Virus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316" y="4737556"/>
              <a:ext cx="449216" cy="449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1122910" y="2688374"/>
            <a:ext cx="7726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Malicious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Web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2391585" y="2657713"/>
            <a:ext cx="753527" cy="0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 descr="malwar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094" y="1808923"/>
            <a:ext cx="412129" cy="412129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 bwMode="auto">
          <a:xfrm>
            <a:off x="1216056" y="2657712"/>
            <a:ext cx="633656" cy="0"/>
          </a:xfrm>
          <a:prstGeom prst="straightConnector1">
            <a:avLst/>
          </a:prstGeom>
          <a:noFill/>
          <a:ln w="38100" cap="rnd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2383112" y="2769339"/>
            <a:ext cx="6863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Exploit</a:t>
            </a:r>
          </a:p>
          <a:p>
            <a:r>
              <a:rPr lang="en-US" sz="1050" dirty="0">
                <a:solidFill>
                  <a:schemeClr val="tx1"/>
                </a:solidFill>
              </a:rPr>
              <a:t>browser</a:t>
            </a:r>
          </a:p>
        </p:txBody>
      </p:sp>
      <p:pic>
        <p:nvPicPr>
          <p:cNvPr id="18" name="Picture 17" descr="iStock_000013159460XSmall.jpg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3" r="31501"/>
          <a:stretch/>
        </p:blipFill>
        <p:spPr>
          <a:xfrm rot="2832657">
            <a:off x="2626959" y="2329588"/>
            <a:ext cx="394065" cy="629097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 bwMode="auto">
          <a:xfrm>
            <a:off x="1216056" y="1882718"/>
            <a:ext cx="1929056" cy="0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547" y="1754320"/>
            <a:ext cx="404586" cy="27789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146153" y="1859404"/>
            <a:ext cx="725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Phishing</a:t>
            </a:r>
          </a:p>
        </p:txBody>
      </p:sp>
      <p:pic>
        <p:nvPicPr>
          <p:cNvPr id="39" name="Picture 38" descr="iStock_000013159460XSmall.jpg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3" r="31501"/>
          <a:stretch/>
        </p:blipFill>
        <p:spPr>
          <a:xfrm rot="2832657">
            <a:off x="2105940" y="1670300"/>
            <a:ext cx="423167" cy="67555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367988" y="1859404"/>
            <a:ext cx="9295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Exploit</a:t>
            </a:r>
          </a:p>
          <a:p>
            <a:r>
              <a:rPr lang="en-US" sz="1050" dirty="0">
                <a:solidFill>
                  <a:schemeClr val="tx1"/>
                </a:solidFill>
              </a:rPr>
              <a:t>vulnerability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592113" y="2109165"/>
            <a:ext cx="9631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Code Repo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86600" y="2705100"/>
            <a:ext cx="8434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Database</a:t>
            </a:r>
          </a:p>
        </p:txBody>
      </p:sp>
      <p:cxnSp>
        <p:nvCxnSpPr>
          <p:cNvPr id="51" name="Straight Arrow Connector 50"/>
          <p:cNvCxnSpPr/>
          <p:nvPr/>
        </p:nvCxnSpPr>
        <p:spPr bwMode="auto">
          <a:xfrm flipV="1">
            <a:off x="4447284" y="1914681"/>
            <a:ext cx="1384077" cy="335438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6567146" y="1839012"/>
            <a:ext cx="1226166" cy="1"/>
          </a:xfrm>
          <a:prstGeom prst="straightConnector1">
            <a:avLst/>
          </a:prstGeom>
          <a:noFill/>
          <a:ln w="38100" cap="rnd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>
            <a:endCxn id="55" idx="1"/>
          </p:cNvCxnSpPr>
          <p:nvPr/>
        </p:nvCxnSpPr>
        <p:spPr bwMode="auto">
          <a:xfrm>
            <a:off x="4440512" y="2316604"/>
            <a:ext cx="1371118" cy="418014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630" y="1535252"/>
            <a:ext cx="656283" cy="68362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630" y="2392804"/>
            <a:ext cx="656283" cy="68362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816" y="1537964"/>
            <a:ext cx="423792" cy="59265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31326">
            <a:off x="7859242" y="1677661"/>
            <a:ext cx="428941" cy="36031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 rot="981543">
            <a:off x="4709491" y="2312013"/>
            <a:ext cx="89593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Malware </a:t>
            </a:r>
          </a:p>
          <a:p>
            <a:r>
              <a:rPr lang="en-US" sz="1050" dirty="0">
                <a:solidFill>
                  <a:schemeClr val="tx1"/>
                </a:solidFill>
              </a:rPr>
              <a:t>propagation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67493" y="2068652"/>
            <a:ext cx="401619" cy="405676"/>
          </a:xfrm>
          <a:prstGeom prst="rect">
            <a:avLst/>
          </a:prstGeom>
        </p:spPr>
      </p:pic>
      <p:grpSp>
        <p:nvGrpSpPr>
          <p:cNvPr id="104" name="Group 103"/>
          <p:cNvGrpSpPr/>
          <p:nvPr/>
        </p:nvGrpSpPr>
        <p:grpSpPr>
          <a:xfrm>
            <a:off x="394292" y="697052"/>
            <a:ext cx="8397240" cy="609600"/>
            <a:chOff x="304800" y="342900"/>
            <a:chExt cx="8397240" cy="609600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304800" y="342900"/>
              <a:ext cx="2148840" cy="609600"/>
            </a:xfrm>
            <a:prstGeom prst="homePlate">
              <a:avLst>
                <a:gd name="adj" fmla="val 24452"/>
              </a:avLst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lIns="34299" tIns="27439" rIns="34299" bIns="27439" anchor="ctr"/>
            <a:lstStyle/>
            <a:p>
              <a:pPr algn="ctr">
                <a:buClr>
                  <a:srgbClr val="80A5CF"/>
                </a:buClr>
              </a:pPr>
              <a:r>
                <a:rPr lang="en-US" sz="1400" b="1" dirty="0">
                  <a:solidFill>
                    <a:schemeClr val="bg1"/>
                  </a:solidFill>
                  <a:latin typeface="Arial"/>
                  <a:cs typeface="Arial" pitchFamily="34" charset="0"/>
                </a:rPr>
                <a:t>Initial Compromise</a:t>
              </a:r>
            </a:p>
          </p:txBody>
        </p:sp>
        <p:sp>
          <p:nvSpPr>
            <p:cNvPr id="4" name="Rectangle 12"/>
            <p:cNvSpPr>
              <a:spLocks noChangeArrowheads="1"/>
            </p:cNvSpPr>
            <p:nvPr/>
          </p:nvSpPr>
          <p:spPr bwMode="auto">
            <a:xfrm>
              <a:off x="2387600" y="342900"/>
              <a:ext cx="2148840" cy="609600"/>
            </a:xfrm>
            <a:prstGeom prst="chevron">
              <a:avLst>
                <a:gd name="adj" fmla="val 23464"/>
              </a:avLst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lIns="34299" tIns="27439" rIns="34299" bIns="27439" anchor="ctr"/>
            <a:lstStyle/>
            <a:p>
              <a:pPr algn="ctr">
                <a:buClr>
                  <a:srgbClr val="80A5CF"/>
                </a:buClr>
              </a:pPr>
              <a:r>
                <a:rPr lang="en-US" sz="1400" b="1" dirty="0">
                  <a:solidFill>
                    <a:schemeClr val="bg1"/>
                  </a:solidFill>
                  <a:latin typeface="Arial"/>
                  <a:cs typeface="Arial" pitchFamily="34" charset="0"/>
                </a:rPr>
                <a:t>Gaining Foothold</a:t>
              </a:r>
            </a:p>
          </p:txBody>
        </p:sp>
        <p:sp>
          <p:nvSpPr>
            <p:cNvPr id="87" name="Rectangle 12"/>
            <p:cNvSpPr>
              <a:spLocks noChangeArrowheads="1"/>
            </p:cNvSpPr>
            <p:nvPr/>
          </p:nvSpPr>
          <p:spPr bwMode="auto">
            <a:xfrm>
              <a:off x="4470400" y="342900"/>
              <a:ext cx="2148840" cy="609600"/>
            </a:xfrm>
            <a:prstGeom prst="chevron">
              <a:avLst>
                <a:gd name="adj" fmla="val 23464"/>
              </a:avLst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lIns="34299" tIns="27439" rIns="34299" bIns="27439" anchor="ctr"/>
            <a:lstStyle/>
            <a:p>
              <a:pPr algn="ctr">
                <a:buClr>
                  <a:srgbClr val="80A5CF"/>
                </a:buClr>
              </a:pPr>
              <a:r>
                <a:rPr lang="en-US" sz="1400" b="1" dirty="0">
                  <a:solidFill>
                    <a:schemeClr val="bg1"/>
                  </a:solidFill>
                  <a:latin typeface="Arial"/>
                  <a:cs typeface="Arial" pitchFamily="34" charset="0"/>
                </a:rPr>
                <a:t>Lateral Movement</a:t>
              </a:r>
            </a:p>
          </p:txBody>
        </p:sp>
        <p:sp>
          <p:nvSpPr>
            <p:cNvPr id="88" name="Rectangle 12"/>
            <p:cNvSpPr>
              <a:spLocks noChangeArrowheads="1"/>
            </p:cNvSpPr>
            <p:nvPr/>
          </p:nvSpPr>
          <p:spPr bwMode="auto">
            <a:xfrm>
              <a:off x="6553200" y="342900"/>
              <a:ext cx="2148840" cy="609600"/>
            </a:xfrm>
            <a:prstGeom prst="chevron">
              <a:avLst>
                <a:gd name="adj" fmla="val 23464"/>
              </a:avLst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lIns="34299" tIns="27439" rIns="34299" bIns="27439" anchor="ctr"/>
            <a:lstStyle/>
            <a:p>
              <a:pPr algn="ctr">
                <a:buClr>
                  <a:srgbClr val="80A5CF"/>
                </a:buClr>
              </a:pPr>
              <a:r>
                <a:rPr lang="en-US" sz="1400" b="1" dirty="0">
                  <a:solidFill>
                    <a:schemeClr val="bg1"/>
                  </a:solidFill>
                  <a:latin typeface="Arial"/>
                  <a:cs typeface="Arial" pitchFamily="34" charset="0"/>
                </a:rPr>
                <a:t>High Value Asset Acquisition</a:t>
              </a:r>
            </a:p>
          </p:txBody>
        </p:sp>
      </p:grpSp>
      <p:pic>
        <p:nvPicPr>
          <p:cNvPr id="98" name="Picture 97" descr="malwar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12" y="1554604"/>
            <a:ext cx="412129" cy="412129"/>
          </a:xfrm>
          <a:prstGeom prst="rect">
            <a:avLst/>
          </a:prstGeom>
        </p:spPr>
      </p:pic>
      <p:pic>
        <p:nvPicPr>
          <p:cNvPr id="99" name="Picture 98" descr="malwar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12" y="2392804"/>
            <a:ext cx="412129" cy="412129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 rot="20813014">
            <a:off x="4609041" y="1821503"/>
            <a:ext cx="1039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Network scan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068912" y="1554604"/>
            <a:ext cx="1505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Malware (e.g. RAT)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98" y="2469004"/>
            <a:ext cx="412428" cy="505912"/>
          </a:xfrm>
          <a:prstGeom prst="rect">
            <a:avLst/>
          </a:prstGeom>
        </p:spPr>
      </p:pic>
      <p:grpSp>
        <p:nvGrpSpPr>
          <p:cNvPr id="79" name="Group 78"/>
          <p:cNvGrpSpPr/>
          <p:nvPr/>
        </p:nvGrpSpPr>
        <p:grpSpPr>
          <a:xfrm>
            <a:off x="8174312" y="2469004"/>
            <a:ext cx="486586" cy="457200"/>
            <a:chOff x="5590418" y="4044324"/>
            <a:chExt cx="793439" cy="730326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1355" y="4044324"/>
              <a:ext cx="562351" cy="730326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sp>
          <p:nvSpPr>
            <p:cNvPr id="86" name="Rectangle 85"/>
            <p:cNvSpPr/>
            <p:nvPr/>
          </p:nvSpPr>
          <p:spPr bwMode="auto">
            <a:xfrm rot="20484794">
              <a:off x="5590418" y="4303192"/>
              <a:ext cx="793439" cy="209904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1" i="0" u="none" strike="noStrike" cap="none" spc="-300" normalizeH="0" baseline="0" dirty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cs typeface="Arial" pitchFamily="34" charset="0"/>
                </a:rPr>
                <a:t>CONFIDENTIAL</a:t>
              </a:r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56221" y="2019300"/>
            <a:ext cx="420979" cy="47767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04111" y="2275946"/>
            <a:ext cx="420979" cy="47767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67409" y="2053333"/>
            <a:ext cx="420979" cy="477672"/>
          </a:xfrm>
          <a:prstGeom prst="rect">
            <a:avLst/>
          </a:prstGeom>
        </p:spPr>
      </p:pic>
      <p:sp>
        <p:nvSpPr>
          <p:cNvPr id="71" name="Content Placeholder 2"/>
          <p:cNvSpPr txBox="1">
            <a:spLocks/>
          </p:cNvSpPr>
          <p:nvPr/>
        </p:nvSpPr>
        <p:spPr>
          <a:xfrm>
            <a:off x="175952" y="4457700"/>
            <a:ext cx="8615579" cy="515316"/>
          </a:xfrm>
          <a:prstGeom prst="rect">
            <a:avLst/>
          </a:prstGeom>
        </p:spPr>
        <p:txBody>
          <a:bodyPr/>
          <a:lstStyle>
            <a:lvl1pPr marL="238125" indent="-238125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 kern="1200" spc="0" baseline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495300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 kern="1200" spc="0" baseline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665163" indent="-17303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Char char="•"/>
              <a:defRPr sz="1400" kern="1200" spc="0" baseline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20332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+mn-lt"/>
                <a:ea typeface="ＭＳ Ｐゴシック" pitchFamily="34" charset="-128"/>
                <a:cs typeface="MS PGothic" charset="0"/>
              </a:defRPr>
            </a:lvl4pPr>
            <a:lvl5pPr marL="15398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34" charset="-128"/>
                <a:cs typeface="MS PGothic" charset="0"/>
              </a:defRPr>
            </a:lvl5pPr>
            <a:lvl6pPr marL="19970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6pPr>
            <a:lvl7pPr marL="24542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7pPr>
            <a:lvl8pPr marL="29114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8pPr>
            <a:lvl9pPr marL="33686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r>
              <a:rPr lang="en-US" sz="1800" dirty="0"/>
              <a:t>Design a detection mechanism that targets </a:t>
            </a:r>
            <a:r>
              <a:rPr lang="en-US" sz="1800" b="1" dirty="0">
                <a:solidFill>
                  <a:schemeClr val="bg2"/>
                </a:solidFill>
              </a:rPr>
              <a:t>at the post-compromise steps </a:t>
            </a:r>
            <a:r>
              <a:rPr lang="en-US" sz="1800" dirty="0"/>
              <a:t>in the APT life-cycle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10660" y="2068652"/>
            <a:ext cx="420979" cy="477672"/>
          </a:xfrm>
          <a:prstGeom prst="rect">
            <a:avLst/>
          </a:prstGeom>
        </p:spPr>
      </p:pic>
      <p:sp>
        <p:nvSpPr>
          <p:cNvPr id="75" name="Rectangle 12"/>
          <p:cNvSpPr>
            <a:spLocks noChangeArrowheads="1"/>
          </p:cNvSpPr>
          <p:nvPr/>
        </p:nvSpPr>
        <p:spPr bwMode="auto">
          <a:xfrm>
            <a:off x="4876800" y="3543300"/>
            <a:ext cx="2148840" cy="609600"/>
          </a:xfrm>
          <a:prstGeom prst="chevron">
            <a:avLst>
              <a:gd name="adj" fmla="val 23464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34299" tIns="27439" rIns="34299" bIns="27439" anchor="ctr"/>
          <a:lstStyle/>
          <a:p>
            <a:pPr algn="ctr">
              <a:buClr>
                <a:srgbClr val="80A5CF"/>
              </a:buClr>
            </a:pPr>
            <a:r>
              <a:rPr lang="en-US" sz="1400" b="1" dirty="0">
                <a:solidFill>
                  <a:schemeClr val="bg1"/>
                </a:solidFill>
                <a:latin typeface="Arial"/>
                <a:cs typeface="Arial" pitchFamily="34" charset="0"/>
              </a:rPr>
              <a:t>Behavior based Malware detection</a:t>
            </a:r>
          </a:p>
        </p:txBody>
      </p:sp>
      <p:sp>
        <p:nvSpPr>
          <p:cNvPr id="81" name="Freeform 80"/>
          <p:cNvSpPr/>
          <p:nvPr/>
        </p:nvSpPr>
        <p:spPr bwMode="auto">
          <a:xfrm>
            <a:off x="1170839" y="2166699"/>
            <a:ext cx="6677891" cy="612348"/>
          </a:xfrm>
          <a:custGeom>
            <a:avLst/>
            <a:gdLst>
              <a:gd name="connsiteX0" fmla="*/ 6677891 w 6677891"/>
              <a:gd name="connsiteY0" fmla="*/ 71671 h 612348"/>
              <a:gd name="connsiteX1" fmla="*/ 5472546 w 6677891"/>
              <a:gd name="connsiteY1" fmla="*/ 611998 h 612348"/>
              <a:gd name="connsiteX2" fmla="*/ 4045528 w 6677891"/>
              <a:gd name="connsiteY2" fmla="*/ 2398 h 612348"/>
              <a:gd name="connsiteX3" fmla="*/ 2175164 w 6677891"/>
              <a:gd name="connsiteY3" fmla="*/ 390326 h 612348"/>
              <a:gd name="connsiteX4" fmla="*/ 0 w 6677891"/>
              <a:gd name="connsiteY4" fmla="*/ 140944 h 612348"/>
              <a:gd name="connsiteX5" fmla="*/ 0 w 6677891"/>
              <a:gd name="connsiteY5" fmla="*/ 140944 h 612348"/>
              <a:gd name="connsiteX6" fmla="*/ 0 w 6677891"/>
              <a:gd name="connsiteY6" fmla="*/ 140944 h 61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77891" h="612348">
                <a:moveTo>
                  <a:pt x="6677891" y="71671"/>
                </a:moveTo>
                <a:cubicBezTo>
                  <a:pt x="6294582" y="347607"/>
                  <a:pt x="5911273" y="623543"/>
                  <a:pt x="5472546" y="611998"/>
                </a:cubicBezTo>
                <a:cubicBezTo>
                  <a:pt x="5033819" y="600453"/>
                  <a:pt x="4595092" y="39343"/>
                  <a:pt x="4045528" y="2398"/>
                </a:cubicBezTo>
                <a:cubicBezTo>
                  <a:pt x="3495964" y="-34547"/>
                  <a:pt x="2849419" y="367235"/>
                  <a:pt x="2175164" y="390326"/>
                </a:cubicBezTo>
                <a:cubicBezTo>
                  <a:pt x="1500909" y="413417"/>
                  <a:pt x="0" y="140944"/>
                  <a:pt x="0" y="140944"/>
                </a:cubicBezTo>
                <a:lnTo>
                  <a:pt x="0" y="140944"/>
                </a:lnTo>
                <a:lnTo>
                  <a:pt x="0" y="140944"/>
                </a:lnTo>
              </a:path>
            </a:pathLst>
          </a:custGeom>
          <a:noFill/>
          <a:ln w="50800">
            <a:solidFill>
              <a:schemeClr val="bg2"/>
            </a:solidFill>
            <a:headEnd w="lg" len="lg"/>
            <a:tailEnd type="triangle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右大括号 10"/>
          <p:cNvSpPr/>
          <p:nvPr/>
        </p:nvSpPr>
        <p:spPr bwMode="auto">
          <a:xfrm rot="5400000">
            <a:off x="5654147" y="881865"/>
            <a:ext cx="512488" cy="4657982"/>
          </a:xfrm>
          <a:prstGeom prst="righ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089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9039225" cy="330729"/>
          </a:xfrm>
        </p:spPr>
        <p:txBody>
          <a:bodyPr/>
          <a:lstStyle/>
          <a:p>
            <a:r>
              <a:rPr lang="en-US" sz="2400" dirty="0"/>
              <a:t>A Simplified Behavior Graph Extracted for Injection Stage </a:t>
            </a:r>
          </a:p>
        </p:txBody>
      </p:sp>
      <p:pic>
        <p:nvPicPr>
          <p:cNvPr id="7" name="图形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67427" y="1028700"/>
            <a:ext cx="9740027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73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9115425" cy="330729"/>
          </a:xfrm>
        </p:spPr>
        <p:txBody>
          <a:bodyPr/>
          <a:lstStyle/>
          <a:p>
            <a:r>
              <a:rPr lang="en-US" sz="2400" dirty="0"/>
              <a:t>Details about Behavior Graph Extracted for Injection Stage</a:t>
            </a:r>
            <a:endParaRPr lang="en-US" dirty="0"/>
          </a:p>
        </p:txBody>
      </p:sp>
      <p:sp>
        <p:nvSpPr>
          <p:cNvPr id="6" name="Rectangle 49"/>
          <p:cNvSpPr/>
          <p:nvPr/>
        </p:nvSpPr>
        <p:spPr>
          <a:xfrm>
            <a:off x="381000" y="4839365"/>
            <a:ext cx="7772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200" defTabSz="3689350">
              <a:lnSpc>
                <a:spcPct val="150000"/>
              </a:lnSpc>
              <a:buClr>
                <a:schemeClr val="tx1"/>
              </a:buClr>
              <a:buSzPct val="65000"/>
            </a:pPr>
            <a:r>
              <a:rPr lang="en-US" sz="1600" dirty="0">
                <a:latin typeface="Arial" charset="0"/>
                <a:cs typeface="Arial" charset="0"/>
              </a:rPr>
              <a:t>Reference: MSDN, undocumented.ntinternals.net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683609"/>
              </p:ext>
            </p:extLst>
          </p:nvPr>
        </p:nvGraphicFramePr>
        <p:xfrm>
          <a:off x="228600" y="804407"/>
          <a:ext cx="8610599" cy="3861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3554">
                  <a:extLst>
                    <a:ext uri="{9D8B030D-6E8A-4147-A177-3AD203B41FA5}">
                      <a16:colId xmlns:a16="http://schemas.microsoft.com/office/drawing/2014/main" val="3949787172"/>
                    </a:ext>
                  </a:extLst>
                </a:gridCol>
                <a:gridCol w="2593554">
                  <a:extLst>
                    <a:ext uri="{9D8B030D-6E8A-4147-A177-3AD203B41FA5}">
                      <a16:colId xmlns:a16="http://schemas.microsoft.com/office/drawing/2014/main" val="2688582050"/>
                    </a:ext>
                  </a:extLst>
                </a:gridCol>
                <a:gridCol w="3423491">
                  <a:extLst>
                    <a:ext uri="{9D8B030D-6E8A-4147-A177-3AD203B41FA5}">
                      <a16:colId xmlns:a16="http://schemas.microsoft.com/office/drawing/2014/main" val="344921651"/>
                    </a:ext>
                  </a:extLst>
                </a:gridCol>
              </a:tblGrid>
              <a:tr h="374008">
                <a:tc>
                  <a:txBody>
                    <a:bodyPr/>
                    <a:lstStyle/>
                    <a:p>
                      <a:pPr marL="0" algn="l" defTabSz="54864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Semantics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System Calls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等线" panose="02010600030101010101" pitchFamily="2" charset="-122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Parameters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等线" panose="02010600030101010101" pitchFamily="2" charset="-122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2465583"/>
                  </a:ext>
                </a:extLst>
              </a:tr>
              <a:tr h="616212">
                <a:tc>
                  <a:txBody>
                    <a:bodyPr/>
                    <a:lstStyle/>
                    <a:p>
                      <a:pPr marL="0" algn="l" defTabSz="54864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 1: select target process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NtOpenProcess</a:t>
                      </a:r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等线" panose="02010600030101010101" pitchFamily="2" charset="-122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err="1">
                          <a:effectLst/>
                        </a:rPr>
                        <a:t>ProcessHandle</a:t>
                      </a:r>
                      <a:r>
                        <a:rPr lang="en-US" sz="1400" u="none" strike="noStrike" dirty="0">
                          <a:effectLst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</a:rPr>
                        <a:t>DesiredAccess</a:t>
                      </a:r>
                      <a:r>
                        <a:rPr lang="en-US" sz="1400" u="none" strike="noStrike" dirty="0">
                          <a:effectLst/>
                        </a:rPr>
                        <a:t>=</a:t>
                      </a:r>
                      <a:r>
                        <a:rPr lang="en-US" sz="1400" u="none" strike="noStrike" dirty="0" err="1">
                          <a:effectLst/>
                        </a:rPr>
                        <a:t>AllAccess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等线" panose="02010600030101010101" pitchFamily="2" charset="-122"/>
                      </a:endParaRPr>
                    </a:p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等线" panose="02010600030101010101" pitchFamily="2" charset="-122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9084226"/>
                  </a:ext>
                </a:extLst>
              </a:tr>
              <a:tr h="819349">
                <a:tc>
                  <a:txBody>
                    <a:bodyPr/>
                    <a:lstStyle/>
                    <a:p>
                      <a:pPr marL="0" algn="l" defTabSz="54864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 2: allocate Memory in target process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NtAllocateVirtualMemory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等线" panose="02010600030101010101" pitchFamily="2" charset="-122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ProcessHandle</a:t>
                      </a:r>
                      <a:r>
                        <a:rPr lang="en-US" sz="1400" u="none" strike="noStrike" dirty="0">
                          <a:effectLst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</a:rPr>
                        <a:t>BaseAddress</a:t>
                      </a:r>
                      <a:r>
                        <a:rPr lang="en-US" sz="1400" u="none" strike="noStrike" dirty="0">
                          <a:effectLst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</a:rPr>
                        <a:t>RegionSize</a:t>
                      </a:r>
                      <a:r>
                        <a:rPr lang="en-US" sz="1400" u="none" strike="noStrike" dirty="0">
                          <a:effectLst/>
                        </a:rPr>
                        <a:t>, Protect=PAGE_EXECUTE_READWRITE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等线" panose="02010600030101010101" pitchFamily="2" charset="-122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3236194"/>
                  </a:ext>
                </a:extLst>
              </a:tr>
              <a:tr h="819349">
                <a:tc>
                  <a:txBody>
                    <a:bodyPr/>
                    <a:lstStyle/>
                    <a:p>
                      <a:pPr marL="0" algn="l" defTabSz="54864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 3: write malicious data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NtWriteVirtualMemory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等线" panose="02010600030101010101" pitchFamily="2" charset="-122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ProcessHandle</a:t>
                      </a:r>
                      <a:r>
                        <a:rPr lang="en-US" sz="1400" u="none" strike="noStrike" dirty="0">
                          <a:effectLst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</a:rPr>
                        <a:t>BaseAddress</a:t>
                      </a:r>
                      <a:r>
                        <a:rPr lang="en-US" sz="1400" u="none" strike="noStrike" dirty="0">
                          <a:effectLst/>
                        </a:rPr>
                        <a:t>, Buffer, </a:t>
                      </a:r>
                      <a:r>
                        <a:rPr lang="en-US" sz="1400" u="none" strike="noStrike" dirty="0" err="1">
                          <a:effectLst/>
                        </a:rPr>
                        <a:t>NumberOfBytesToWrite</a:t>
                      </a:r>
                      <a:r>
                        <a:rPr lang="en-US" sz="1400" u="none" strike="noStrike" dirty="0">
                          <a:effectLst/>
                        </a:rPr>
                        <a:t>=</a:t>
                      </a:r>
                      <a:r>
                        <a:rPr lang="en-US" sz="1400" u="none" strike="noStrike" dirty="0" err="1">
                          <a:effectLst/>
                        </a:rPr>
                        <a:t>RegionSize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等线" panose="02010600030101010101" pitchFamily="2" charset="-122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9773127"/>
                  </a:ext>
                </a:extLst>
              </a:tr>
              <a:tr h="616212">
                <a:tc>
                  <a:txBody>
                    <a:bodyPr/>
                    <a:lstStyle/>
                    <a:p>
                      <a:pPr marL="0" algn="l" defTabSz="54864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 4: flush execution cache for specified region of code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NtFlushInstructionCache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等线" panose="02010600030101010101" pitchFamily="2" charset="-122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ProcessHandle</a:t>
                      </a:r>
                      <a:r>
                        <a:rPr lang="en-US" sz="1400" u="none" strike="noStrike" dirty="0">
                          <a:effectLst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</a:rPr>
                        <a:t>BaseAddress</a:t>
                      </a:r>
                      <a:r>
                        <a:rPr lang="en-US" sz="1400" u="none" strike="noStrike" dirty="0">
                          <a:effectLst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</a:rPr>
                        <a:t>NumberOfBytesToFlush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等线" panose="02010600030101010101" pitchFamily="2" charset="-122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7621643"/>
                  </a:ext>
                </a:extLst>
              </a:tr>
              <a:tr h="616212">
                <a:tc>
                  <a:txBody>
                    <a:bodyPr/>
                    <a:lstStyle/>
                    <a:p>
                      <a:pPr marL="0" algn="l" defTabSz="54864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 5: create thread to execute malicious code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NtCreateThreadEx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等线" panose="02010600030101010101" pitchFamily="2" charset="-122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ProcessHandle</a:t>
                      </a:r>
                      <a:r>
                        <a:rPr lang="en-US" sz="1400" u="none" strike="noStrike" dirty="0">
                          <a:effectLst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</a:rPr>
                        <a:t>ThreadHandle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等线" panose="02010600030101010101" pitchFamily="2" charset="-122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7343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982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9"/>
          <p:cNvSpPr/>
          <p:nvPr/>
        </p:nvSpPr>
        <p:spPr>
          <a:xfrm>
            <a:off x="237565" y="4478627"/>
            <a:ext cx="8982635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800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>
                <a:latin typeface="Arial" charset="0"/>
                <a:cs typeface="Arial" charset="0"/>
              </a:rPr>
              <a:t>The loader function stage is much more complex than the injection stage. 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100811"/>
              </p:ext>
            </p:extLst>
          </p:nvPr>
        </p:nvGraphicFramePr>
        <p:xfrm>
          <a:off x="313765" y="647700"/>
          <a:ext cx="8381999" cy="3606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0123">
                  <a:extLst>
                    <a:ext uri="{9D8B030D-6E8A-4147-A177-3AD203B41FA5}">
                      <a16:colId xmlns:a16="http://schemas.microsoft.com/office/drawing/2014/main" val="3116612198"/>
                    </a:ext>
                  </a:extLst>
                </a:gridCol>
                <a:gridCol w="4141876">
                  <a:extLst>
                    <a:ext uri="{9D8B030D-6E8A-4147-A177-3AD203B41FA5}">
                      <a16:colId xmlns:a16="http://schemas.microsoft.com/office/drawing/2014/main" val="3661184832"/>
                    </a:ext>
                  </a:extLst>
                </a:gridCol>
              </a:tblGrid>
              <a:tr h="2384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>
                          <a:effectLst/>
                        </a:rPr>
                        <a:t>Semantics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>
                          <a:effectLst/>
                        </a:rPr>
                        <a:t>System Calls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467999"/>
                  </a:ext>
                </a:extLst>
              </a:tr>
              <a:tr h="3335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Calculate its own image's current location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400" u="none" strike="noStrike" dirty="0">
                          <a:effectLst/>
                        </a:rPr>
                        <a:t>　</a:t>
                      </a:r>
                      <a:r>
                        <a:rPr lang="en-US" altLang="zh-CN" sz="1400" u="none" strike="noStrike" dirty="0">
                          <a:effectLst/>
                        </a:rPr>
                        <a:t>-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0281889"/>
                  </a:ext>
                </a:extLst>
              </a:tr>
              <a:tr h="47688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Locate kernel32.dll export table to get the address of three functions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NtQueryInformationProcess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(API call: </a:t>
                      </a:r>
                      <a:r>
                        <a:rPr lang="en-US" altLang="zh-C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LdrGetProcedureAddress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, </a:t>
                      </a:r>
                      <a:r>
                        <a:rPr lang="en-US" altLang="zh-C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RtlInitString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)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151307"/>
                  </a:ext>
                </a:extLst>
              </a:tr>
              <a:tr h="47688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Allocate a continuous region of memory into which it will proceed to load its own image.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NtAllocateVirtualMemory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525505"/>
                  </a:ext>
                </a:extLst>
              </a:tr>
              <a:tr h="302995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Library's headers and sections are loaded into their new locations in memory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  <a:p>
                      <a:pPr algn="l" rtl="0" fontAlgn="ctr"/>
                      <a:r>
                        <a:rPr lang="zh-CN" altLang="en-US" sz="1400" u="none" strike="noStrike" dirty="0">
                          <a:effectLst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 err="1">
                          <a:effectLst/>
                        </a:rPr>
                        <a:t>NtCreateSection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978638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pPr algn="l" rtl="0" fontAlgn="ctr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NtMapViewOfSection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546056"/>
                  </a:ext>
                </a:extLst>
              </a:tr>
              <a:tr h="47688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Process the newly loaded copy of its image's import table. Loading any additional </a:t>
                      </a:r>
                      <a:r>
                        <a:rPr lang="en-US" sz="1400" u="none" strike="noStrike" dirty="0" err="1">
                          <a:effectLst/>
                        </a:rPr>
                        <a:t>librarys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NtQueryInformationProcess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(API call: </a:t>
                      </a:r>
                      <a:r>
                        <a:rPr lang="en-US" altLang="zh-C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LdrGetProcedureAddress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, </a:t>
                      </a:r>
                      <a:r>
                        <a:rPr lang="en-US" altLang="zh-C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RtlInitString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)</a:t>
                      </a:r>
                      <a:r>
                        <a:rPr lang="zh-CN" altLang="en-US" sz="1400" u="none" strike="noStrike" dirty="0">
                          <a:effectLst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518327"/>
                  </a:ext>
                </a:extLst>
              </a:tr>
              <a:tr h="47688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Process the newly loaded copy of its image's relocation table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400" u="none" strike="noStrike" dirty="0">
                          <a:effectLst/>
                        </a:rPr>
                        <a:t>　</a:t>
                      </a:r>
                      <a:r>
                        <a:rPr lang="en-US" altLang="zh-CN" sz="1400" u="none" strike="noStrike" dirty="0">
                          <a:effectLst/>
                        </a:rPr>
                        <a:t>-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149726"/>
                  </a:ext>
                </a:extLst>
              </a:tr>
              <a:tr h="2384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Call its newly loaded image's entry point </a:t>
                      </a:r>
                      <a:r>
                        <a:rPr lang="en-US" sz="1400" u="none" strike="noStrike" dirty="0" err="1">
                          <a:effectLst/>
                        </a:rPr>
                        <a:t>funcion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400" u="none" strike="noStrike" dirty="0">
                          <a:effectLst/>
                        </a:rPr>
                        <a:t>　</a:t>
                      </a:r>
                      <a:r>
                        <a:rPr lang="en-US" altLang="zh-CN" sz="1400" u="none" strike="noStrike" dirty="0">
                          <a:effectLst/>
                        </a:rPr>
                        <a:t>-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35555"/>
                  </a:ext>
                </a:extLst>
              </a:tr>
              <a:tr h="2384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Return execution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400" u="none" strike="noStrike" dirty="0">
                          <a:effectLst/>
                        </a:rPr>
                        <a:t>　</a:t>
                      </a:r>
                      <a:r>
                        <a:rPr lang="en-US" altLang="zh-CN" sz="1400" u="none" strike="noStrike" dirty="0">
                          <a:effectLst/>
                        </a:rPr>
                        <a:t>-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14256"/>
                  </a:ext>
                </a:extLst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9115425" cy="330729"/>
          </a:xfrm>
        </p:spPr>
        <p:txBody>
          <a:bodyPr/>
          <a:lstStyle/>
          <a:p>
            <a:r>
              <a:rPr lang="en-US" sz="2000" dirty="0"/>
              <a:t>Details about Behavior Graph Extracted for Reflective Loading Stage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9465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sz="2400" dirty="0"/>
              <a:t>Detection Result</a:t>
            </a:r>
            <a:endParaRPr lang="en-US" dirty="0"/>
          </a:p>
        </p:txBody>
      </p:sp>
      <p:sp>
        <p:nvSpPr>
          <p:cNvPr id="4" name="Rectangle 49"/>
          <p:cNvSpPr/>
          <p:nvPr/>
        </p:nvSpPr>
        <p:spPr>
          <a:xfrm>
            <a:off x="228600" y="800100"/>
            <a:ext cx="8458200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2800" lvl="1" indent="-324000" defTabSz="3320415">
              <a:lnSpc>
                <a:spcPct val="150000"/>
              </a:lnSpc>
              <a:buClr>
                <a:srgbClr val="000000"/>
              </a:buClr>
              <a:buSzPct val="65000"/>
              <a:buFont typeface="Wingdings" pitchFamily="20" charset="2"/>
              <a:buChar char="n"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Over</a:t>
            </a:r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all dataset: 14 injection stage traces, 10 loader stage traces, 2222 other traces</a:t>
            </a:r>
          </a:p>
          <a:p>
            <a:pPr marL="712800" lvl="1" indent="-324000" defTabSz="3320415">
              <a:lnSpc>
                <a:spcPct val="150000"/>
              </a:lnSpc>
              <a:buClr>
                <a:srgbClr val="000000"/>
              </a:buClr>
              <a:buSzPct val="65000"/>
              <a:buFont typeface="Wingdings" pitchFamily="20" charset="2"/>
              <a:buChar char="n"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Training set: 7 injection stage traces, 6 loader stage traces</a:t>
            </a:r>
          </a:p>
          <a:p>
            <a:pPr marL="712800" lvl="1" indent="-324000" defTabSz="3320415">
              <a:lnSpc>
                <a:spcPct val="150000"/>
              </a:lnSpc>
              <a:buClr>
                <a:srgbClr val="000000"/>
              </a:buClr>
              <a:buSzPct val="65000"/>
              <a:buFont typeface="Wingdings" pitchFamily="20" charset="2"/>
              <a:buChar char="n"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Test set: 7 injection stage traces, 4 loader stage traces</a:t>
            </a:r>
          </a:p>
          <a:p>
            <a:pPr marL="712800" lvl="1" indent="-324000" defTabSz="3320415">
              <a:lnSpc>
                <a:spcPct val="150000"/>
              </a:lnSpc>
              <a:buClr>
                <a:srgbClr val="000000"/>
              </a:buClr>
              <a:buSzPct val="65000"/>
              <a:buFont typeface="Wingdings" pitchFamily="20" charset="2"/>
              <a:buChar char="n"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TP: </a:t>
            </a:r>
          </a:p>
          <a:p>
            <a:pPr marL="1124280" lvl="2" indent="-324000" defTabSz="3320415">
              <a:lnSpc>
                <a:spcPct val="150000"/>
              </a:lnSpc>
              <a:buClr>
                <a:srgbClr val="000000"/>
              </a:buClr>
              <a:buSzPct val="65000"/>
              <a:buFont typeface="Wingdings" pitchFamily="20" charset="2"/>
              <a:buChar char="n"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Injection stage: 6/7</a:t>
            </a:r>
          </a:p>
          <a:p>
            <a:pPr marL="1124280" lvl="2" indent="-324000" defTabSz="3320415">
              <a:lnSpc>
                <a:spcPct val="150000"/>
              </a:lnSpc>
              <a:buClr>
                <a:srgbClr val="000000"/>
              </a:buClr>
              <a:buSzPct val="65000"/>
              <a:buFont typeface="Wingdings" pitchFamily="20" charset="2"/>
              <a:buChar char="n"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Loader stage: 4/4</a:t>
            </a:r>
          </a:p>
          <a:p>
            <a:pPr marL="712800" lvl="1" indent="-324000" defTabSz="3320415">
              <a:lnSpc>
                <a:spcPct val="150000"/>
              </a:lnSpc>
              <a:buClr>
                <a:srgbClr val="000000"/>
              </a:buClr>
              <a:buSzPct val="65000"/>
              <a:buFont typeface="Wingdings" pitchFamily="20" charset="2"/>
              <a:buChar char="n"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FP: 0/2222 </a:t>
            </a:r>
          </a:p>
        </p:txBody>
      </p:sp>
    </p:spTree>
    <p:extLst>
      <p:ext uri="{BB962C8B-B14F-4D97-AF65-F5344CB8AC3E}">
        <p14:creationId xmlns:p14="http://schemas.microsoft.com/office/powerpoint/2010/main" val="1286825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5" y="2450571"/>
            <a:ext cx="8772525" cy="330729"/>
          </a:xfrm>
        </p:spPr>
        <p:txBody>
          <a:bodyPr/>
          <a:lstStyle/>
          <a:p>
            <a:pPr algn="ctr"/>
            <a:r>
              <a:rPr lang="en-US" dirty="0"/>
              <a:t>Approach for Five Directions Data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321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1" y="876301"/>
            <a:ext cx="4952999" cy="38553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altLang="zh-CN" dirty="0"/>
              <a:t>ive Directions VS FAROS data</a:t>
            </a:r>
            <a:endParaRPr lang="en-US" dirty="0"/>
          </a:p>
        </p:txBody>
      </p:sp>
      <p:sp>
        <p:nvSpPr>
          <p:cNvPr id="3" name="矩形 2"/>
          <p:cNvSpPr/>
          <p:nvPr/>
        </p:nvSpPr>
        <p:spPr>
          <a:xfrm>
            <a:off x="180975" y="876300"/>
            <a:ext cx="2922595" cy="327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panose="02010600030101010101" pitchFamily="2" charset="-122"/>
              </a:rPr>
              <a:t>Higher Level</a:t>
            </a:r>
          </a:p>
          <a:p>
            <a:pPr marL="800100" lvl="1" indent="-342900" defTabSz="36576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700" dirty="0"/>
              <a:t>File Operations</a:t>
            </a:r>
          </a:p>
          <a:p>
            <a:pPr marL="800100" lvl="1" indent="-342900" defTabSz="36576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700" dirty="0"/>
              <a:t>Process Operations</a:t>
            </a:r>
          </a:p>
          <a:p>
            <a:pPr marL="800100" lvl="1" indent="-342900" defTabSz="36576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700" dirty="0"/>
              <a:t>Registry Operations</a:t>
            </a:r>
          </a:p>
          <a:p>
            <a:pPr marL="800100" lvl="1" indent="-342900" defTabSz="36576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700" dirty="0"/>
              <a:t>Network Operations</a:t>
            </a:r>
          </a:p>
          <a:p>
            <a:pPr marL="800100" lvl="1" indent="-342900" defTabSz="36576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700" dirty="0"/>
              <a:t>IPC</a:t>
            </a:r>
          </a:p>
          <a:p>
            <a:pPr marL="800100" lvl="1" indent="-342900" defTabSz="36576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700" dirty="0"/>
              <a:t>…</a:t>
            </a:r>
          </a:p>
          <a:p>
            <a:pPr defTabSz="3657600">
              <a:lnSpc>
                <a:spcPct val="150000"/>
              </a:lnSpc>
              <a:buClr>
                <a:srgbClr val="0000FF"/>
              </a:buClr>
            </a:pPr>
            <a:endParaRPr lang="en-US" altLang="zh-CN" sz="1600" dirty="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9842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876300"/>
            <a:ext cx="895350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panose="02010600030101010101" pitchFamily="2" charset="-122"/>
              </a:rPr>
              <a:t>Problem Definition</a:t>
            </a:r>
            <a:br>
              <a:rPr lang="en-US" altLang="zh-CN" sz="1600" dirty="0">
                <a:solidFill>
                  <a:srgbClr val="0000FF"/>
                </a:solidFill>
                <a:ea typeface="宋体" panose="02010600030101010101" pitchFamily="2" charset="-122"/>
              </a:rPr>
            </a:br>
            <a:r>
              <a:rPr lang="en-US" altLang="zh-CN" sz="2000" dirty="0">
                <a:cs typeface="Arial" panose="020B0604020202020204" pitchFamily="34" charset="0"/>
              </a:rPr>
              <a:t>How to apply our PHF method on the high-level event data provided by 5D?</a:t>
            </a:r>
          </a:p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v"/>
            </a:pPr>
            <a:endParaRPr lang="en-US" altLang="zh-CN" sz="1600" dirty="0">
              <a:ea typeface="宋体" panose="02010600030101010101" pitchFamily="2" charset="-122"/>
            </a:endParaRPr>
          </a:p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panose="02010600030101010101" pitchFamily="2" charset="-122"/>
              </a:rPr>
              <a:t>Solution</a:t>
            </a:r>
          </a:p>
          <a:p>
            <a:pPr marL="791845" lvl="1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High-level events focus on data transmission.</a:t>
            </a:r>
          </a:p>
          <a:p>
            <a:pPr marL="791845" lvl="1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We define several high-level behaviors as our alternative PHFs </a:t>
            </a:r>
          </a:p>
          <a:p>
            <a:pPr marL="1257300" lvl="2" indent="-342900" defTabSz="36576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/>
              <a:t>download &amp; execute</a:t>
            </a:r>
            <a:r>
              <a:rPr lang="zh-CN" altLang="en-US" sz="1800" dirty="0"/>
              <a:t>，</a:t>
            </a:r>
            <a:r>
              <a:rPr lang="en-US" altLang="zh-CN" sz="1800" dirty="0"/>
              <a:t>data-leakage,</a:t>
            </a:r>
            <a:r>
              <a:rPr lang="zh-CN" altLang="en-US" sz="1800" dirty="0"/>
              <a:t> </a:t>
            </a:r>
            <a:r>
              <a:rPr lang="en-US" altLang="zh-CN" sz="1800" dirty="0"/>
              <a:t>…</a:t>
            </a:r>
          </a:p>
          <a:p>
            <a:pPr marL="791845" lvl="1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Use event sequence/graph to profile each PHF.</a:t>
            </a:r>
          </a:p>
          <a:p>
            <a:pPr marL="800100" lvl="1" indent="-342900" defTabSz="365760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800100" lvl="1" indent="-342900" defTabSz="365760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defTabSz="3657600">
              <a:lnSpc>
                <a:spcPct val="150000"/>
              </a:lnSpc>
              <a:buClr>
                <a:srgbClr val="0000FF"/>
              </a:buClr>
            </a:pPr>
            <a:endParaRPr lang="en-US" altLang="zh-CN" sz="1600" dirty="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9173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1051"/>
            <a:ext cx="4731710" cy="33018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&amp; Execute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648200" y="952499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altLang="zh-CN" sz="1400" b="1" i="0" dirty="0"/>
              <a:t>Subject1</a:t>
            </a:r>
            <a:r>
              <a:rPr lang="en-US" altLang="zh-CN" sz="1400" i="0" dirty="0">
                <a:solidFill>
                  <a:schemeClr val="tx1"/>
                </a:solidFill>
              </a:rPr>
              <a:t> </a:t>
            </a:r>
            <a:r>
              <a:rPr lang="en-US" altLang="zh-CN" sz="1400" dirty="0"/>
              <a:t>r</a:t>
            </a:r>
            <a:r>
              <a:rPr lang="en-US" altLang="zh-CN" sz="1400" i="0" dirty="0">
                <a:solidFill>
                  <a:schemeClr val="tx1"/>
                </a:solidFill>
              </a:rPr>
              <a:t>eceives contents from </a:t>
            </a:r>
            <a:r>
              <a:rPr lang="en-US" altLang="zh-CN" sz="1400" i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IP 112.32.12.145</a:t>
            </a:r>
            <a:r>
              <a:rPr lang="en-US" altLang="zh-CN" sz="1400" i="0" dirty="0">
                <a:solidFill>
                  <a:schemeClr val="tx1"/>
                </a:solidFill>
              </a:rPr>
              <a:t> and w</a:t>
            </a:r>
            <a:r>
              <a:rPr lang="en-US" altLang="zh-CN" sz="1400" dirty="0"/>
              <a:t>rites to </a:t>
            </a:r>
            <a:r>
              <a:rPr lang="en-US" altLang="zh-CN" sz="1400" dirty="0">
                <a:solidFill>
                  <a:srgbClr val="92D050"/>
                </a:solidFill>
              </a:rPr>
              <a:t>file1</a:t>
            </a:r>
          </a:p>
          <a:p>
            <a:pPr>
              <a:lnSpc>
                <a:spcPct val="200000"/>
              </a:lnSpc>
              <a:buNone/>
            </a:pPr>
            <a:r>
              <a:rPr lang="en-US" altLang="zh-CN" sz="1400" b="1" dirty="0"/>
              <a:t>Subject2</a:t>
            </a:r>
            <a:r>
              <a:rPr lang="en-US" altLang="zh-CN" sz="1400" dirty="0"/>
              <a:t> reads </a:t>
            </a:r>
            <a:r>
              <a:rPr lang="en-US" altLang="zh-CN" sz="1400" dirty="0">
                <a:solidFill>
                  <a:srgbClr val="92D050"/>
                </a:solidFill>
              </a:rPr>
              <a:t>file1 </a:t>
            </a:r>
            <a:r>
              <a:rPr lang="en-US" altLang="zh-CN" sz="1400" dirty="0"/>
              <a:t>and writes to </a:t>
            </a:r>
            <a:r>
              <a:rPr lang="en-US" altLang="zh-CN" sz="1400" dirty="0">
                <a:solidFill>
                  <a:srgbClr val="214FCF"/>
                </a:solidFill>
              </a:rPr>
              <a:t>memory section1.</a:t>
            </a:r>
          </a:p>
          <a:p>
            <a:pPr>
              <a:lnSpc>
                <a:spcPct val="200000"/>
              </a:lnSpc>
              <a:buNone/>
            </a:pPr>
            <a:r>
              <a:rPr lang="en-US" altLang="zh-CN" sz="1400" b="1" dirty="0"/>
              <a:t>Subject3</a:t>
            </a:r>
            <a:r>
              <a:rPr lang="en-US" altLang="zh-CN" sz="1400" i="0" dirty="0">
                <a:solidFill>
                  <a:schemeClr val="tx1"/>
                </a:solidFill>
              </a:rPr>
              <a:t> reads memory from </a:t>
            </a:r>
            <a:r>
              <a:rPr lang="en-US" altLang="zh-CN" sz="1400" dirty="0">
                <a:solidFill>
                  <a:srgbClr val="214FCF"/>
                </a:solidFill>
              </a:rPr>
              <a:t>memory section1 </a:t>
            </a:r>
            <a:r>
              <a:rPr lang="en-US" altLang="zh-CN" sz="1400" dirty="0"/>
              <a:t>and writes to </a:t>
            </a:r>
            <a:r>
              <a:rPr lang="en-US" altLang="zh-CN" sz="1400" dirty="0">
                <a:solidFill>
                  <a:schemeClr val="accent2"/>
                </a:solidFill>
              </a:rPr>
              <a:t>file2.</a:t>
            </a:r>
          </a:p>
          <a:p>
            <a:pPr>
              <a:lnSpc>
                <a:spcPct val="200000"/>
              </a:lnSpc>
              <a:buNone/>
            </a:pPr>
            <a:r>
              <a:rPr lang="en-US" altLang="zh-CN" sz="1400" b="1" dirty="0"/>
              <a:t>Subject4</a:t>
            </a:r>
            <a:r>
              <a:rPr lang="en-US" altLang="zh-CN" sz="1400" i="0" dirty="0">
                <a:solidFill>
                  <a:schemeClr val="tx1"/>
                </a:solidFill>
              </a:rPr>
              <a:t> l</a:t>
            </a:r>
            <a:r>
              <a:rPr lang="en-US" altLang="zh-CN" sz="1400" dirty="0"/>
              <a:t>oads a library</a:t>
            </a:r>
            <a:r>
              <a:rPr lang="en-US" altLang="zh-CN" sz="1400" i="0" dirty="0">
                <a:solidFill>
                  <a:schemeClr val="tx1"/>
                </a:solidFill>
              </a:rPr>
              <a:t> from </a:t>
            </a:r>
            <a:r>
              <a:rPr lang="en-US" altLang="zh-CN" sz="1400" dirty="0">
                <a:solidFill>
                  <a:schemeClr val="accent2"/>
                </a:solidFill>
              </a:rPr>
              <a:t>file2</a:t>
            </a:r>
            <a:endParaRPr lang="zh-CN" altLang="en-US" sz="1400" dirty="0">
              <a:solidFill>
                <a:schemeClr val="accent2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9600" y="43815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kern="0" dirty="0"/>
              <a:t>Now we can detect the Download &amp; Execute behavior in Engagement 1 traces.</a:t>
            </a:r>
            <a:endParaRPr lang="zh-CN" alt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3066020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Detection Result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80975" y="876300"/>
            <a:ext cx="8201025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panose="02010600030101010101" pitchFamily="2" charset="-122"/>
              </a:rPr>
              <a:t>Test against Five Directions Engagement 1 </a:t>
            </a:r>
            <a:r>
              <a:rPr lang="en-US" altLang="zh-CN" sz="2000" dirty="0" err="1">
                <a:solidFill>
                  <a:srgbClr val="0000FF"/>
                </a:solidFill>
                <a:ea typeface="宋体" panose="02010600030101010101" pitchFamily="2" charset="-122"/>
              </a:rPr>
              <a:t>Bovia</a:t>
            </a:r>
            <a:r>
              <a:rPr lang="en-US" altLang="zh-CN" sz="2000" dirty="0">
                <a:solidFill>
                  <a:srgbClr val="0000FF"/>
                </a:solidFill>
                <a:ea typeface="宋体" panose="02010600030101010101" pitchFamily="2" charset="-122"/>
              </a:rPr>
              <a:t> Scenario</a:t>
            </a:r>
            <a:endParaRPr lang="en-US" altLang="zh-CN" sz="1600" dirty="0">
              <a:solidFill>
                <a:srgbClr val="0000FF"/>
              </a:solidFill>
              <a:ea typeface="宋体" panose="02010600030101010101" pitchFamily="2" charset="-122"/>
            </a:endParaRPr>
          </a:p>
          <a:p>
            <a:pPr marL="791845" lvl="1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38,880 processes in total</a:t>
            </a:r>
          </a:p>
          <a:p>
            <a:pPr marL="791845" lvl="1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Ground truth: 38876 benign processes, 4 processes exhibiting download and execution behavior</a:t>
            </a:r>
          </a:p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v"/>
            </a:pPr>
            <a:endParaRPr lang="en-US" altLang="zh-CN" sz="1600" dirty="0">
              <a:ea typeface="宋体" panose="02010600030101010101" pitchFamily="2" charset="-122"/>
            </a:endParaRPr>
          </a:p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panose="02010600030101010101" pitchFamily="2" charset="-122"/>
              </a:rPr>
              <a:t>Result</a:t>
            </a:r>
          </a:p>
          <a:p>
            <a:pPr marL="791845" lvl="1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FP: 5/38876 = 0.013% (java.exe downloads xx.dll for Update, thus FP)</a:t>
            </a:r>
          </a:p>
          <a:p>
            <a:pPr marL="791845" lvl="1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TP: 4/4 = 100%</a:t>
            </a:r>
          </a:p>
          <a:p>
            <a:pPr marL="791845" lvl="1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Based on the 4 identified malicious processes, then perform backward and forward analyses to identify all other malicious processes. </a:t>
            </a:r>
            <a:endParaRPr lang="en-US" altLang="zh-CN" sz="1600" dirty="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7380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5" y="2450571"/>
            <a:ext cx="8772525" cy="330729"/>
          </a:xfrm>
        </p:spPr>
        <p:txBody>
          <a:bodyPr/>
          <a:lstStyle/>
          <a:p>
            <a:pPr algn="ctr"/>
            <a:r>
              <a:rPr lang="en-US" sz="2400" dirty="0"/>
              <a:t>FAROS Data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12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812129"/>
            <a:ext cx="6934200" cy="2559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about APT Malware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28599" y="650200"/>
            <a:ext cx="86868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Remote Access Trojan (RAT)</a:t>
            </a:r>
          </a:p>
          <a:p>
            <a:pPr marL="720000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800" dirty="0"/>
          </a:p>
          <a:p>
            <a:pPr marL="720000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/>
              <a:t>A complex set of potentially harmful functions (PHFs)</a:t>
            </a:r>
          </a:p>
          <a:p>
            <a:pPr marL="1177200" lvl="1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>
                <a:ea typeface="宋体" charset="-122"/>
              </a:rPr>
              <a:t>E.g., </a:t>
            </a:r>
            <a:r>
              <a:rPr lang="en-US" altLang="zh-CN" sz="1800" dirty="0" err="1">
                <a:ea typeface="宋体" charset="-122"/>
              </a:rPr>
              <a:t>keylogger</a:t>
            </a:r>
            <a:r>
              <a:rPr lang="en-US" altLang="zh-CN" sz="1800" dirty="0">
                <a:ea typeface="宋体" charset="-122"/>
              </a:rPr>
              <a:t>, screengrab, remote shell, </a:t>
            </a:r>
            <a:r>
              <a:rPr lang="en-US" altLang="zh-CN" sz="1800" dirty="0" err="1">
                <a:ea typeface="宋体" charset="-122"/>
              </a:rPr>
              <a:t>audiograb</a:t>
            </a:r>
            <a:endParaRPr lang="en-US" altLang="zh-CN" sz="1800" dirty="0">
              <a:ea typeface="宋体" charset="-122"/>
            </a:endParaRPr>
          </a:p>
          <a:p>
            <a:pPr marL="1177200" lvl="1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>
                <a:ea typeface="宋体" charset="-122"/>
              </a:rPr>
              <a:t>A Windows RAT typically embodies10~40 PHFs.</a:t>
            </a:r>
            <a:endParaRPr lang="en-US" altLang="zh-CN" sz="18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47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sz="2400" dirty="0"/>
              <a:t>Issues Summary</a:t>
            </a:r>
            <a:endParaRPr lang="en-US" dirty="0"/>
          </a:p>
        </p:txBody>
      </p:sp>
      <p:sp>
        <p:nvSpPr>
          <p:cNvPr id="6" name="Rectangle 49"/>
          <p:cNvSpPr/>
          <p:nvPr/>
        </p:nvSpPr>
        <p:spPr>
          <a:xfrm>
            <a:off x="152400" y="647700"/>
            <a:ext cx="86867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a typeface="宋体" panose="02010600030101010101" pitchFamily="2" charset="-122"/>
              </a:rPr>
              <a:t>Issue 1: Provenance tag per byte will cause too many tags associated with a process (tag explosion)</a:t>
            </a:r>
            <a:endParaRPr lang="en-US" dirty="0"/>
          </a:p>
          <a:p>
            <a:pPr marL="457200" indent="-457200" defTabSz="3657600">
              <a:buClr>
                <a:srgbClr val="0000FF"/>
              </a:buClr>
              <a:buFont typeface="Wingdings" panose="05000000000000000000" pitchFamily="2" charset="2"/>
              <a:buChar char="v"/>
            </a:pPr>
            <a:endParaRPr lang="en-US" dirty="0"/>
          </a:p>
          <a:p>
            <a:pPr marL="457200" indent="-457200" defTabSz="3657600">
              <a:buClr>
                <a:srgbClr val="0000FF"/>
              </a:buClr>
              <a:buFont typeface="Wingdings" panose="05000000000000000000" pitchFamily="2" charset="2"/>
              <a:buChar char="v"/>
            </a:pPr>
            <a:endParaRPr lang="en-US" dirty="0"/>
          </a:p>
          <a:p>
            <a:pPr marL="457200" indent="-457200" defTabSz="3657600">
              <a:buClr>
                <a:srgbClr val="0000FF"/>
              </a:buClr>
              <a:buFont typeface="Wingdings" panose="05000000000000000000" pitchFamily="2" charset="2"/>
              <a:buChar char="v"/>
            </a:pPr>
            <a:endParaRPr lang="en-US" dirty="0"/>
          </a:p>
          <a:p>
            <a:pPr marL="457200" indent="-457200" defTabSz="3657600"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a typeface="宋体" panose="02010600030101010101" pitchFamily="2" charset="-122"/>
              </a:rPr>
              <a:t>Issue 2: Introduce too many unnecessary provenance tags</a:t>
            </a:r>
          </a:p>
          <a:p>
            <a:pPr marL="457200" indent="-457200" defTabSz="3657600">
              <a:buClr>
                <a:srgbClr val="0000FF"/>
              </a:buClr>
              <a:buFont typeface="Wingdings" panose="05000000000000000000" pitchFamily="2" charset="2"/>
              <a:buChar char="v"/>
            </a:pPr>
            <a:endParaRPr lang="en-US" sz="2000" dirty="0">
              <a:ea typeface="宋体" panose="02010600030101010101" pitchFamily="2" charset="-122"/>
            </a:endParaRPr>
          </a:p>
          <a:p>
            <a:pPr marL="457200" indent="-457200" defTabSz="3657600">
              <a:buClr>
                <a:srgbClr val="0000FF"/>
              </a:buClr>
              <a:buFont typeface="Wingdings" panose="05000000000000000000" pitchFamily="2" charset="2"/>
              <a:buChar char="v"/>
            </a:pPr>
            <a:endParaRPr lang="en-US" sz="2000" dirty="0">
              <a:ea typeface="宋体" panose="02010600030101010101" pitchFamily="2" charset="-122"/>
            </a:endParaRPr>
          </a:p>
          <a:p>
            <a:pPr marL="457200" indent="-457200" defTabSz="3657600"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a typeface="宋体" panose="02010600030101010101" pitchFamily="2" charset="-122"/>
              </a:rPr>
              <a:t>Issue 3: Some fields in CDM traces are given a wrong value while some have no values (null)</a:t>
            </a:r>
            <a:endParaRPr lang="en-US" altLang="zh-CN" sz="2000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3930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sz="2400" dirty="0">
                <a:sym typeface="+mn-ea"/>
              </a:rPr>
              <a:t>Provenance Tag Explosion AND Incorrect Provenance (1) </a:t>
            </a:r>
            <a:endParaRPr lang="en-US" dirty="0"/>
          </a:p>
        </p:txBody>
      </p:sp>
      <p:sp>
        <p:nvSpPr>
          <p:cNvPr id="6" name="Rectangle 49"/>
          <p:cNvSpPr/>
          <p:nvPr/>
        </p:nvSpPr>
        <p:spPr>
          <a:xfrm>
            <a:off x="152400" y="647700"/>
            <a:ext cx="8686799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FF"/>
                </a:solidFill>
                <a:ea typeface="宋体" panose="02010600030101010101" pitchFamily="2" charset="-122"/>
                <a:sym typeface="+mn-ea"/>
              </a:rPr>
              <a:t>Provenance tag per byte </a:t>
            </a:r>
            <a:r>
              <a:rPr lang="en-US" sz="2000" dirty="0">
                <a:solidFill>
                  <a:srgbClr val="0000FF"/>
                </a:solidFill>
                <a:ea typeface="宋体" panose="02010600030101010101" pitchFamily="2" charset="-122"/>
                <a:sym typeface="Wingdings" panose="05000000000000000000" pitchFamily="2" charset="2"/>
              </a:rPr>
              <a:t> tag explosion</a:t>
            </a:r>
          </a:p>
          <a:p>
            <a:pPr marL="1249045" lvl="2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1800" dirty="0">
                <a:ea typeface="宋体" panose="02010600030101010101" pitchFamily="2" charset="-122"/>
                <a:sym typeface="Wingdings" panose="05000000000000000000" pitchFamily="2" charset="2"/>
              </a:rPr>
              <a:t>Maximum # of tags associated with a process = (# system calls) x (</a:t>
            </a:r>
            <a:r>
              <a:rPr lang="en-US" sz="1800" dirty="0" err="1">
                <a:ea typeface="宋体" panose="02010600030101010101" pitchFamily="2" charset="-122"/>
                <a:sym typeface="Wingdings" panose="05000000000000000000" pitchFamily="2" charset="2"/>
              </a:rPr>
              <a:t>avg</a:t>
            </a:r>
            <a:r>
              <a:rPr lang="en-US" sz="1800" dirty="0">
                <a:ea typeface="宋体" panose="02010600030101010101" pitchFamily="2" charset="-122"/>
                <a:sym typeface="Wingdings" panose="05000000000000000000" pitchFamily="2" charset="2"/>
              </a:rPr>
              <a:t> # arguments) x (</a:t>
            </a:r>
            <a:r>
              <a:rPr lang="en-US" sz="1800" dirty="0" err="1">
                <a:ea typeface="宋体" panose="02010600030101010101" pitchFamily="2" charset="-122"/>
                <a:sym typeface="Wingdings" panose="05000000000000000000" pitchFamily="2" charset="2"/>
              </a:rPr>
              <a:t>avg</a:t>
            </a:r>
            <a:r>
              <a:rPr lang="en-US" sz="1800" dirty="0">
                <a:ea typeface="宋体" panose="02010600030101010101" pitchFamily="2" charset="-122"/>
                <a:sym typeface="Wingdings" panose="05000000000000000000" pitchFamily="2" charset="2"/>
              </a:rPr>
              <a:t> # bytes) </a:t>
            </a:r>
          </a:p>
          <a:p>
            <a:pPr marL="1249045" lvl="2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endParaRPr lang="en-US" sz="1800" dirty="0">
              <a:ea typeface="宋体" panose="02010600030101010101" pitchFamily="2" charset="-122"/>
              <a:sym typeface="Wingdings" panose="05000000000000000000" pitchFamily="2" charset="2"/>
            </a:endParaRPr>
          </a:p>
          <a:p>
            <a:pPr marL="457200" indent="-457200" defTabSz="3657600"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FF"/>
                </a:solidFill>
                <a:ea typeface="宋体" panose="02010600030101010101" pitchFamily="2" charset="-122"/>
                <a:sym typeface="+mn-ea"/>
              </a:rPr>
              <a:t>Too many unreasonable provenance tags </a:t>
            </a:r>
            <a:r>
              <a:rPr lang="en-US" sz="2000" dirty="0">
                <a:solidFill>
                  <a:srgbClr val="0000FF"/>
                </a:solidFill>
                <a:ea typeface="宋体" panose="02010600030101010101" pitchFamily="2" charset="-122"/>
                <a:sym typeface="Wingdings" panose="05000000000000000000" pitchFamily="2" charset="2"/>
              </a:rPr>
              <a:t> many wrong relationships between processes</a:t>
            </a:r>
          </a:p>
          <a:p>
            <a:pPr defTabSz="3657600">
              <a:buClr>
                <a:srgbClr val="0000FF"/>
              </a:buClr>
            </a:pPr>
            <a:endParaRPr lang="en-US" sz="1800" dirty="0">
              <a:solidFill>
                <a:schemeClr val="tx1"/>
              </a:solidFill>
              <a:ea typeface="宋体" panose="02010600030101010101" pitchFamily="2" charset="-122"/>
              <a:sym typeface="Wingdings" panose="05000000000000000000" pitchFamily="2" charset="2"/>
            </a:endParaRPr>
          </a:p>
          <a:p>
            <a:pPr marL="457200" indent="-457200" defTabSz="3657600">
              <a:buClr>
                <a:srgbClr val="0000FF"/>
              </a:buClr>
              <a:buFont typeface="Wingdings" panose="05000000000000000000" pitchFamily="2" charset="2"/>
              <a:buChar char="v"/>
            </a:pPr>
            <a:endParaRPr lang="en-US" altLang="zh-CN" sz="1800" kern="0" dirty="0">
              <a:solidFill>
                <a:schemeClr val="tx1"/>
              </a:solidFill>
              <a:ea typeface="宋体" panose="02010600030101010101" pitchFamily="2" charset="-122"/>
              <a:sym typeface="Wingdings" panose="05000000000000000000" pitchFamily="2" charset="2"/>
            </a:endParaRPr>
          </a:p>
          <a:p>
            <a:pPr marL="791845" lvl="1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endParaRPr lang="en-US" sz="1800" kern="0" dirty="0"/>
          </a:p>
          <a:p>
            <a:pPr marL="791845" lvl="1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endParaRPr lang="en-US" altLang="zh-CN" sz="1800" kern="0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2972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sz="2400" dirty="0">
                <a:sym typeface="+mn-ea"/>
              </a:rPr>
              <a:t>Provenance Tag Explosion AND Incorrect Provenance (2) 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5" y="559435"/>
            <a:ext cx="8885555" cy="459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21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sz="2400" dirty="0">
                <a:sym typeface="Wingdings" panose="05000000000000000000" pitchFamily="2" charset="2"/>
              </a:rPr>
              <a:t>Incorrect CDM Representation</a:t>
            </a:r>
            <a:endParaRPr lang="en-US" sz="2400" dirty="0"/>
          </a:p>
        </p:txBody>
      </p:sp>
      <p:sp>
        <p:nvSpPr>
          <p:cNvPr id="6" name="Rectangle 49"/>
          <p:cNvSpPr/>
          <p:nvPr/>
        </p:nvSpPr>
        <p:spPr>
          <a:xfrm>
            <a:off x="152400" y="647700"/>
            <a:ext cx="868679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FF"/>
                </a:solidFill>
                <a:ea typeface="宋体" panose="02010600030101010101" pitchFamily="2" charset="-122"/>
                <a:sym typeface="Wingdings" panose="05000000000000000000" pitchFamily="2" charset="2"/>
              </a:rPr>
              <a:t>Assign a subject field with the value of an object</a:t>
            </a:r>
          </a:p>
          <a:p>
            <a:pPr marL="457200" indent="-457200" defTabSz="3657600"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FF"/>
                </a:solidFill>
                <a:ea typeface="宋体" panose="02010600030101010101" pitchFamily="2" charset="-122"/>
                <a:sym typeface="Wingdings" panose="05000000000000000000" pitchFamily="2" charset="2"/>
              </a:rPr>
              <a:t>Important but optional fields are all missing (e.g., </a:t>
            </a:r>
            <a:r>
              <a:rPr lang="en-US" sz="2000" dirty="0" err="1">
                <a:solidFill>
                  <a:srgbClr val="0000FF"/>
                </a:solidFill>
                <a:ea typeface="宋体" panose="02010600030101010101" pitchFamily="2" charset="-122"/>
                <a:sym typeface="Wingdings" panose="05000000000000000000" pitchFamily="2" charset="2"/>
              </a:rPr>
              <a:t>ppid</a:t>
            </a:r>
            <a:r>
              <a:rPr lang="en-US" sz="2000" dirty="0">
                <a:solidFill>
                  <a:srgbClr val="0000FF"/>
                </a:solidFill>
                <a:ea typeface="宋体" panose="02010600030101010101" pitchFamily="2" charset="-122"/>
                <a:sym typeface="Wingdings" panose="05000000000000000000" pitchFamily="2" charset="2"/>
              </a:rPr>
              <a:t> is null)</a:t>
            </a:r>
          </a:p>
          <a:p>
            <a:pPr marL="791845" lvl="1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endParaRPr lang="en-US" sz="1800" kern="0" dirty="0"/>
          </a:p>
          <a:p>
            <a:pPr marL="791845" lvl="1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endParaRPr lang="en-US" altLang="zh-CN" sz="1800" kern="0" dirty="0"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45" y="1409700"/>
            <a:ext cx="8733155" cy="380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7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sz="2400" dirty="0">
                <a:sym typeface="+mn-ea"/>
              </a:rPr>
              <a:t>What We Do with Such Bad-formatted and Defective Data?</a:t>
            </a:r>
            <a:endParaRPr lang="en-US" dirty="0"/>
          </a:p>
        </p:txBody>
      </p:sp>
      <p:sp>
        <p:nvSpPr>
          <p:cNvPr id="6" name="Rectangle 49"/>
          <p:cNvSpPr/>
          <p:nvPr/>
        </p:nvSpPr>
        <p:spPr>
          <a:xfrm>
            <a:off x="152400" y="647700"/>
            <a:ext cx="8686799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FF"/>
                </a:solidFill>
                <a:ea typeface="宋体" panose="02010600030101010101" pitchFamily="2" charset="-122"/>
                <a:sym typeface="+mn-ea"/>
              </a:rPr>
              <a:t>The FAROS team has not been responsive since Jan PI meeting</a:t>
            </a:r>
          </a:p>
          <a:p>
            <a:pPr marL="1249045" lvl="2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1800" dirty="0">
                <a:ea typeface="宋体" panose="02010600030101010101" pitchFamily="2" charset="-122"/>
                <a:sym typeface="Wingdings" panose="05000000000000000000" pitchFamily="2" charset="2"/>
              </a:rPr>
              <a:t>We have contacted FAROS but got no response</a:t>
            </a:r>
          </a:p>
          <a:p>
            <a:pPr marL="457200" indent="-457200" defTabSz="3657600">
              <a:buClr>
                <a:srgbClr val="0000FF"/>
              </a:buClr>
              <a:buFont typeface="Wingdings" panose="05000000000000000000" pitchFamily="2" charset="2"/>
              <a:buChar char="v"/>
            </a:pPr>
            <a:endParaRPr lang="en-US" sz="2000" dirty="0">
              <a:solidFill>
                <a:srgbClr val="0000FF"/>
              </a:solidFill>
              <a:ea typeface="宋体" panose="02010600030101010101" pitchFamily="2" charset="-122"/>
              <a:sym typeface="+mn-ea"/>
            </a:endParaRPr>
          </a:p>
          <a:p>
            <a:pPr marL="457200" indent="-457200" defTabSz="3657600"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FF"/>
                </a:solidFill>
                <a:ea typeface="宋体" panose="02010600030101010101" pitchFamily="2" charset="-122"/>
                <a:sym typeface="+mn-ea"/>
              </a:rPr>
              <a:t>IBM’s </a:t>
            </a:r>
            <a:r>
              <a:rPr lang="en-US" sz="2000" dirty="0">
                <a:solidFill>
                  <a:srgbClr val="0000FF"/>
                </a:solidFill>
                <a:ea typeface="宋体" panose="02010600030101010101" pitchFamily="2" charset="-122"/>
              </a:rPr>
              <a:t>Tau-calculus cannot perform automatic graph traversal on FAROS data</a:t>
            </a:r>
          </a:p>
          <a:p>
            <a:pPr marL="457200" indent="-457200" defTabSz="3657600">
              <a:buClr>
                <a:srgbClr val="0000FF"/>
              </a:buClr>
              <a:buFont typeface="Wingdings" panose="05000000000000000000" pitchFamily="2" charset="2"/>
              <a:buChar char="v"/>
            </a:pPr>
            <a:endParaRPr lang="en-US" sz="2000" dirty="0">
              <a:solidFill>
                <a:srgbClr val="0000FF"/>
              </a:solidFill>
              <a:ea typeface="宋体" panose="02010600030101010101" pitchFamily="2" charset="-122"/>
              <a:sym typeface="Wingdings" panose="05000000000000000000" pitchFamily="2" charset="2"/>
            </a:endParaRPr>
          </a:p>
          <a:p>
            <a:pPr marL="457200" indent="-457200" defTabSz="3657600"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FF"/>
                </a:solidFill>
                <a:ea typeface="宋体" panose="02010600030101010101" pitchFamily="2" charset="-122"/>
                <a:sym typeface="Wingdings" panose="05000000000000000000" pitchFamily="2" charset="2"/>
              </a:rPr>
              <a:t>We at Northwestern will make extra efforts to extract useful information and construct graph, as we did in Engagement 1</a:t>
            </a:r>
          </a:p>
          <a:p>
            <a:pPr marL="1249045" lvl="2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1800" dirty="0">
                <a:ea typeface="宋体" panose="02010600030101010101" pitchFamily="2" charset="-122"/>
                <a:sym typeface="Wingdings" panose="05000000000000000000" pitchFamily="2" charset="2"/>
              </a:rPr>
              <a:t>Achieve automatic graph construction based on file objects, </a:t>
            </a:r>
            <a:r>
              <a:rPr lang="en-US" sz="1800" dirty="0" err="1">
                <a:ea typeface="宋体" panose="02010600030101010101" pitchFamily="2" charset="-122"/>
                <a:sym typeface="Wingdings" panose="05000000000000000000" pitchFamily="2" charset="2"/>
              </a:rPr>
              <a:t>netflow</a:t>
            </a:r>
            <a:r>
              <a:rPr lang="en-US" sz="1800" dirty="0">
                <a:ea typeface="宋体" panose="02010600030101010101" pitchFamily="2" charset="-122"/>
                <a:sym typeface="Wingdings" panose="05000000000000000000" pitchFamily="2" charset="2"/>
              </a:rPr>
              <a:t> objects, and child-parent relationships, and perform automatic tracking</a:t>
            </a:r>
            <a:endParaRPr lang="en-US" altLang="zh-CN" sz="1800" kern="0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856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62000" y="2011098"/>
            <a:ext cx="7848600" cy="137980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000" b="1" kern="1300" dirty="0">
                <a:solidFill>
                  <a:schemeClr val="bg2"/>
                </a:solidFill>
              </a:rPr>
              <a:t>Additional Evaluation on Windows System Call Data Beyond Engagement 2</a:t>
            </a:r>
            <a:endParaRPr lang="zh-CN" altLang="en-US" sz="3000" b="1" kern="13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763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altLang="zh-CN" dirty="0"/>
              <a:t>RAT Collection</a:t>
            </a:r>
            <a:endParaRPr lang="en-US" dirty="0"/>
          </a:p>
        </p:txBody>
      </p:sp>
      <p:sp>
        <p:nvSpPr>
          <p:cNvPr id="9" name="Rectangle 49"/>
          <p:cNvSpPr/>
          <p:nvPr/>
        </p:nvSpPr>
        <p:spPr>
          <a:xfrm>
            <a:off x="152401" y="647700"/>
            <a:ext cx="86105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80 RAT controllers are collected from underground hacker forums 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/>
              <a:t>Those controllers were cracked and shared in several hacker forums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800" dirty="0"/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/>
              <a:t>Each RAT controller could be considered from a unique RAT family, given</a:t>
            </a:r>
          </a:p>
          <a:p>
            <a:pPr marL="12492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700" dirty="0"/>
              <a:t>Each one is unique in terms of its GUI, the combination of functionalities, and the malware author. 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800" dirty="0"/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/>
              <a:t>Those controllers are quite notorious and have been involved in famous security incidents in the recent years.</a:t>
            </a:r>
          </a:p>
          <a:p>
            <a:pPr marL="12492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700" dirty="0"/>
              <a:t>Iran nuclear facility attack, Sony hack, RSA data theft, …</a:t>
            </a:r>
          </a:p>
        </p:txBody>
      </p:sp>
    </p:spTree>
    <p:extLst>
      <p:ext uri="{BB962C8B-B14F-4D97-AF65-F5344CB8AC3E}">
        <p14:creationId xmlns:p14="http://schemas.microsoft.com/office/powerpoint/2010/main" val="8932087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altLang="zh-CN" dirty="0"/>
              <a:t>Evaluation of Detection Capability</a:t>
            </a:r>
            <a:endParaRPr lang="en-US" dirty="0"/>
          </a:p>
        </p:txBody>
      </p:sp>
      <p:sp>
        <p:nvSpPr>
          <p:cNvPr id="9" name="Rectangle 49"/>
          <p:cNvSpPr/>
          <p:nvPr/>
        </p:nvSpPr>
        <p:spPr>
          <a:xfrm>
            <a:off x="152401" y="647700"/>
            <a:ext cx="86105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Experiment 1: Per-PHF traces collected on our own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/>
              <a:t>80 RATs in total = 40 RATs used for training + 40 for test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/>
              <a:t>Capture 80 initialization traces and 560 (i.e., 80*7) per-PHF traces for each RAT </a:t>
            </a:r>
            <a:r>
              <a:rPr lang="en-US" altLang="zh-CN" sz="1800" dirty="0">
                <a:sym typeface="Wingdings" panose="05000000000000000000" pitchFamily="2" charset="2"/>
              </a:rPr>
              <a:t> </a:t>
            </a:r>
            <a:r>
              <a:rPr lang="en-US" sz="1800" dirty="0">
                <a:latin typeface="Arial" charset="0"/>
                <a:cs typeface="Arial" charset="0"/>
              </a:rPr>
              <a:t>1,271,049 and 5,080,212 system calls, respectively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/>
              <a:t>Results: </a:t>
            </a:r>
            <a:r>
              <a:rPr lang="en-US" sz="1800" b="1" dirty="0"/>
              <a:t>97.9% </a:t>
            </a:r>
            <a:r>
              <a:rPr lang="en-US" sz="1800" dirty="0"/>
              <a:t>detection accuracy</a:t>
            </a:r>
            <a:endParaRPr lang="en-US" altLang="zh-CN" sz="1800" dirty="0"/>
          </a:p>
        </p:txBody>
      </p:sp>
      <p:sp>
        <p:nvSpPr>
          <p:cNvPr id="5" name="Rectangle 49"/>
          <p:cNvSpPr/>
          <p:nvPr/>
        </p:nvSpPr>
        <p:spPr>
          <a:xfrm>
            <a:off x="152401" y="2793395"/>
            <a:ext cx="8686799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Experiment 2: Third-party (from Univ. of New Mexico) benign traces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/>
              <a:t>More than 21 million system calls invoked by 422 processes, corresponding to 27 unique benign applications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/>
              <a:t>Results: </a:t>
            </a:r>
            <a:r>
              <a:rPr lang="en-US" sz="1800" b="1" dirty="0"/>
              <a:t>2 false alarms </a:t>
            </a:r>
            <a:r>
              <a:rPr lang="en-US" sz="1800" dirty="0"/>
              <a:t>that the two applications </a:t>
            </a:r>
            <a:r>
              <a:rPr lang="en-US" sz="1800" i="1" dirty="0"/>
              <a:t>Word</a:t>
            </a:r>
            <a:r>
              <a:rPr lang="en-US" sz="1800" dirty="0"/>
              <a:t> and </a:t>
            </a:r>
            <a:r>
              <a:rPr lang="en-US" sz="1800" i="1" dirty="0"/>
              <a:t>Excel</a:t>
            </a:r>
            <a:r>
              <a:rPr lang="en-US" sz="1800" dirty="0"/>
              <a:t> performed keylogging operations. No false alarms after initialization signatures are applied. </a:t>
            </a: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26586247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altLang="zh-CN" dirty="0"/>
              <a:t>Evaluation of Detection Capability – cont’d</a:t>
            </a:r>
            <a:endParaRPr lang="en-US" dirty="0"/>
          </a:p>
        </p:txBody>
      </p:sp>
      <p:sp>
        <p:nvSpPr>
          <p:cNvPr id="10" name="Rectangle 49"/>
          <p:cNvSpPr/>
          <p:nvPr/>
        </p:nvSpPr>
        <p:spPr>
          <a:xfrm>
            <a:off x="152400" y="647700"/>
            <a:ext cx="8915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Experiment 3: Benign traces collected on our own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>
                <a:latin typeface="Arial" charset="0"/>
                <a:cs typeface="Arial" charset="0"/>
              </a:rPr>
              <a:t>Select 31 popular Windows applications and perform RAT-like behaviors;</a:t>
            </a:r>
          </a:p>
          <a:p>
            <a:pPr marL="12492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600" dirty="0">
                <a:latin typeface="Arial" charset="0"/>
                <a:cs typeface="Arial" charset="0"/>
              </a:rPr>
              <a:t>E.g., operate the browser Firefox to download a software from online, install and run it on the machine, which is a behavior quite similar to the PHF “URL Download”</a:t>
            </a:r>
            <a:endParaRPr lang="en-US" sz="1600" dirty="0"/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/>
              <a:t>6,861,915 system calls collected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sz="1800" dirty="0"/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/>
              <a:t>Test each of the 31 Windows application traces against the all 7 PHF sig, and also apply initialization signature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sz="1800" dirty="0"/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/>
              <a:t>Results: </a:t>
            </a:r>
            <a:r>
              <a:rPr lang="en-US" sz="1800" b="1" dirty="0"/>
              <a:t>3.2% </a:t>
            </a:r>
            <a:r>
              <a:rPr lang="en-US" sz="1800" dirty="0"/>
              <a:t>(7 out of 217 test results) false positive rate. </a:t>
            </a:r>
            <a:r>
              <a:rPr lang="en-US" sz="1800" b="1" dirty="0">
                <a:latin typeface="Arial" charset="0"/>
                <a:cs typeface="Arial" charset="0"/>
              </a:rPr>
              <a:t>ZERO false positive rate </a:t>
            </a:r>
            <a:r>
              <a:rPr lang="en-US" sz="1800" dirty="0"/>
              <a:t>after initialization signatures are applied. </a:t>
            </a:r>
            <a:endParaRPr lang="en-US" altLang="zh-CN" sz="1800" b="1" dirty="0"/>
          </a:p>
        </p:txBody>
      </p:sp>
    </p:spTree>
    <p:extLst>
      <p:ext uri="{BB962C8B-B14F-4D97-AF65-F5344CB8AC3E}">
        <p14:creationId xmlns:p14="http://schemas.microsoft.com/office/powerpoint/2010/main" val="41539459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altLang="zh-CN" dirty="0"/>
              <a:t>Evaluation of Robustness against Evasion Attacks</a:t>
            </a:r>
            <a:endParaRPr lang="en-US" dirty="0"/>
          </a:p>
        </p:txBody>
      </p:sp>
      <p:sp>
        <p:nvSpPr>
          <p:cNvPr id="9" name="Rectangle 49"/>
          <p:cNvSpPr/>
          <p:nvPr/>
        </p:nvSpPr>
        <p:spPr>
          <a:xfrm>
            <a:off x="152401" y="647700"/>
            <a:ext cx="868679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Piggyback Attack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/>
              <a:t>An RAT injects itself into a benign program and then runs in the background whenever the host program is launched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sz="1800" dirty="0"/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/>
              <a:t>We create 40 mixed traces of benign and RAT processes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sz="1800" dirty="0"/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/>
              <a:t>Results: </a:t>
            </a:r>
            <a:r>
              <a:rPr lang="en-US" sz="1800" b="1" dirty="0"/>
              <a:t>100% detected</a:t>
            </a:r>
          </a:p>
          <a:p>
            <a:pPr marL="12492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600" dirty="0">
                <a:latin typeface="Arial" charset="0"/>
                <a:cs typeface="Arial" charset="0"/>
              </a:rPr>
              <a:t>A parasite RAT malware still needs to generate execution traces to accomplish an attack, although its traces may be mixed together with those of the host program.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82297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altLang="zh-CN" dirty="0"/>
              <a:t>Basic Idea </a:t>
            </a:r>
            <a:endParaRPr lang="en-US" dirty="0"/>
          </a:p>
        </p:txBody>
      </p:sp>
      <p:sp>
        <p:nvSpPr>
          <p:cNvPr id="39" name="Rectangle 49"/>
          <p:cNvSpPr/>
          <p:nvPr/>
        </p:nvSpPr>
        <p:spPr>
          <a:xfrm>
            <a:off x="151727" y="647700"/>
            <a:ext cx="8991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Observations</a:t>
            </a:r>
          </a:p>
          <a:p>
            <a:pPr marL="720000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>
                <a:ea typeface="宋体" charset="-122"/>
              </a:rPr>
              <a:t>Ways of implementing a PHF are limited too, in terms of </a:t>
            </a:r>
          </a:p>
          <a:p>
            <a:pPr marL="1177200" lvl="1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600" dirty="0">
                <a:ea typeface="宋体" charset="-122"/>
              </a:rPr>
              <a:t>Core system calls &amp; parameters , and such sequences to exactly define a PHF</a:t>
            </a:r>
          </a:p>
          <a:p>
            <a:pPr marL="720000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>
                <a:ea typeface="宋体" charset="-122"/>
                <a:sym typeface="Wingdings" panose="05000000000000000000" pitchFamily="2" charset="2"/>
              </a:rPr>
              <a:t> </a:t>
            </a:r>
            <a:r>
              <a:rPr lang="en-US" altLang="zh-CN" sz="1800" b="1" i="1" dirty="0">
                <a:ea typeface="宋体" charset="-122"/>
                <a:sym typeface="Wingdings" panose="05000000000000000000" pitchFamily="2" charset="2"/>
              </a:rPr>
              <a:t>Possible to define each PHF using system call sequences</a:t>
            </a:r>
            <a:endParaRPr lang="en-US" altLang="zh-CN" sz="1800" b="1" i="1" dirty="0">
              <a:ea typeface="宋体" charset="-122"/>
            </a:endParaRPr>
          </a:p>
        </p:txBody>
      </p:sp>
      <p:sp>
        <p:nvSpPr>
          <p:cNvPr id="4" name="Rectangle 49"/>
          <p:cNvSpPr/>
          <p:nvPr/>
        </p:nvSpPr>
        <p:spPr>
          <a:xfrm>
            <a:off x="0" y="2428607"/>
            <a:ext cx="79248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Propose PHF-based RAT detection when a program exhibits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>
                <a:ea typeface="宋体" charset="-122"/>
              </a:rPr>
              <a:t>A sufficient number of PHFs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>
                <a:ea typeface="宋体" charset="-122"/>
              </a:rPr>
              <a:t>RAT-specific resource access characteristics</a:t>
            </a:r>
          </a:p>
          <a:p>
            <a:pPr marL="12492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800" dirty="0">
              <a:ea typeface="宋体" charset="-122"/>
            </a:endParaRPr>
          </a:p>
        </p:txBody>
      </p:sp>
      <p:sp>
        <p:nvSpPr>
          <p:cNvPr id="5" name="Rectangle 49"/>
          <p:cNvSpPr/>
          <p:nvPr/>
        </p:nvSpPr>
        <p:spPr>
          <a:xfrm>
            <a:off x="38100" y="4000500"/>
            <a:ext cx="84201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Advantages: evasion-resilient and semantic-aware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/>
              <a:t>Hard to evade unless attackers find new ways of implementing PHFs</a:t>
            </a:r>
            <a:endParaRPr lang="en-US" altLang="zh-CN" sz="1800" dirty="0"/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/>
              <a:t>Per PHF detector; semantic-aware; know exactly what activity is going o</a:t>
            </a:r>
            <a:r>
              <a:rPr lang="en-US" altLang="zh-CN" sz="16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86944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altLang="zh-CN" dirty="0"/>
              <a:t>Evaluation of Robustness against Evasion Attacks – cont’d</a:t>
            </a:r>
            <a:endParaRPr lang="en-US" dirty="0"/>
          </a:p>
        </p:txBody>
      </p:sp>
      <p:sp>
        <p:nvSpPr>
          <p:cNvPr id="5" name="Rectangle 49"/>
          <p:cNvSpPr/>
          <p:nvPr/>
        </p:nvSpPr>
        <p:spPr>
          <a:xfrm>
            <a:off x="152400" y="647700"/>
            <a:ext cx="8686799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sz="2000" dirty="0">
                <a:solidFill>
                  <a:srgbClr val="0000FF"/>
                </a:solidFill>
                <a:ea typeface="宋体" charset="-122"/>
              </a:rPr>
              <a:t>System Call Injection Attack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>
                <a:latin typeface="Arial" charset="0"/>
                <a:cs typeface="Arial" charset="0"/>
              </a:rPr>
              <a:t>An attacker inserts arbitrarily functionality-irrelevant system calls into its execution traces.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sz="1800" dirty="0"/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/>
              <a:t>Results: our system is </a:t>
            </a:r>
            <a:r>
              <a:rPr lang="en-US" sz="1800" b="1" dirty="0"/>
              <a:t>robust to such attack by nature</a:t>
            </a:r>
            <a:r>
              <a:rPr lang="en-US" sz="1800" dirty="0"/>
              <a:t>.</a:t>
            </a:r>
          </a:p>
          <a:p>
            <a:pPr marL="12492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700" dirty="0">
                <a:latin typeface="Arial" charset="0"/>
                <a:cs typeface="Arial" charset="0"/>
              </a:rPr>
              <a:t>Our per-functionality behavior graphs do not require the system calls contained to be contiguously located in a trace.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7048272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altLang="zh-CN" dirty="0"/>
              <a:t>Evaluation of Robustness against Evasion Attacks – cont’d</a:t>
            </a:r>
            <a:endParaRPr lang="en-US" dirty="0"/>
          </a:p>
        </p:txBody>
      </p:sp>
      <p:sp>
        <p:nvSpPr>
          <p:cNvPr id="9" name="Rectangle 49"/>
          <p:cNvSpPr/>
          <p:nvPr/>
        </p:nvSpPr>
        <p:spPr>
          <a:xfrm>
            <a:off x="152401" y="647700"/>
            <a:ext cx="8686799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sz="2000" dirty="0">
                <a:solidFill>
                  <a:srgbClr val="0000FF"/>
                </a:solidFill>
                <a:ea typeface="宋体" charset="-122"/>
              </a:rPr>
              <a:t>System Call Reordering Attack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>
                <a:latin typeface="Arial" charset="0"/>
                <a:cs typeface="Arial" charset="0"/>
              </a:rPr>
              <a:t>An attacker may change the order of system calls in the execution path to fool our system.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sz="1800" dirty="0">
              <a:latin typeface="Arial" charset="0"/>
              <a:cs typeface="Arial" charset="0"/>
            </a:endParaRP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>
                <a:latin typeface="Arial" charset="0"/>
                <a:cs typeface="Arial" charset="0"/>
              </a:rPr>
              <a:t>However, reordering system calls without affecting the semantics of an original program has </a:t>
            </a:r>
            <a:r>
              <a:rPr lang="en-US" sz="1800" b="1" i="1" dirty="0">
                <a:latin typeface="Arial" charset="0"/>
                <a:cs typeface="Arial" charset="0"/>
              </a:rPr>
              <a:t>quite limited applicability</a:t>
            </a:r>
            <a:r>
              <a:rPr lang="en-US" sz="1800" dirty="0">
                <a:latin typeface="Arial" charset="0"/>
                <a:cs typeface="Arial" charset="0"/>
              </a:rPr>
              <a:t>.</a:t>
            </a:r>
          </a:p>
          <a:p>
            <a:pPr marL="12492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600" dirty="0">
                <a:latin typeface="Arial" charset="0"/>
                <a:cs typeface="Arial" charset="0"/>
              </a:rPr>
              <a:t>Strict semantic logic, and data and control dependencies exist among the system calls events which compose a behavior graph to represent a PHF.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10619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altLang="zh-CN" dirty="0"/>
              <a:t>Evaluation of Robustness against Evasion Attacks – cont’d</a:t>
            </a:r>
            <a:endParaRPr lang="en-US" dirty="0"/>
          </a:p>
        </p:txBody>
      </p:sp>
      <p:sp>
        <p:nvSpPr>
          <p:cNvPr id="6" name="Rectangle 49"/>
          <p:cNvSpPr/>
          <p:nvPr/>
        </p:nvSpPr>
        <p:spPr>
          <a:xfrm>
            <a:off x="152400" y="647700"/>
            <a:ext cx="86867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sz="2000" dirty="0">
                <a:solidFill>
                  <a:srgbClr val="0000FF"/>
                </a:solidFill>
                <a:ea typeface="宋体" charset="-122"/>
              </a:rPr>
              <a:t>Obfuscation Attack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>
                <a:latin typeface="Arial" charset="0"/>
                <a:cs typeface="Arial" charset="0"/>
              </a:rPr>
              <a:t>We used a powerful obfuscation tool to perform a series of control flow and data flow obfuscation techniques on RAT samples.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sz="1800" dirty="0">
              <a:latin typeface="Arial" charset="0"/>
              <a:cs typeface="Arial" charset="0"/>
            </a:endParaRP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>
                <a:latin typeface="Arial" charset="0"/>
                <a:cs typeface="Arial" charset="0"/>
              </a:rPr>
              <a:t>Results: Our system is </a:t>
            </a:r>
            <a:r>
              <a:rPr lang="en-US" sz="1800" b="1" i="1" dirty="0">
                <a:latin typeface="Arial" charset="0"/>
                <a:cs typeface="Arial" charset="0"/>
              </a:rPr>
              <a:t>able to detect all of them</a:t>
            </a:r>
            <a:r>
              <a:rPr lang="en-US" sz="1800" dirty="0">
                <a:latin typeface="Arial" charset="0"/>
                <a:cs typeface="Arial" charset="0"/>
              </a:rPr>
              <a:t>, while 35 out of 55 </a:t>
            </a:r>
            <a:r>
              <a:rPr lang="en-US" sz="1800" dirty="0" err="1">
                <a:latin typeface="Arial" charset="0"/>
                <a:cs typeface="Arial" charset="0"/>
              </a:rPr>
              <a:t>VirusTotal</a:t>
            </a:r>
            <a:r>
              <a:rPr lang="en-US" sz="1800" dirty="0">
                <a:latin typeface="Arial" charset="0"/>
                <a:cs typeface="Arial" charset="0"/>
              </a:rPr>
              <a:t> scanners fail to detect them. 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741229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Rectangle 49"/>
          <p:cNvSpPr/>
          <p:nvPr/>
        </p:nvSpPr>
        <p:spPr>
          <a:xfrm>
            <a:off x="114301" y="899398"/>
            <a:ext cx="872489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ea typeface="宋体" charset="-122"/>
              </a:rPr>
              <a:t>We proposed a novel, f</a:t>
            </a:r>
            <a:r>
              <a:rPr lang="en-US" sz="2000" dirty="0">
                <a:ea typeface="宋体" charset="-122"/>
              </a:rPr>
              <a:t>ine-grained, evasion-resilient and real-time RAT detection </a:t>
            </a:r>
            <a:r>
              <a:rPr lang="en-US" altLang="zh-CN" sz="2000" dirty="0">
                <a:ea typeface="宋体" charset="-122"/>
              </a:rPr>
              <a:t>approach.</a:t>
            </a:r>
          </a:p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endParaRPr lang="en-US" altLang="zh-CN" sz="2000" dirty="0">
              <a:ea typeface="宋体" charset="-122"/>
            </a:endParaRPr>
          </a:p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ea typeface="宋体" charset="-122"/>
              </a:rPr>
              <a:t>With both third-party traces and various attacks evaluated, our approach has demonstrated very high accuracy in real-time.</a:t>
            </a:r>
          </a:p>
          <a:p>
            <a:pPr marL="792000" lvl="1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40920432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422873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Previous Malware Detection Methods Would Fail RAT Detection 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0"/>
            <a:ext cx="9144000" cy="38100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 bwMode="auto">
          <a:xfrm>
            <a:off x="2026920" y="3467100"/>
            <a:ext cx="182880" cy="18288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76200" y="4381500"/>
            <a:ext cx="2667000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3884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62000" y="2011098"/>
            <a:ext cx="7467600" cy="137980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000" b="1" kern="1300" dirty="0">
                <a:solidFill>
                  <a:schemeClr val="bg2"/>
                </a:solidFill>
              </a:rPr>
              <a:t>Implementation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3000" b="1" kern="1300" dirty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3000" b="1" kern="1300" dirty="0">
                <a:solidFill>
                  <a:schemeClr val="bg2"/>
                </a:solidFill>
              </a:rPr>
              <a:t>Part 1: PHF Detector Generation </a:t>
            </a:r>
            <a:endParaRPr lang="zh-CN" altLang="en-US" sz="3000" b="1" kern="13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0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880"/>
            <a:ext cx="9420225" cy="330729"/>
          </a:xfrm>
        </p:spPr>
        <p:txBody>
          <a:bodyPr/>
          <a:lstStyle/>
          <a:p>
            <a:r>
              <a:rPr lang="en-US" altLang="zh-CN" dirty="0"/>
              <a:t>PHF Detector Generation - Challenge</a:t>
            </a:r>
            <a:endParaRPr lang="en-US" dirty="0"/>
          </a:p>
        </p:txBody>
      </p:sp>
      <p:sp>
        <p:nvSpPr>
          <p:cNvPr id="150" name="Rectangle 49"/>
          <p:cNvSpPr/>
          <p:nvPr/>
        </p:nvSpPr>
        <p:spPr>
          <a:xfrm>
            <a:off x="-38099" y="723900"/>
            <a:ext cx="85724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Observations </a:t>
            </a:r>
          </a:p>
          <a:p>
            <a:pPr marL="792000" lvl="1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800" dirty="0"/>
          </a:p>
          <a:p>
            <a:pPr marL="792000" lvl="1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/>
              <a:t>There are </a:t>
            </a:r>
            <a:r>
              <a:rPr lang="en-US" altLang="zh-CN" sz="1800" b="1" i="1" dirty="0"/>
              <a:t>limited ways </a:t>
            </a:r>
            <a:r>
              <a:rPr lang="en-US" altLang="zh-CN" sz="1800" dirty="0"/>
              <a:t>to implement a PHF at the system call level, and RATs tend to implement them quite similarly.</a:t>
            </a:r>
          </a:p>
          <a:p>
            <a:pPr marL="792000" lvl="1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sz="1800" dirty="0"/>
          </a:p>
          <a:p>
            <a:pPr marL="792000" lvl="1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/>
              <a:t>Only quite a small proportion of lengthy malware execution traces are the </a:t>
            </a:r>
            <a:r>
              <a:rPr lang="en-US" sz="1800" b="1" i="1" dirty="0"/>
              <a:t>essential “malicious section”</a:t>
            </a:r>
            <a:r>
              <a:rPr lang="en-US" sz="1800" dirty="0"/>
              <a:t>, representing the core function of a PHF</a:t>
            </a:r>
          </a:p>
          <a:p>
            <a:pPr marL="792000" lvl="1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sz="1800" dirty="0"/>
          </a:p>
          <a:p>
            <a:pPr marL="792000" lvl="1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800" dirty="0"/>
          </a:p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Challenge</a:t>
            </a:r>
          </a:p>
          <a:p>
            <a:pPr marL="792000" lvl="1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800" dirty="0"/>
          </a:p>
          <a:p>
            <a:pPr marL="792000" lvl="1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/>
              <a:t>How to </a:t>
            </a:r>
            <a:r>
              <a:rPr lang="en-US" altLang="zh-CN" sz="1800" b="1" i="1" dirty="0"/>
              <a:t>automatically</a:t>
            </a:r>
            <a:r>
              <a:rPr lang="en-US" altLang="zh-CN" sz="1800" dirty="0"/>
              <a:t> extract only such essential part from lengthy system call traces to express a PHF?</a:t>
            </a:r>
          </a:p>
        </p:txBody>
      </p:sp>
    </p:spTree>
    <p:extLst>
      <p:ext uri="{BB962C8B-B14F-4D97-AF65-F5344CB8AC3E}">
        <p14:creationId xmlns:p14="http://schemas.microsoft.com/office/powerpoint/2010/main" val="8187414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880"/>
            <a:ext cx="9420225" cy="330729"/>
          </a:xfrm>
        </p:spPr>
        <p:txBody>
          <a:bodyPr/>
          <a:lstStyle/>
          <a:p>
            <a:r>
              <a:rPr lang="en-US" altLang="zh-CN" dirty="0"/>
              <a:t>PHF Detector Generation - Solution</a:t>
            </a:r>
            <a:endParaRPr lang="en-US" dirty="0"/>
          </a:p>
        </p:txBody>
      </p:sp>
      <p:sp>
        <p:nvSpPr>
          <p:cNvPr id="150" name="Rectangle 49"/>
          <p:cNvSpPr/>
          <p:nvPr/>
        </p:nvSpPr>
        <p:spPr>
          <a:xfrm>
            <a:off x="-38099" y="723900"/>
            <a:ext cx="857249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Solution</a:t>
            </a:r>
          </a:p>
          <a:p>
            <a:pPr marL="792000" lvl="1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800" dirty="0"/>
          </a:p>
          <a:p>
            <a:pPr marL="792000" lvl="1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/>
              <a:t>Leverage </a:t>
            </a:r>
            <a:r>
              <a:rPr lang="en-US" altLang="zh-CN" sz="1800" b="1" i="1" dirty="0"/>
              <a:t>sequence alignment </a:t>
            </a:r>
            <a:r>
              <a:rPr lang="en-US" altLang="zh-CN" sz="1800" dirty="0"/>
              <a:t>algorithms borrowed from bioinformatics to identify </a:t>
            </a:r>
            <a:r>
              <a:rPr lang="en-US" altLang="zh-CN" sz="1800" b="1" i="1" dirty="0"/>
              <a:t>regions of similarity </a:t>
            </a:r>
            <a:r>
              <a:rPr lang="en-US" altLang="zh-CN" sz="1800" dirty="0"/>
              <a:t>in system call sequences.</a:t>
            </a:r>
          </a:p>
          <a:p>
            <a:pPr marL="1249200" lvl="2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600" dirty="0"/>
          </a:p>
          <a:p>
            <a:pPr marL="1249200" lvl="2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600" dirty="0"/>
              <a:t>Such similarity regions typically correspond to the execution of similar code.</a:t>
            </a:r>
          </a:p>
          <a:p>
            <a:pPr marL="792000" lvl="1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800" dirty="0"/>
          </a:p>
          <a:p>
            <a:pPr marL="792000" lvl="1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/>
              <a:t>Build </a:t>
            </a:r>
            <a:r>
              <a:rPr lang="en-US" altLang="zh-CN" sz="1800" b="1" i="1" dirty="0"/>
              <a:t>finite automata </a:t>
            </a:r>
            <a:r>
              <a:rPr lang="en-US" altLang="zh-CN" sz="1800" dirty="0"/>
              <a:t>to model the similarity regions as our PHF detectors</a:t>
            </a:r>
            <a:endParaRPr lang="en-US" altLang="zh-CN" sz="2000" dirty="0">
              <a:solidFill>
                <a:srgbClr val="0000FF"/>
              </a:solidFill>
              <a:ea typeface="宋体" charset="-122"/>
            </a:endParaRPr>
          </a:p>
        </p:txBody>
      </p:sp>
      <p:sp>
        <p:nvSpPr>
          <p:cNvPr id="12" name="流程图: 文档 11"/>
          <p:cNvSpPr/>
          <p:nvPr/>
        </p:nvSpPr>
        <p:spPr bwMode="auto">
          <a:xfrm>
            <a:off x="152400" y="3222077"/>
            <a:ext cx="2362200" cy="2057400"/>
          </a:xfrm>
          <a:prstGeom prst="flowChartDocument">
            <a:avLst/>
          </a:prstGeom>
          <a:solidFill>
            <a:schemeClr val="accent1"/>
          </a:solidFill>
          <a:ln w="19050">
            <a:solidFill>
              <a:schemeClr val="tx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6200" y="3145877"/>
            <a:ext cx="259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0" dirty="0"/>
              <a:t>                        ⁞</a:t>
            </a:r>
          </a:p>
          <a:p>
            <a:r>
              <a:rPr lang="en-US" alt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NtProtectVirtualMemory</a:t>
            </a:r>
            <a:endParaRPr lang="en-US" alt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NtProtectVirtualMemory</a:t>
            </a:r>
            <a:endParaRPr lang="en-US" alt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NtGdiCreateCompatibleDC</a:t>
            </a:r>
            <a:endParaRPr lang="en-US" alt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NtGdiCreateCompatibleBitmap</a:t>
            </a:r>
            <a:endParaRPr lang="en-US" alt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NtGdiBitBlt</a:t>
            </a:r>
            <a:endParaRPr lang="en-US" alt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NtGdiDeleteObjectApp</a:t>
            </a:r>
            <a:endParaRPr lang="en-US" alt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NtGdiExtGetObjectW</a:t>
            </a:r>
            <a:r>
              <a:rPr lang="en-US" b="1" kern="0" dirty="0">
                <a:solidFill>
                  <a:srgbClr val="FF0000"/>
                </a:solidFill>
              </a:rPr>
              <a:t> </a:t>
            </a:r>
          </a:p>
          <a:p>
            <a:r>
              <a:rPr lang="en-US" b="1" kern="0" dirty="0" err="1"/>
              <a:t>NtProtectVirtualMemory</a:t>
            </a:r>
            <a:endParaRPr lang="en-US" b="1" kern="0" dirty="0"/>
          </a:p>
          <a:p>
            <a:r>
              <a:rPr lang="en-US" b="1" kern="0" dirty="0" err="1"/>
              <a:t>NtProtectVirtualMemory</a:t>
            </a:r>
            <a:endParaRPr lang="en-US" b="1" kern="0" dirty="0"/>
          </a:p>
          <a:p>
            <a:r>
              <a:rPr lang="en-US" b="1" kern="0" dirty="0"/>
              <a:t>                        ⁞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093497"/>
            <a:ext cx="3200400" cy="2278603"/>
          </a:xfrm>
          <a:prstGeom prst="rect">
            <a:avLst/>
          </a:prstGeom>
        </p:spPr>
      </p:pic>
      <p:sp>
        <p:nvSpPr>
          <p:cNvPr id="15" name="箭头: 右 14"/>
          <p:cNvSpPr/>
          <p:nvPr/>
        </p:nvSpPr>
        <p:spPr bwMode="auto">
          <a:xfrm>
            <a:off x="4953000" y="3984076"/>
            <a:ext cx="685800" cy="331165"/>
          </a:xfrm>
          <a:prstGeom prst="rightArrow">
            <a:avLst/>
          </a:prstGeom>
          <a:solidFill>
            <a:schemeClr val="accent1"/>
          </a:solidFill>
          <a:ln w="19050">
            <a:solidFill>
              <a:schemeClr val="tx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流程图: 文档 15"/>
          <p:cNvSpPr/>
          <p:nvPr/>
        </p:nvSpPr>
        <p:spPr bwMode="auto">
          <a:xfrm>
            <a:off x="2895600" y="3222077"/>
            <a:ext cx="2209800" cy="2073823"/>
          </a:xfrm>
          <a:prstGeom prst="flowChartDocument">
            <a:avLst/>
          </a:prstGeom>
          <a:solidFill>
            <a:schemeClr val="accent1"/>
          </a:solidFill>
          <a:ln w="19050">
            <a:solidFill>
              <a:schemeClr val="tx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819400" y="3172242"/>
            <a:ext cx="2514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0" dirty="0"/>
              <a:t>                        ⁞</a:t>
            </a:r>
          </a:p>
          <a:p>
            <a:r>
              <a:rPr lang="en-US" b="1" kern="0" dirty="0" err="1"/>
              <a:t>NtDelayExecution</a:t>
            </a:r>
            <a:r>
              <a:rPr lang="en-US" b="1" kern="0" dirty="0"/>
              <a:t>                        </a:t>
            </a:r>
            <a:r>
              <a:rPr lang="en-US" b="1" kern="0" dirty="0" err="1"/>
              <a:t>NtDelayExecution</a:t>
            </a:r>
            <a:endParaRPr lang="en-US" alt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NtGdiCreateCompatibleDC</a:t>
            </a:r>
            <a:endParaRPr lang="en-US" alt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NtGdiCreateDIBSection</a:t>
            </a:r>
            <a:endParaRPr lang="en-US" alt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NtGdiStretchBlt</a:t>
            </a:r>
            <a:endParaRPr lang="en-US" alt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NtGdiDeleteObjectApp</a:t>
            </a:r>
            <a:endParaRPr lang="en-US" alt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NtGdiExtGetObjectW</a:t>
            </a:r>
            <a:r>
              <a:rPr lang="en-US" b="1" kern="0" dirty="0"/>
              <a:t> </a:t>
            </a:r>
            <a:r>
              <a:rPr lang="en-US" b="1" kern="0" dirty="0" err="1"/>
              <a:t>NtDelayExecution</a:t>
            </a:r>
            <a:r>
              <a:rPr lang="en-US" b="1" kern="0" dirty="0"/>
              <a:t>                        </a:t>
            </a:r>
            <a:r>
              <a:rPr lang="en-US" b="1" kern="0" dirty="0" err="1"/>
              <a:t>NtDelayExecution</a:t>
            </a:r>
            <a:r>
              <a:rPr lang="en-US" b="1" kern="0" dirty="0"/>
              <a:t>  </a:t>
            </a:r>
          </a:p>
          <a:p>
            <a:r>
              <a:rPr lang="en-US" b="1" kern="0" dirty="0"/>
              <a:t>                        ⁞</a:t>
            </a:r>
          </a:p>
        </p:txBody>
      </p:sp>
      <p:sp>
        <p:nvSpPr>
          <p:cNvPr id="18" name="箭头: 右 17"/>
          <p:cNvSpPr/>
          <p:nvPr/>
        </p:nvSpPr>
        <p:spPr bwMode="auto">
          <a:xfrm rot="1528200">
            <a:off x="2530502" y="4062323"/>
            <a:ext cx="384138" cy="352652"/>
          </a:xfrm>
          <a:prstGeom prst="rightArrow">
            <a:avLst>
              <a:gd name="adj1" fmla="val 50000"/>
              <a:gd name="adj2" fmla="val 57686"/>
            </a:avLst>
          </a:prstGeom>
          <a:solidFill>
            <a:schemeClr val="accent1"/>
          </a:solidFill>
          <a:ln w="19050">
            <a:solidFill>
              <a:schemeClr val="tx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5333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880"/>
            <a:ext cx="9420225" cy="330729"/>
          </a:xfrm>
        </p:spPr>
        <p:txBody>
          <a:bodyPr/>
          <a:lstStyle/>
          <a:p>
            <a:r>
              <a:rPr lang="en-US" altLang="zh-CN" dirty="0"/>
              <a:t>PHF Detector Generation – Solution (cont’d)</a:t>
            </a:r>
            <a:endParaRPr lang="en-US" dirty="0"/>
          </a:p>
        </p:txBody>
      </p:sp>
      <p:sp>
        <p:nvSpPr>
          <p:cNvPr id="150" name="Rectangle 49"/>
          <p:cNvSpPr/>
          <p:nvPr/>
        </p:nvSpPr>
        <p:spPr>
          <a:xfrm>
            <a:off x="-38099" y="723900"/>
            <a:ext cx="857249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Sequence Alignment - Details</a:t>
            </a:r>
          </a:p>
          <a:p>
            <a:pPr marL="792000" lvl="1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800" dirty="0"/>
          </a:p>
          <a:p>
            <a:pPr marL="792000" lvl="1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/>
              <a:t>Step 1: Local alignment</a:t>
            </a:r>
          </a:p>
          <a:p>
            <a:pPr marL="1249200" lvl="2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600" dirty="0"/>
          </a:p>
          <a:p>
            <a:pPr marL="1249200" lvl="2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600" dirty="0"/>
              <a:t>Preferable when two traces are widely </a:t>
            </a:r>
            <a:r>
              <a:rPr lang="en-US" altLang="zh-CN" sz="1600" b="1" i="1" dirty="0"/>
              <a:t>divergent</a:t>
            </a:r>
            <a:r>
              <a:rPr lang="en-US" altLang="zh-CN" sz="1600" dirty="0"/>
              <a:t> overall but have regions of similarity within long sequences</a:t>
            </a:r>
          </a:p>
          <a:p>
            <a:pPr marL="1249200" lvl="2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600" dirty="0"/>
          </a:p>
          <a:p>
            <a:pPr marL="1249200" lvl="2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600" dirty="0"/>
              <a:t>Tune the classic </a:t>
            </a:r>
            <a:r>
              <a:rPr lang="en-US" altLang="zh-CN" sz="1600" i="1" dirty="0"/>
              <a:t>Smith-Waterman algorithm </a:t>
            </a:r>
            <a:r>
              <a:rPr lang="en-US" altLang="zh-CN" sz="1600" dirty="0"/>
              <a:t>to take into consideration the data dependencies between system call events and the weight of each event</a:t>
            </a:r>
          </a:p>
          <a:p>
            <a:pPr marL="792000" lvl="1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800" dirty="0"/>
          </a:p>
          <a:p>
            <a:pPr marL="792000" lvl="1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/>
              <a:t>Step 2: Global alignment</a:t>
            </a:r>
          </a:p>
          <a:p>
            <a:pPr marL="1249200" lvl="2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600" dirty="0"/>
          </a:p>
          <a:p>
            <a:pPr marL="1249200" lvl="2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600" dirty="0"/>
              <a:t>Preferable when the two sequences are </a:t>
            </a:r>
            <a:r>
              <a:rPr lang="en-US" altLang="zh-CN" sz="1600" b="1" i="1" dirty="0"/>
              <a:t>similar</a:t>
            </a:r>
            <a:r>
              <a:rPr lang="en-US" altLang="zh-CN" sz="1600" dirty="0"/>
              <a:t> and of roughly equal size</a:t>
            </a:r>
          </a:p>
          <a:p>
            <a:pPr marL="1249200" lvl="2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600" dirty="0"/>
          </a:p>
          <a:p>
            <a:pPr marL="1249200" lvl="2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600" dirty="0"/>
              <a:t>Tune the </a:t>
            </a:r>
            <a:r>
              <a:rPr lang="en-US" altLang="zh-CN" sz="1600" i="1" dirty="0"/>
              <a:t>Needleman-</a:t>
            </a:r>
            <a:r>
              <a:rPr lang="en-US" altLang="zh-CN" sz="1600" i="1" dirty="0" err="1"/>
              <a:t>Wunsch</a:t>
            </a:r>
            <a:r>
              <a:rPr lang="en-US" altLang="zh-CN" sz="1600" i="1" dirty="0"/>
              <a:t> algorithm </a:t>
            </a:r>
            <a:r>
              <a:rPr lang="en-US" altLang="zh-CN" sz="1600" dirty="0"/>
              <a:t>to our problem</a:t>
            </a:r>
          </a:p>
          <a:p>
            <a:pPr marL="1249200" lvl="2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3696017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2171"/>
            <a:ext cx="8772525" cy="330729"/>
          </a:xfrm>
        </p:spPr>
        <p:txBody>
          <a:bodyPr/>
          <a:lstStyle/>
          <a:p>
            <a:r>
              <a:rPr lang="en-US" altLang="zh-CN" dirty="0"/>
              <a:t>System Architecture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11" y="342900"/>
            <a:ext cx="8135389" cy="502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001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880"/>
            <a:ext cx="9420225" cy="330729"/>
          </a:xfrm>
        </p:spPr>
        <p:txBody>
          <a:bodyPr/>
          <a:lstStyle/>
          <a:p>
            <a:r>
              <a:rPr lang="en-US" altLang="zh-CN" dirty="0"/>
              <a:t>PHF Detector Generation – Solution (cont’d)</a:t>
            </a:r>
            <a:endParaRPr lang="en-US" dirty="0"/>
          </a:p>
        </p:txBody>
      </p:sp>
      <p:sp>
        <p:nvSpPr>
          <p:cNvPr id="150" name="Rectangle 49"/>
          <p:cNvSpPr/>
          <p:nvPr/>
        </p:nvSpPr>
        <p:spPr>
          <a:xfrm>
            <a:off x="-38099" y="723900"/>
            <a:ext cx="8572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Sequence Alignment - Illustration</a:t>
            </a:r>
          </a:p>
        </p:txBody>
      </p:sp>
      <p:sp>
        <p:nvSpPr>
          <p:cNvPr id="6" name="箭头: 右 5"/>
          <p:cNvSpPr/>
          <p:nvPr/>
        </p:nvSpPr>
        <p:spPr bwMode="auto">
          <a:xfrm>
            <a:off x="4114800" y="2995471"/>
            <a:ext cx="685800" cy="331165"/>
          </a:xfrm>
          <a:prstGeom prst="rightArrow">
            <a:avLst/>
          </a:prstGeom>
          <a:solidFill>
            <a:schemeClr val="accent1"/>
          </a:solidFill>
          <a:ln w="19050">
            <a:solidFill>
              <a:schemeClr val="tx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24" y="1952890"/>
            <a:ext cx="3790476" cy="21238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476" y="1943100"/>
            <a:ext cx="3809524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825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8772525" cy="330729"/>
          </a:xfrm>
        </p:spPr>
        <p:txBody>
          <a:bodyPr/>
          <a:lstStyle/>
          <a:p>
            <a:r>
              <a:rPr lang="en-US" dirty="0"/>
              <a:t>Example of PHF Detector Generated for Screengrab</a:t>
            </a:r>
          </a:p>
        </p:txBody>
      </p:sp>
      <p:sp>
        <p:nvSpPr>
          <p:cNvPr id="39" name="Rectangle 49"/>
          <p:cNvSpPr/>
          <p:nvPr/>
        </p:nvSpPr>
        <p:spPr>
          <a:xfrm>
            <a:off x="0" y="647700"/>
            <a:ext cx="5029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Screengrab</a:t>
            </a:r>
          </a:p>
          <a:p>
            <a:pPr marL="334800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sz="1600" dirty="0">
              <a:ea typeface="宋体" charset="-122"/>
            </a:endParaRPr>
          </a:p>
          <a:p>
            <a:pPr marL="334800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>
                <a:ea typeface="宋体" charset="-122"/>
              </a:rPr>
              <a:t>A path (start, s</a:t>
            </a:r>
            <a:r>
              <a:rPr lang="en-US" sz="1800" baseline="-25000" dirty="0">
                <a:ea typeface="宋体" charset="-122"/>
              </a:rPr>
              <a:t>1</a:t>
            </a:r>
            <a:r>
              <a:rPr lang="en-US" sz="1800" dirty="0">
                <a:ea typeface="宋体" charset="-122"/>
              </a:rPr>
              <a:t>, s</a:t>
            </a:r>
            <a:r>
              <a:rPr lang="en-US" sz="1800" baseline="-25000" dirty="0">
                <a:ea typeface="宋体" charset="-122"/>
              </a:rPr>
              <a:t>2</a:t>
            </a:r>
            <a:r>
              <a:rPr lang="en-US" sz="1800" dirty="0">
                <a:ea typeface="宋体" charset="-122"/>
              </a:rPr>
              <a:t>, …, </a:t>
            </a:r>
            <a:r>
              <a:rPr lang="en-US" sz="1800" dirty="0" err="1">
                <a:ea typeface="宋体" charset="-122"/>
              </a:rPr>
              <a:t>s</a:t>
            </a:r>
            <a:r>
              <a:rPr lang="en-US" sz="1800" baseline="-25000" dirty="0" err="1">
                <a:ea typeface="宋体" charset="-122"/>
              </a:rPr>
              <a:t>n</a:t>
            </a:r>
            <a:r>
              <a:rPr lang="en-US" sz="1800" dirty="0">
                <a:ea typeface="宋体" charset="-122"/>
              </a:rPr>
              <a:t>, end) represents one implementation. </a:t>
            </a:r>
          </a:p>
          <a:p>
            <a:pPr marL="334800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sz="1800" dirty="0">
              <a:ea typeface="宋体" charset="-122"/>
            </a:endParaRPr>
          </a:p>
          <a:p>
            <a:pPr marL="334800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>
                <a:ea typeface="宋体" charset="-122"/>
              </a:rPr>
              <a:t>Two consecutive system calls in the path are not necessarily consecutive in the trace.</a:t>
            </a:r>
          </a:p>
          <a:p>
            <a:pPr marL="334800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sz="1800" dirty="0">
              <a:ea typeface="宋体" charset="-122"/>
            </a:endParaRPr>
          </a:p>
          <a:p>
            <a:pPr marL="334800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>
                <a:ea typeface="宋体" charset="-122"/>
              </a:rPr>
              <a:t>The two system calls must have direct or indirect </a:t>
            </a:r>
            <a:r>
              <a:rPr lang="en-US" sz="1800" b="1" i="1" dirty="0">
                <a:ea typeface="宋体" charset="-122"/>
              </a:rPr>
              <a:t>data flow dependency</a:t>
            </a:r>
            <a:r>
              <a:rPr lang="en-US" sz="1800" dirty="0">
                <a:ea typeface="宋体" charset="-122"/>
              </a:rPr>
              <a:t>.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51850"/>
            <a:ext cx="4114800" cy="524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164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dirty="0"/>
              <a:t>Statistics of PHF Detectors</a:t>
            </a:r>
          </a:p>
        </p:txBody>
      </p:sp>
      <p:sp>
        <p:nvSpPr>
          <p:cNvPr id="39" name="Rectangle 49"/>
          <p:cNvSpPr/>
          <p:nvPr/>
        </p:nvSpPr>
        <p:spPr>
          <a:xfrm>
            <a:off x="114300" y="647700"/>
            <a:ext cx="89535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PHFs currently covered and the number of semantic paths extracted</a:t>
            </a:r>
          </a:p>
          <a:p>
            <a:pPr marL="334800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600" b="1" dirty="0">
                <a:ea typeface="宋体" charset="-122"/>
              </a:rPr>
              <a:t>Key Logging: </a:t>
            </a:r>
            <a:r>
              <a:rPr lang="en-US" sz="1600" dirty="0">
                <a:ea typeface="宋体" charset="-122"/>
              </a:rPr>
              <a:t>log all the keys pressed down by the victim and send back to the attacker</a:t>
            </a:r>
          </a:p>
          <a:p>
            <a:pPr marL="334800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600" b="1" dirty="0">
                <a:ea typeface="宋体" charset="-122"/>
              </a:rPr>
              <a:t>Screen Grab: </a:t>
            </a:r>
            <a:r>
              <a:rPr lang="en-US" sz="1600" dirty="0">
                <a:ea typeface="宋体" charset="-122"/>
              </a:rPr>
              <a:t>capture the victim’s desktop screen</a:t>
            </a:r>
          </a:p>
          <a:p>
            <a:pPr marL="334800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600" b="1" dirty="0">
                <a:ea typeface="宋体" charset="-122"/>
              </a:rPr>
              <a:t>Remote Shell: </a:t>
            </a:r>
            <a:r>
              <a:rPr lang="en-US" sz="1600" dirty="0">
                <a:ea typeface="宋体" charset="-122"/>
              </a:rPr>
              <a:t>remotely open cmd.exe on a victim host and execute arbitrary commands</a:t>
            </a:r>
          </a:p>
          <a:p>
            <a:pPr marL="334800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600" b="1" dirty="0">
                <a:ea typeface="宋体" charset="-122"/>
              </a:rPr>
              <a:t>Audio Record: </a:t>
            </a:r>
            <a:r>
              <a:rPr lang="en-US" sz="1600" dirty="0">
                <a:ea typeface="宋体" charset="-122"/>
              </a:rPr>
              <a:t>capture audios with victim’s microphone</a:t>
            </a:r>
          </a:p>
          <a:p>
            <a:pPr marL="334800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600" b="1" dirty="0">
                <a:ea typeface="宋体" charset="-122"/>
              </a:rPr>
              <a:t>Registry Manager: </a:t>
            </a:r>
            <a:r>
              <a:rPr lang="en-US" sz="1600" dirty="0">
                <a:ea typeface="宋体" charset="-122"/>
              </a:rPr>
              <a:t>remotely view/modify a victim’s Windows Registry</a:t>
            </a:r>
          </a:p>
          <a:p>
            <a:pPr marL="334800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600" b="1" dirty="0">
                <a:ea typeface="宋体" charset="-122"/>
              </a:rPr>
              <a:t>Send &amp; Execute: </a:t>
            </a:r>
            <a:r>
              <a:rPr lang="en-US" sz="1600" dirty="0">
                <a:ea typeface="宋体" charset="-122"/>
              </a:rPr>
              <a:t>upload a local executable file to the victim’s host and automatically execute</a:t>
            </a:r>
          </a:p>
          <a:p>
            <a:pPr marL="334800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600" b="1" dirty="0">
                <a:ea typeface="宋体" charset="-122"/>
              </a:rPr>
              <a:t>URL Download: </a:t>
            </a:r>
            <a:r>
              <a:rPr lang="en-US" sz="1600" dirty="0">
                <a:ea typeface="宋体" charset="-122"/>
              </a:rPr>
              <a:t>command the victim to visit a specified website, download an executable file, and then automatically execute it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837" y="3619500"/>
            <a:ext cx="3890963" cy="188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366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62000" y="2011098"/>
            <a:ext cx="7467600" cy="137980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000" b="1" kern="1300" dirty="0">
                <a:solidFill>
                  <a:schemeClr val="bg2"/>
                </a:solidFill>
              </a:rPr>
              <a:t>Implementation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3000" b="1" kern="1300" dirty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3000" b="1" kern="1300" dirty="0">
                <a:solidFill>
                  <a:schemeClr val="bg2"/>
                </a:solidFill>
              </a:rPr>
              <a:t>Part 2: Classifier Signature Generation </a:t>
            </a:r>
            <a:endParaRPr lang="zh-CN" altLang="en-US" sz="3000" b="1" kern="13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423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182880"/>
            <a:ext cx="9420225" cy="330729"/>
          </a:xfrm>
        </p:spPr>
        <p:txBody>
          <a:bodyPr/>
          <a:lstStyle/>
          <a:p>
            <a:r>
              <a:rPr lang="en-US" altLang="zh-CN" dirty="0"/>
              <a:t>Classifier Signature Generation – Greedy Algorithm</a:t>
            </a:r>
            <a:endParaRPr lang="en-US" dirty="0"/>
          </a:p>
        </p:txBody>
      </p:sp>
      <p:sp>
        <p:nvSpPr>
          <p:cNvPr id="150" name="Rectangle 49"/>
          <p:cNvSpPr/>
          <p:nvPr/>
        </p:nvSpPr>
        <p:spPr>
          <a:xfrm>
            <a:off x="-38099" y="647700"/>
            <a:ext cx="9258299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Insight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/>
              <a:t>RAT malware often tampers with </a:t>
            </a:r>
            <a:r>
              <a:rPr lang="en-US" sz="1800" b="1" i="1" dirty="0"/>
              <a:t>security-sensitive system settings and registry entries</a:t>
            </a:r>
            <a:r>
              <a:rPr lang="en-US" sz="1800" dirty="0"/>
              <a:t> during the initial foothold establishment period while benign programs seldom touch</a:t>
            </a:r>
            <a:r>
              <a:rPr lang="en-US" altLang="zh-CN" sz="1800" dirty="0"/>
              <a:t> them.</a:t>
            </a:r>
          </a:p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endParaRPr lang="en-US" altLang="zh-CN" sz="1800" dirty="0"/>
          </a:p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Solution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/>
              <a:t>Develop a </a:t>
            </a:r>
            <a:r>
              <a:rPr lang="en-US" altLang="zh-CN" sz="1800" b="1" i="1" dirty="0"/>
              <a:t>greedy algorithm </a:t>
            </a:r>
            <a:r>
              <a:rPr lang="en-US" altLang="zh-CN" sz="1800" dirty="0"/>
              <a:t>to </a:t>
            </a:r>
            <a:r>
              <a:rPr lang="en-US" sz="1800" dirty="0"/>
              <a:t>automatically extract the discriminating tokens  which achieve </a:t>
            </a:r>
          </a:p>
          <a:p>
            <a:pPr marL="12492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600" b="1" i="1" dirty="0"/>
              <a:t>High coverage</a:t>
            </a:r>
            <a:r>
              <a:rPr lang="en-US" sz="1600" dirty="0"/>
              <a:t>: Appear in traces of most </a:t>
            </a:r>
            <a:r>
              <a:rPr lang="en-US" sz="1600" dirty="0">
                <a:latin typeface="Arial" charset="0"/>
                <a:cs typeface="Arial" charset="0"/>
              </a:rPr>
              <a:t>RAT malware samples </a:t>
            </a:r>
            <a:endParaRPr lang="en-US" sz="1600" dirty="0"/>
          </a:p>
          <a:p>
            <a:pPr marL="12492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600" b="1" i="1" dirty="0"/>
              <a:t>Near-zero false positive</a:t>
            </a:r>
            <a:r>
              <a:rPr lang="en-US" sz="1600" dirty="0"/>
              <a:t>: Seldom appear in traces of benign programs</a:t>
            </a:r>
            <a:endParaRPr lang="en-US" altLang="zh-CN" sz="1600" dirty="0"/>
          </a:p>
          <a:p>
            <a:pPr marL="12492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23937288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182880"/>
            <a:ext cx="9420225" cy="330729"/>
          </a:xfrm>
        </p:spPr>
        <p:txBody>
          <a:bodyPr/>
          <a:lstStyle/>
          <a:p>
            <a:r>
              <a:rPr lang="en-US" altLang="zh-CN" dirty="0"/>
              <a:t>Example of Discriminating Features Extracted </a:t>
            </a:r>
            <a:endParaRPr lang="en-US" dirty="0"/>
          </a:p>
        </p:txBody>
      </p:sp>
      <p:sp>
        <p:nvSpPr>
          <p:cNvPr id="150" name="Rectangle 49"/>
          <p:cNvSpPr/>
          <p:nvPr/>
        </p:nvSpPr>
        <p:spPr>
          <a:xfrm>
            <a:off x="-38099" y="647700"/>
            <a:ext cx="9258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Distinguishing features and their semantics</a:t>
            </a:r>
            <a:endParaRPr lang="en-US" altLang="zh-CN" sz="1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104900"/>
            <a:ext cx="8659531" cy="408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34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5" y="2450571"/>
            <a:ext cx="8772525" cy="330729"/>
          </a:xfrm>
        </p:spPr>
        <p:txBody>
          <a:bodyPr/>
          <a:lstStyle/>
          <a:p>
            <a:pPr algn="ctr"/>
            <a:r>
              <a:rPr lang="en-US" sz="2400" dirty="0"/>
              <a:t>Progress Towards Engagement 2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970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sz="2400" dirty="0"/>
              <a:t>Engagement 2 Model</a:t>
            </a:r>
            <a:endParaRPr lang="en-US" dirty="0"/>
          </a:p>
        </p:txBody>
      </p:sp>
      <p:sp>
        <p:nvSpPr>
          <p:cNvPr id="8" name="Rectangle 49"/>
          <p:cNvSpPr/>
          <p:nvPr/>
        </p:nvSpPr>
        <p:spPr>
          <a:xfrm>
            <a:off x="152400" y="647700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Quote from TA 5.1 Jan PI meeting slides</a:t>
            </a:r>
          </a:p>
        </p:txBody>
      </p:sp>
      <p:sp>
        <p:nvSpPr>
          <p:cNvPr id="15" name="Rectangle 4"/>
          <p:cNvSpPr/>
          <p:nvPr/>
        </p:nvSpPr>
        <p:spPr>
          <a:xfrm>
            <a:off x="533400" y="1961619"/>
            <a:ext cx="1539652" cy="2460053"/>
          </a:xfrm>
          <a:prstGeom prst="rect">
            <a:avLst/>
          </a:prstGeom>
          <a:solidFill>
            <a:srgbClr val="0081D0"/>
          </a:solidFill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APT</a:t>
            </a:r>
          </a:p>
          <a:p>
            <a:pPr algn="ctr"/>
            <a:r>
              <a:rPr lang="en-US" sz="2400" dirty="0">
                <a:latin typeface="Arial Narrow" panose="020B0606020202030204" pitchFamily="34" charset="0"/>
              </a:rPr>
              <a:t>process</a:t>
            </a:r>
          </a:p>
        </p:txBody>
      </p:sp>
      <p:sp>
        <p:nvSpPr>
          <p:cNvPr id="16" name="Rectangle 6"/>
          <p:cNvSpPr/>
          <p:nvPr/>
        </p:nvSpPr>
        <p:spPr>
          <a:xfrm>
            <a:off x="6361286" y="1988226"/>
            <a:ext cx="1539652" cy="2460053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  <a:p>
            <a:pPr algn="ctr"/>
            <a:r>
              <a:rPr lang="en-US" sz="2400" dirty="0">
                <a:latin typeface="Arial Narrow" panose="020B0606020202030204" pitchFamily="34" charset="0"/>
              </a:rPr>
              <a:t>Host</a:t>
            </a:r>
          </a:p>
          <a:p>
            <a:pPr algn="ctr"/>
            <a:r>
              <a:rPr lang="en-US" sz="2400" dirty="0">
                <a:latin typeface="Arial Narrow" panose="020B0606020202030204" pitchFamily="34" charset="0"/>
              </a:rPr>
              <a:t>process</a:t>
            </a:r>
          </a:p>
        </p:txBody>
      </p:sp>
      <p:sp>
        <p:nvSpPr>
          <p:cNvPr id="17" name="TextBox 14"/>
          <p:cNvSpPr txBox="1"/>
          <p:nvPr/>
        </p:nvSpPr>
        <p:spPr>
          <a:xfrm>
            <a:off x="2591981" y="1104901"/>
            <a:ext cx="5713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 Allocates memory and writes module to it</a:t>
            </a:r>
          </a:p>
        </p:txBody>
      </p:sp>
      <p:sp>
        <p:nvSpPr>
          <p:cNvPr id="18" name="TextBox 20"/>
          <p:cNvSpPr txBox="1"/>
          <p:nvPr/>
        </p:nvSpPr>
        <p:spPr>
          <a:xfrm>
            <a:off x="3019662" y="4853048"/>
            <a:ext cx="3678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2. Executes module in memory</a:t>
            </a:r>
          </a:p>
        </p:txBody>
      </p:sp>
      <p:cxnSp>
        <p:nvCxnSpPr>
          <p:cNvPr id="19" name="Elbow Connector 8"/>
          <p:cNvCxnSpPr>
            <a:endCxn id="21" idx="0"/>
          </p:cNvCxnSpPr>
          <p:nvPr/>
        </p:nvCxnSpPr>
        <p:spPr>
          <a:xfrm flipV="1">
            <a:off x="2073052" y="2167353"/>
            <a:ext cx="5058060" cy="401559"/>
          </a:xfrm>
          <a:prstGeom prst="bentConnector4">
            <a:avLst>
              <a:gd name="adj1" fmla="val 13271"/>
              <a:gd name="adj2" fmla="val 233674"/>
            </a:avLst>
          </a:prstGeom>
          <a:ln>
            <a:solidFill>
              <a:srgbClr val="0081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25"/>
          <p:cNvCxnSpPr/>
          <p:nvPr/>
        </p:nvCxnSpPr>
        <p:spPr>
          <a:xfrm>
            <a:off x="2073052" y="3706989"/>
            <a:ext cx="5058060" cy="773220"/>
          </a:xfrm>
          <a:prstGeom prst="bentConnector4">
            <a:avLst>
              <a:gd name="adj1" fmla="val 13400"/>
              <a:gd name="adj2" fmla="val 141550"/>
            </a:avLst>
          </a:prstGeom>
          <a:ln>
            <a:solidFill>
              <a:srgbClr val="0081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36"/>
          <p:cNvSpPr/>
          <p:nvPr/>
        </p:nvSpPr>
        <p:spPr>
          <a:xfrm>
            <a:off x="6590533" y="2167353"/>
            <a:ext cx="1081156" cy="7472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netrecon</a:t>
            </a:r>
            <a:endParaRPr lang="en-US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436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sz="2400" dirty="0"/>
              <a:t>Focus on Reflective DLL Injection</a:t>
            </a:r>
            <a:endParaRPr lang="en-US" dirty="0"/>
          </a:p>
        </p:txBody>
      </p:sp>
      <p:sp>
        <p:nvSpPr>
          <p:cNvPr id="8" name="Rectangle 49"/>
          <p:cNvSpPr/>
          <p:nvPr/>
        </p:nvSpPr>
        <p:spPr>
          <a:xfrm>
            <a:off x="152400" y="647700"/>
            <a:ext cx="883920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sz="2000" dirty="0">
                <a:solidFill>
                  <a:srgbClr val="0000FF"/>
                </a:solidFill>
                <a:ea typeface="宋体" charset="-122"/>
              </a:rPr>
              <a:t>Reflective DLL Injection</a:t>
            </a:r>
          </a:p>
          <a:p>
            <a:pPr marL="720000" indent="-360000" defTabSz="36576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sz="1800" dirty="0">
              <a:latin typeface="Arial" charset="0"/>
              <a:cs typeface="Arial" charset="0"/>
            </a:endParaRPr>
          </a:p>
          <a:p>
            <a:pPr marL="720000" indent="-360000" defTabSz="36576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>
                <a:latin typeface="Arial" charset="0"/>
                <a:cs typeface="Arial" charset="0"/>
              </a:rPr>
              <a:t>A library injection technique, using the concept of reflective programming to load of a library from memory into a host process</a:t>
            </a:r>
          </a:p>
          <a:p>
            <a:pPr marL="720000" indent="-360000" defTabSz="36576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sz="1800" dirty="0">
              <a:latin typeface="Arial" charset="0"/>
              <a:cs typeface="Arial" charset="0"/>
            </a:endParaRPr>
          </a:p>
          <a:p>
            <a:pPr marL="720000" indent="-360000" defTabSz="36576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>
                <a:latin typeface="Arial" charset="0"/>
                <a:cs typeface="Arial" charset="0"/>
              </a:rPr>
              <a:t>Two stages: code injection and reflective loading</a:t>
            </a:r>
          </a:p>
          <a:p>
            <a:pPr marL="720000" indent="-360000" defTabSz="36576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sz="1800" dirty="0">
              <a:latin typeface="Arial" charset="0"/>
              <a:cs typeface="Arial" charset="0"/>
            </a:endParaRPr>
          </a:p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endParaRPr lang="en-US" sz="2000" dirty="0">
              <a:solidFill>
                <a:srgbClr val="0000FF"/>
              </a:solidFill>
              <a:ea typeface="宋体" charset="-122"/>
            </a:endParaRPr>
          </a:p>
          <a:p>
            <a:pPr marL="12492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700" dirty="0">
              <a:latin typeface="Arial" charset="0"/>
              <a:cs typeface="Arial" charset="0"/>
            </a:endParaRPr>
          </a:p>
          <a:p>
            <a:pPr marL="12492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7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971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sz="2400" dirty="0"/>
              <a:t>Reflective DLL Injection – Stage 1</a:t>
            </a:r>
            <a:endParaRPr lang="en-US" dirty="0"/>
          </a:p>
        </p:txBody>
      </p:sp>
      <p:sp>
        <p:nvSpPr>
          <p:cNvPr id="8" name="Rectangle 49"/>
          <p:cNvSpPr/>
          <p:nvPr/>
        </p:nvSpPr>
        <p:spPr>
          <a:xfrm>
            <a:off x="152400" y="647700"/>
            <a:ext cx="838200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sz="2000" dirty="0">
                <a:solidFill>
                  <a:srgbClr val="0000FF"/>
                </a:solidFill>
                <a:ea typeface="宋体" charset="-122"/>
              </a:rPr>
              <a:t>Stage 1: Code Injection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>
                <a:latin typeface="Arial" charset="0"/>
                <a:cs typeface="Arial" charset="0"/>
              </a:rPr>
              <a:t>Performing in the APT process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>
                <a:latin typeface="Arial" charset="0"/>
                <a:cs typeface="Arial" charset="0"/>
              </a:rPr>
              <a:t>Goal: the attacker injects the malicious DLL into the target process, and gets the </a:t>
            </a:r>
            <a:r>
              <a:rPr lang="en-US" sz="1800" dirty="0">
                <a:latin typeface="Arial" charset="0"/>
                <a:cs typeface="Arial" charset="0"/>
              </a:rPr>
              <a:t>code execution in the target process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sz="1800" dirty="0">
              <a:latin typeface="Arial" charset="0"/>
              <a:cs typeface="Arial" charset="0"/>
            </a:endParaRP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>
                <a:latin typeface="Arial" charset="0"/>
                <a:cs typeface="Arial" charset="0"/>
              </a:rPr>
              <a:t>Step 1: select target process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>
                <a:latin typeface="Arial" charset="0"/>
                <a:cs typeface="Arial" charset="0"/>
              </a:rPr>
              <a:t>Step 2: allocate memory in the target process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>
                <a:latin typeface="Arial" charset="0"/>
                <a:cs typeface="Arial" charset="0"/>
              </a:rPr>
              <a:t>Step 3: write the malicious library into the allocated memory 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>
                <a:solidFill>
                  <a:schemeClr val="dk1"/>
                </a:solidFill>
              </a:rPr>
              <a:t>Step 4: create a thread in the target process, e.g., using </a:t>
            </a:r>
            <a:r>
              <a:rPr lang="en-US" sz="1800" dirty="0" err="1">
                <a:solidFill>
                  <a:schemeClr val="dk1"/>
                </a:solidFill>
              </a:rPr>
              <a:t>CreateRemoteThread</a:t>
            </a:r>
            <a:endParaRPr lang="en-US" sz="1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92942"/>
      </p:ext>
    </p:extLst>
  </p:cSld>
  <p:clrMapOvr>
    <a:masterClrMapping/>
  </p:clrMapOvr>
</p:sld>
</file>

<file path=ppt/theme/theme1.xml><?xml version="1.0" encoding="utf-8"?>
<a:theme xmlns:a="http://schemas.openxmlformats.org/drawingml/2006/main" name="MARPLE_16x10_DefaultTemplate_2016-06-25">
  <a:themeElements>
    <a:clrScheme name="Security">
      <a:dk1>
        <a:srgbClr val="000000"/>
      </a:dk1>
      <a:lt1>
        <a:srgbClr val="FFFFFF"/>
      </a:lt1>
      <a:dk2>
        <a:srgbClr val="00B2EF"/>
      </a:dk2>
      <a:lt2>
        <a:srgbClr val="00649D"/>
      </a:lt2>
      <a:accent1>
        <a:srgbClr val="83D1F5"/>
      </a:accent1>
      <a:accent2>
        <a:srgbClr val="17AF4B"/>
      </a:accent2>
      <a:accent3>
        <a:srgbClr val="8CC63F"/>
      </a:accent3>
      <a:accent4>
        <a:srgbClr val="F04E37"/>
      </a:accent4>
      <a:accent5>
        <a:srgbClr val="F19027"/>
      </a:accent5>
      <a:accent6>
        <a:srgbClr val="FFFF4F"/>
      </a:accent6>
      <a:hlink>
        <a:srgbClr val="00B0DA"/>
      </a:hlink>
      <a:folHlink>
        <a:srgbClr val="7F1C7D"/>
      </a:folHlink>
    </a:clrScheme>
    <a:fontScheme name="IBM Security Strategy 2011 v2.3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>
          <a:solidFill>
            <a:schemeClr val="tx2"/>
          </a:solidFill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600" kern="0" dirty="0" smtClean="0"/>
        </a:defPPr>
      </a:lstStyle>
    </a:txDef>
  </a:objectDefaults>
  <a:extraClrSchemeLst>
    <a:extraClrScheme>
      <a:clrScheme name="IBM_Security 1">
        <a:dk1>
          <a:srgbClr val="000000"/>
        </a:dk1>
        <a:lt1>
          <a:srgbClr val="FFFFFF"/>
        </a:lt1>
        <a:dk2>
          <a:srgbClr val="00B2EF"/>
        </a:dk2>
        <a:lt2>
          <a:srgbClr val="005B7F"/>
        </a:lt2>
        <a:accent1>
          <a:srgbClr val="32BAEC"/>
        </a:accent1>
        <a:accent2>
          <a:srgbClr val="68A400"/>
        </a:accent2>
        <a:accent3>
          <a:srgbClr val="FFFFFF"/>
        </a:accent3>
        <a:accent4>
          <a:srgbClr val="000000"/>
        </a:accent4>
        <a:accent5>
          <a:srgbClr val="ADD9F4"/>
        </a:accent5>
        <a:accent6>
          <a:srgbClr val="5E9400"/>
        </a:accent6>
        <a:hlink>
          <a:srgbClr val="7889FB"/>
        </a:hlink>
        <a:folHlink>
          <a:srgbClr val="7F1C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10 September 2009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71BFA7"/>
      </a:accent2>
      <a:accent3>
        <a:srgbClr val="FFFFFF"/>
      </a:accent3>
      <a:accent4>
        <a:srgbClr val="000000"/>
      </a:accent4>
      <a:accent5>
        <a:srgbClr val="BEC4FD"/>
      </a:accent5>
      <a:accent6>
        <a:srgbClr val="66AD97"/>
      </a:accent6>
      <a:hlink>
        <a:srgbClr val="7889FB"/>
      </a:hlink>
      <a:folHlink>
        <a:srgbClr val="9900CC"/>
      </a:folHlink>
    </a:clrScheme>
    <a:fontScheme name="5_10 September 2009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10 September 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008A8A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d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ve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ARPLE_16x10_DefaultTemplate_2016-06-25">
  <a:themeElements>
    <a:clrScheme name="Security">
      <a:dk1>
        <a:srgbClr val="000000"/>
      </a:dk1>
      <a:lt1>
        <a:srgbClr val="FFFFFF"/>
      </a:lt1>
      <a:dk2>
        <a:srgbClr val="00B2EF"/>
      </a:dk2>
      <a:lt2>
        <a:srgbClr val="00649D"/>
      </a:lt2>
      <a:accent1>
        <a:srgbClr val="83D1F5"/>
      </a:accent1>
      <a:accent2>
        <a:srgbClr val="17AF4B"/>
      </a:accent2>
      <a:accent3>
        <a:srgbClr val="8CC63F"/>
      </a:accent3>
      <a:accent4>
        <a:srgbClr val="F04E37"/>
      </a:accent4>
      <a:accent5>
        <a:srgbClr val="F19027"/>
      </a:accent5>
      <a:accent6>
        <a:srgbClr val="FFFF4F"/>
      </a:accent6>
      <a:hlink>
        <a:srgbClr val="00B0DA"/>
      </a:hlink>
      <a:folHlink>
        <a:srgbClr val="7F1C7D"/>
      </a:folHlink>
    </a:clrScheme>
    <a:fontScheme name="IBM Security Strategy 2011 v2.3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>
          <a:solidFill>
            <a:schemeClr val="tx2"/>
          </a:solidFill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600" kern="0" dirty="0" smtClean="0"/>
        </a:defPPr>
      </a:lstStyle>
    </a:txDef>
  </a:objectDefaults>
  <a:extraClrSchemeLst>
    <a:extraClrScheme>
      <a:clrScheme name="IBM_Security 1">
        <a:dk1>
          <a:srgbClr val="000000"/>
        </a:dk1>
        <a:lt1>
          <a:srgbClr val="FFFFFF"/>
        </a:lt1>
        <a:dk2>
          <a:srgbClr val="00B2EF"/>
        </a:dk2>
        <a:lt2>
          <a:srgbClr val="005B7F"/>
        </a:lt2>
        <a:accent1>
          <a:srgbClr val="32BAEC"/>
        </a:accent1>
        <a:accent2>
          <a:srgbClr val="68A400"/>
        </a:accent2>
        <a:accent3>
          <a:srgbClr val="FFFFFF"/>
        </a:accent3>
        <a:accent4>
          <a:srgbClr val="000000"/>
        </a:accent4>
        <a:accent5>
          <a:srgbClr val="ADD9F4"/>
        </a:accent5>
        <a:accent6>
          <a:srgbClr val="5E9400"/>
        </a:accent6>
        <a:hlink>
          <a:srgbClr val="7889FB"/>
        </a:hlink>
        <a:folHlink>
          <a:srgbClr val="7F1C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ARPLE_16x10_DefaultTemplate_2016-06-25">
  <a:themeElements>
    <a:clrScheme name="Security">
      <a:dk1>
        <a:srgbClr val="000000"/>
      </a:dk1>
      <a:lt1>
        <a:srgbClr val="FFFFFF"/>
      </a:lt1>
      <a:dk2>
        <a:srgbClr val="00B2EF"/>
      </a:dk2>
      <a:lt2>
        <a:srgbClr val="00649D"/>
      </a:lt2>
      <a:accent1>
        <a:srgbClr val="83D1F5"/>
      </a:accent1>
      <a:accent2>
        <a:srgbClr val="17AF4B"/>
      </a:accent2>
      <a:accent3>
        <a:srgbClr val="8CC63F"/>
      </a:accent3>
      <a:accent4>
        <a:srgbClr val="F04E37"/>
      </a:accent4>
      <a:accent5>
        <a:srgbClr val="F19027"/>
      </a:accent5>
      <a:accent6>
        <a:srgbClr val="FFFF4F"/>
      </a:accent6>
      <a:hlink>
        <a:srgbClr val="00B0DA"/>
      </a:hlink>
      <a:folHlink>
        <a:srgbClr val="7F1C7D"/>
      </a:folHlink>
    </a:clrScheme>
    <a:fontScheme name="IBM Security Strategy 2011 v2.3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>
          <a:solidFill>
            <a:schemeClr val="tx2"/>
          </a:solidFill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600" kern="0" dirty="0" smtClean="0"/>
        </a:defPPr>
      </a:lstStyle>
    </a:txDef>
  </a:objectDefaults>
  <a:extraClrSchemeLst>
    <a:extraClrScheme>
      <a:clrScheme name="IBM_Security 1">
        <a:dk1>
          <a:srgbClr val="000000"/>
        </a:dk1>
        <a:lt1>
          <a:srgbClr val="FFFFFF"/>
        </a:lt1>
        <a:dk2>
          <a:srgbClr val="00B2EF"/>
        </a:dk2>
        <a:lt2>
          <a:srgbClr val="005B7F"/>
        </a:lt2>
        <a:accent1>
          <a:srgbClr val="32BAEC"/>
        </a:accent1>
        <a:accent2>
          <a:srgbClr val="68A400"/>
        </a:accent2>
        <a:accent3>
          <a:srgbClr val="FFFFFF"/>
        </a:accent3>
        <a:accent4>
          <a:srgbClr val="000000"/>
        </a:accent4>
        <a:accent5>
          <a:srgbClr val="ADD9F4"/>
        </a:accent5>
        <a:accent6>
          <a:srgbClr val="5E9400"/>
        </a:accent6>
        <a:hlink>
          <a:srgbClr val="7889FB"/>
        </a:hlink>
        <a:folHlink>
          <a:srgbClr val="7F1C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IBMSecurity_16x10_DefaultTemplate_2016-06-25</Template>
  <TotalTime>9946</TotalTime>
  <Words>3257</Words>
  <Application>Microsoft Office PowerPoint</Application>
  <PresentationFormat>全屏显示(16:10)</PresentationFormat>
  <Paragraphs>526</Paragraphs>
  <Slides>55</Slides>
  <Notes>42</Notes>
  <HiddenSlides>1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55</vt:i4>
      </vt:variant>
    </vt:vector>
  </HeadingPairs>
  <TitlesOfParts>
    <vt:vector size="71" baseType="lpstr">
      <vt:lpstr>MS PGothic</vt:lpstr>
      <vt:lpstr>MS PGothic</vt:lpstr>
      <vt:lpstr>宋体</vt:lpstr>
      <vt:lpstr>等线</vt:lpstr>
      <vt:lpstr>Arial</vt:lpstr>
      <vt:lpstr>Arial Narrow</vt:lpstr>
      <vt:lpstr>Consolas</vt:lpstr>
      <vt:lpstr>Corbel</vt:lpstr>
      <vt:lpstr>Courier New</vt:lpstr>
      <vt:lpstr>Tahoma</vt:lpstr>
      <vt:lpstr>Wingdings</vt:lpstr>
      <vt:lpstr>MARPLE_16x10_DefaultTemplate_2016-06-25</vt:lpstr>
      <vt:lpstr>5_10 September 2009</vt:lpstr>
      <vt:lpstr>1_Edge</vt:lpstr>
      <vt:lpstr>1_MARPLE_16x10_DefaultTemplate_2016-06-25</vt:lpstr>
      <vt:lpstr>2_MARPLE_16x10_DefaultTemplate_2016-06-25</vt:lpstr>
      <vt:lpstr>PowerPoint 演示文稿</vt:lpstr>
      <vt:lpstr>Our Focus</vt:lpstr>
      <vt:lpstr>Background about APT Malware</vt:lpstr>
      <vt:lpstr>Basic Idea </vt:lpstr>
      <vt:lpstr>System Architecture</vt:lpstr>
      <vt:lpstr>Progress Towards Engagement 2 </vt:lpstr>
      <vt:lpstr>Engagement 2 Model</vt:lpstr>
      <vt:lpstr>Focus on Reflective DLL Injection</vt:lpstr>
      <vt:lpstr>Reflective DLL Injection – Stage 1</vt:lpstr>
      <vt:lpstr>Reflective DLL Injection – Stage 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Focus on Reflective Loading</vt:lpstr>
      <vt:lpstr>Detecting Reflective DLL Injection</vt:lpstr>
      <vt:lpstr>Experiment Methodology</vt:lpstr>
      <vt:lpstr>Experiment Methodology – cont’d</vt:lpstr>
      <vt:lpstr>A Simplified Behavior Graph Extracted for Injection Stage </vt:lpstr>
      <vt:lpstr>Details about Behavior Graph Extracted for Injection Stage</vt:lpstr>
      <vt:lpstr>Details about Behavior Graph Extracted for Reflective Loading Stage</vt:lpstr>
      <vt:lpstr>Detection Result</vt:lpstr>
      <vt:lpstr>Approach for Five Directions Data </vt:lpstr>
      <vt:lpstr>Five Directions VS FAROS data</vt:lpstr>
      <vt:lpstr>Method</vt:lpstr>
      <vt:lpstr>Download &amp; Execute</vt:lpstr>
      <vt:lpstr>Detection Result</vt:lpstr>
      <vt:lpstr>FAROS Data Issues</vt:lpstr>
      <vt:lpstr>Issues Summary</vt:lpstr>
      <vt:lpstr>Provenance Tag Explosion AND Incorrect Provenance (1) </vt:lpstr>
      <vt:lpstr>Provenance Tag Explosion AND Incorrect Provenance (2) </vt:lpstr>
      <vt:lpstr>Incorrect CDM Representation</vt:lpstr>
      <vt:lpstr>What We Do with Such Bad-formatted and Defective Data?</vt:lpstr>
      <vt:lpstr>PowerPoint 演示文稿</vt:lpstr>
      <vt:lpstr>RAT Collection</vt:lpstr>
      <vt:lpstr>Evaluation of Detection Capability</vt:lpstr>
      <vt:lpstr>Evaluation of Detection Capability – cont’d</vt:lpstr>
      <vt:lpstr>Evaluation of Robustness against Evasion Attacks</vt:lpstr>
      <vt:lpstr>Evaluation of Robustness against Evasion Attacks – cont’d</vt:lpstr>
      <vt:lpstr>Evaluation of Robustness against Evasion Attacks – cont’d</vt:lpstr>
      <vt:lpstr>Evaluation of Robustness against Evasion Attacks – cont’d</vt:lpstr>
      <vt:lpstr>Conclusion</vt:lpstr>
      <vt:lpstr>PowerPoint 演示文稿</vt:lpstr>
      <vt:lpstr>Previous Malware Detection Methods Would Fail RAT Detection </vt:lpstr>
      <vt:lpstr>PowerPoint 演示文稿</vt:lpstr>
      <vt:lpstr>PHF Detector Generation - Challenge</vt:lpstr>
      <vt:lpstr>PHF Detector Generation - Solution</vt:lpstr>
      <vt:lpstr>PHF Detector Generation – Solution (cont’d)</vt:lpstr>
      <vt:lpstr>PHF Detector Generation – Solution (cont’d)</vt:lpstr>
      <vt:lpstr>Example of PHF Detector Generated for Screengrab</vt:lpstr>
      <vt:lpstr>Statistics of PHF Detectors</vt:lpstr>
      <vt:lpstr>PowerPoint 演示文稿</vt:lpstr>
      <vt:lpstr>Classifier Signature Generation – Greedy Algorithm</vt:lpstr>
      <vt:lpstr>Example of Discriminating Features Extracted </vt:lpstr>
    </vt:vector>
  </TitlesOfParts>
  <Company>IBM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MARPLE: Mitigating APT</dc:title>
  <dc:creator>ADMINIBM</dc:creator>
  <cp:keywords>Rational Template, Presentation Template</cp:keywords>
  <cp:lastModifiedBy>LIST</cp:lastModifiedBy>
  <cp:revision>426</cp:revision>
  <cp:lastPrinted>2013-08-09T18:03:10Z</cp:lastPrinted>
  <dcterms:created xsi:type="dcterms:W3CDTF">2015-06-27T04:44:53Z</dcterms:created>
  <dcterms:modified xsi:type="dcterms:W3CDTF">2017-04-26T21:51:59Z</dcterms:modified>
</cp:coreProperties>
</file>