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handoutMasterIdLst>
    <p:handoutMasterId r:id="rId30"/>
  </p:handoutMasterIdLst>
  <p:sldIdLst>
    <p:sldId id="313" r:id="rId2"/>
    <p:sldId id="477" r:id="rId3"/>
    <p:sldId id="507" r:id="rId4"/>
    <p:sldId id="495" r:id="rId5"/>
    <p:sldId id="533" r:id="rId6"/>
    <p:sldId id="451" r:id="rId7"/>
    <p:sldId id="509" r:id="rId8"/>
    <p:sldId id="508" r:id="rId9"/>
    <p:sldId id="494" r:id="rId10"/>
    <p:sldId id="510" r:id="rId11"/>
    <p:sldId id="497" r:id="rId12"/>
    <p:sldId id="517" r:id="rId13"/>
    <p:sldId id="519" r:id="rId14"/>
    <p:sldId id="520" r:id="rId15"/>
    <p:sldId id="521" r:id="rId16"/>
    <p:sldId id="522" r:id="rId17"/>
    <p:sldId id="534" r:id="rId18"/>
    <p:sldId id="535" r:id="rId19"/>
    <p:sldId id="536" r:id="rId20"/>
    <p:sldId id="470" r:id="rId21"/>
    <p:sldId id="523" r:id="rId22"/>
    <p:sldId id="524" r:id="rId23"/>
    <p:sldId id="528" r:id="rId24"/>
    <p:sldId id="529" r:id="rId25"/>
    <p:sldId id="530" r:id="rId26"/>
    <p:sldId id="531" r:id="rId27"/>
    <p:sldId id="532" r:id="rId28"/>
  </p:sldIdLst>
  <p:sldSz cx="9144000" cy="6858000" type="screen4x3"/>
  <p:notesSz cx="6997700" cy="9271000"/>
  <p:defaultTextStyle>
    <a:defPPr>
      <a:defRPr lang="zh-CN"/>
    </a:defPPr>
    <a:lvl1pPr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1pPr>
    <a:lvl2pPr marL="4572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2pPr>
    <a:lvl3pPr marL="9144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3pPr>
    <a:lvl4pPr marL="13716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4pPr>
    <a:lvl5pPr marL="1828800" algn="l" rtl="0" fontAlgn="base">
      <a:lnSpc>
        <a:spcPct val="90000"/>
      </a:lnSpc>
      <a:spcBef>
        <a:spcPct val="20000"/>
      </a:spcBef>
      <a:spcAft>
        <a:spcPct val="0"/>
      </a:spcAft>
      <a:buChar char="•"/>
      <a:defRPr sz="2800" i="1" kern="1200">
        <a:solidFill>
          <a:schemeClr val="folHlink"/>
        </a:solidFill>
        <a:latin typeface="Arial" charset="0"/>
        <a:ea typeface="宋体" pitchFamily="2" charset="-122"/>
        <a:cs typeface="Arial" charset="0"/>
      </a:defRPr>
    </a:lvl5pPr>
    <a:lvl6pPr marL="2286000" algn="l" defTabSz="914400" rtl="0" eaLnBrk="1" latinLnBrk="0" hangingPunct="1">
      <a:defRPr sz="2800" i="1" kern="1200">
        <a:solidFill>
          <a:schemeClr val="folHlink"/>
        </a:solidFill>
        <a:latin typeface="Arial" charset="0"/>
        <a:ea typeface="宋体" pitchFamily="2" charset="-122"/>
        <a:cs typeface="Arial" charset="0"/>
      </a:defRPr>
    </a:lvl6pPr>
    <a:lvl7pPr marL="2743200" algn="l" defTabSz="914400" rtl="0" eaLnBrk="1" latinLnBrk="0" hangingPunct="1">
      <a:defRPr sz="2800" i="1" kern="1200">
        <a:solidFill>
          <a:schemeClr val="folHlink"/>
        </a:solidFill>
        <a:latin typeface="Arial" charset="0"/>
        <a:ea typeface="宋体" pitchFamily="2" charset="-122"/>
        <a:cs typeface="Arial" charset="0"/>
      </a:defRPr>
    </a:lvl7pPr>
    <a:lvl8pPr marL="3200400" algn="l" defTabSz="914400" rtl="0" eaLnBrk="1" latinLnBrk="0" hangingPunct="1">
      <a:defRPr sz="2800" i="1" kern="1200">
        <a:solidFill>
          <a:schemeClr val="folHlink"/>
        </a:solidFill>
        <a:latin typeface="Arial" charset="0"/>
        <a:ea typeface="宋体" pitchFamily="2" charset="-122"/>
        <a:cs typeface="Arial" charset="0"/>
      </a:defRPr>
    </a:lvl8pPr>
    <a:lvl9pPr marL="3657600" algn="l" defTabSz="914400" rtl="0" eaLnBrk="1" latinLnBrk="0" hangingPunct="1">
      <a:defRPr sz="2800" i="1" kern="1200">
        <a:solidFill>
          <a:schemeClr val="folHlink"/>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FF3300"/>
    <a:srgbClr val="3399FF"/>
    <a:srgbClr val="CC3300"/>
    <a:srgbClr val="000099"/>
    <a:srgbClr val="009900"/>
    <a:srgbClr val="FF7C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91429" autoAdjust="0"/>
  </p:normalViewPr>
  <p:slideViewPr>
    <p:cSldViewPr>
      <p:cViewPr varScale="1">
        <p:scale>
          <a:sx n="71" d="100"/>
          <a:sy n="71" d="100"/>
        </p:scale>
        <p:origin x="-1278" y="-102"/>
      </p:cViewPr>
      <p:guideLst>
        <p:guide orient="horz" pos="2160"/>
        <p:guide pos="2880"/>
      </p:guideLst>
    </p:cSldViewPr>
  </p:slideViewPr>
  <p:outlineViewPr>
    <p:cViewPr>
      <p:scale>
        <a:sx n="33" d="100"/>
        <a:sy n="33" d="100"/>
      </p:scale>
      <p:origin x="48" y="78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3032337"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1" name="Rectangle 3"/>
          <p:cNvSpPr>
            <a:spLocks noGrp="1" noChangeArrowheads="1"/>
          </p:cNvSpPr>
          <p:nvPr>
            <p:ph type="dt" sz="quarter" idx="1"/>
          </p:nvPr>
        </p:nvSpPr>
        <p:spPr bwMode="auto">
          <a:xfrm>
            <a:off x="3963744" y="0"/>
            <a:ext cx="3032337"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2" name="Rectangle 4"/>
          <p:cNvSpPr>
            <a:spLocks noGrp="1" noChangeArrowheads="1"/>
          </p:cNvSpPr>
          <p:nvPr>
            <p:ph type="ftr" sz="quarter" idx="2"/>
          </p:nvPr>
        </p:nvSpPr>
        <p:spPr bwMode="auto">
          <a:xfrm>
            <a:off x="0" y="8805841"/>
            <a:ext cx="3032337"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p>
        </p:txBody>
      </p:sp>
      <p:sp>
        <p:nvSpPr>
          <p:cNvPr id="232453" name="Rectangle 5"/>
          <p:cNvSpPr>
            <a:spLocks noGrp="1" noChangeArrowheads="1"/>
          </p:cNvSpPr>
          <p:nvPr>
            <p:ph type="sldNum" sz="quarter" idx="3"/>
          </p:nvPr>
        </p:nvSpPr>
        <p:spPr bwMode="auto">
          <a:xfrm>
            <a:off x="3963744" y="8805841"/>
            <a:ext cx="3032337"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fld id="{CA983B4D-6E12-4F6E-8A13-1662C6C4417F}" type="slidenum">
              <a:rPr lang="en-US"/>
              <a:pPr>
                <a:defRPr/>
              </a:pPr>
              <a:t>‹#›</a:t>
            </a:fld>
            <a:endParaRPr lang="en-US"/>
          </a:p>
        </p:txBody>
      </p:sp>
    </p:spTree>
    <p:extLst>
      <p:ext uri="{BB962C8B-B14F-4D97-AF65-F5344CB8AC3E}">
        <p14:creationId xmlns:p14="http://schemas.microsoft.com/office/powerpoint/2010/main" val="46828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337"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3075" name="Rectangle 3"/>
          <p:cNvSpPr>
            <a:spLocks noGrp="1" noChangeArrowheads="1"/>
          </p:cNvSpPr>
          <p:nvPr>
            <p:ph type="dt" idx="1"/>
          </p:nvPr>
        </p:nvSpPr>
        <p:spPr bwMode="auto">
          <a:xfrm>
            <a:off x="3963744" y="0"/>
            <a:ext cx="3032337"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4096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9770" y="4403725"/>
            <a:ext cx="559816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8805841"/>
            <a:ext cx="3032337"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nSpc>
                <a:spcPct val="100000"/>
              </a:lnSpc>
              <a:spcBef>
                <a:spcPct val="0"/>
              </a:spcBef>
              <a:buFontTx/>
              <a:buNone/>
              <a:defRPr sz="1200" i="0">
                <a:solidFill>
                  <a:schemeClr val="tx1"/>
                </a:solidFill>
                <a:latin typeface="Arial" pitchFamily="34" charset="0"/>
                <a:cs typeface="Arial"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963744" y="8805841"/>
            <a:ext cx="3032337"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lnSpc>
                <a:spcPct val="100000"/>
              </a:lnSpc>
              <a:spcBef>
                <a:spcPct val="0"/>
              </a:spcBef>
              <a:buFontTx/>
              <a:buNone/>
              <a:defRPr sz="1200" i="0">
                <a:solidFill>
                  <a:schemeClr val="tx1"/>
                </a:solidFill>
                <a:latin typeface="Arial" pitchFamily="34" charset="0"/>
                <a:cs typeface="Arial" pitchFamily="34" charset="0"/>
              </a:defRPr>
            </a:lvl1pPr>
          </a:lstStyle>
          <a:p>
            <a:pPr>
              <a:defRPr/>
            </a:pPr>
            <a:fld id="{3E70F933-8811-45B3-8885-E961D1526C08}" type="slidenum">
              <a:rPr lang="en-US" altLang="zh-CN"/>
              <a:pPr>
                <a:defRPr/>
              </a:pPr>
              <a:t>‹#›</a:t>
            </a:fld>
            <a:endParaRPr lang="en-US" altLang="zh-CN"/>
          </a:p>
        </p:txBody>
      </p:sp>
    </p:spTree>
    <p:extLst>
      <p:ext uri="{BB962C8B-B14F-4D97-AF65-F5344CB8AC3E}">
        <p14:creationId xmlns:p14="http://schemas.microsoft.com/office/powerpoint/2010/main" val="1403071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nline.wsj.com/article/SB10001424052702304173704575578430360119588.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technews.acm.org/archives.cfm?searchterm=spam+facebook&amp;fo=2010-10-oct/oct-27-2010.html" TargetMode="External"/><Relationship Id="rId4" Type="http://schemas.openxmlformats.org/officeDocument/2006/relationships/hyperlink" Target="http://www.technologyreview.com/web/26611/?p1=A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55283" indent="-290493" eaLnBrk="0" hangingPunct="0">
              <a:defRPr sz="2800" i="1">
                <a:solidFill>
                  <a:schemeClr val="folHlink"/>
                </a:solidFill>
                <a:latin typeface="Arial" charset="0"/>
                <a:ea typeface="宋体" pitchFamily="2" charset="-122"/>
              </a:defRPr>
            </a:lvl2pPr>
            <a:lvl3pPr marL="1161974" indent="-232395" eaLnBrk="0" hangingPunct="0">
              <a:defRPr sz="2800" i="1">
                <a:solidFill>
                  <a:schemeClr val="folHlink"/>
                </a:solidFill>
                <a:latin typeface="Arial" charset="0"/>
                <a:ea typeface="宋体" pitchFamily="2" charset="-122"/>
              </a:defRPr>
            </a:lvl3pPr>
            <a:lvl4pPr marL="1626763" indent="-232395" eaLnBrk="0" hangingPunct="0">
              <a:defRPr sz="2800" i="1">
                <a:solidFill>
                  <a:schemeClr val="folHlink"/>
                </a:solidFill>
                <a:latin typeface="Arial" charset="0"/>
                <a:ea typeface="宋体" pitchFamily="2" charset="-122"/>
              </a:defRPr>
            </a:lvl4pPr>
            <a:lvl5pPr marL="2091553" indent="-232395" eaLnBrk="0" hangingPunct="0">
              <a:defRPr sz="2800" i="1">
                <a:solidFill>
                  <a:schemeClr val="folHlink"/>
                </a:solidFill>
                <a:latin typeface="Arial" charset="0"/>
                <a:ea typeface="宋体" pitchFamily="2" charset="-122"/>
              </a:defRPr>
            </a:lvl5pPr>
            <a:lvl6pPr marL="2556342" indent="-232395"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3021132" indent="-232395"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85921" indent="-232395"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950711" indent="-232395"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eaLnBrk="1" hangingPunct="1"/>
            <a:fld id="{E6F51F62-121F-4CA9-B642-C6364BE5A05D}" type="slidenum">
              <a:rPr lang="en-US" altLang="zh-CN" sz="1200" i="0">
                <a:solidFill>
                  <a:schemeClr val="tx1"/>
                </a:solidFill>
              </a:rPr>
              <a:pPr eaLnBrk="1" hangingPunct="1"/>
              <a:t>1</a:t>
            </a:fld>
            <a:endParaRPr lang="en-US" altLang="zh-CN" sz="1200" i="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charset="0"/>
              </a:rPr>
              <a:t/>
            </a:r>
            <a:br>
              <a:rPr lang="en-US" altLang="zh-CN" dirty="0" smtClean="0">
                <a:latin typeface="Arial" charset="0"/>
              </a:rPr>
            </a:br>
            <a:endParaRPr lang="en-US" altLang="zh-CN" dirty="0" smtClean="0">
              <a:latin typeface="Arial" charset="0"/>
            </a:endParaRPr>
          </a:p>
          <a:p>
            <a:pPr eaLnBrk="1" hangingPunct="1"/>
            <a:endParaRPr lang="en-US" altLang="zh-CN"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altLang="zh-CN" dirty="0"/>
              <a:t>Incremental clustering requires that the clustering result of (k+1) messages can be obtained by updating the result of the first k messages with the k+1th message. There’s no need to repeat the whole clustering process.</a:t>
            </a: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10</a:t>
            </a:fld>
            <a:endParaRPr lang="en-US" altLang="zh-CN"/>
          </a:p>
        </p:txBody>
      </p:sp>
    </p:spTree>
    <p:extLst>
      <p:ext uri="{BB962C8B-B14F-4D97-AF65-F5344CB8AC3E}">
        <p14:creationId xmlns:p14="http://schemas.microsoft.com/office/powerpoint/2010/main" val="22471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9579" lvl="1" indent="-464790">
              <a:lnSpc>
                <a:spcPct val="150000"/>
              </a:lnSpc>
              <a:buAutoNum type="arabicPeriod"/>
            </a:pPr>
            <a:r>
              <a:rPr lang="en-US" altLang="zh-CN" sz="2400" dirty="0"/>
              <a:t>It ensures that it is relatively hard for spammers to manipulate the campaigns to evade detection.</a:t>
            </a:r>
          </a:p>
          <a:p>
            <a:pPr marL="929579" lvl="1" indent="-464790">
              <a:lnSpc>
                <a:spcPct val="150000"/>
              </a:lnSpc>
              <a:buAutoNum type="arabicPeriod"/>
            </a:pPr>
            <a:r>
              <a:rPr lang="en-US" altLang="zh-CN" sz="2400" dirty="0"/>
              <a:t>The reason is that some campaigns may be absent in the training set. In addition, after the training phase, new campaigns will emerge. Given these two problems, the features that are specific to any campaigns would have limited effectiveness.</a:t>
            </a: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11</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12</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13</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14</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For the overall accuracy experiments, we vary the ratio of spam to legitimate messages by random sampling. We chose 5 different ratios: 10:1, 4:1, 1:1, 1:4 and 1:10. We repeat</a:t>
            </a:r>
            <a:r>
              <a:rPr lang="en-US" baseline="0" dirty="0" smtClean="0">
                <a:latin typeface="Arial" charset="0"/>
              </a:rPr>
              <a:t> the experiment for 3 times, and the result that we present is the average of 3 runs.</a:t>
            </a:r>
          </a:p>
          <a:p>
            <a:pPr eaLnBrk="1" hangingPunct="1"/>
            <a:r>
              <a:rPr lang="en-US" baseline="0" dirty="0" smtClean="0">
                <a:latin typeface="Arial" charset="0"/>
              </a:rPr>
              <a:t>The result of Twitter data shows a clear trend, that a larger ratio results in a higher tendency to classify messages as spam. Hence, both the TPR and the FPR increases as the ratio increases.</a:t>
            </a:r>
          </a:p>
          <a:p>
            <a:pPr eaLnBrk="1" hangingPunct="1"/>
            <a:r>
              <a:rPr lang="en-US" baseline="0" dirty="0" smtClean="0">
                <a:latin typeface="Arial" charset="0"/>
              </a:rPr>
              <a:t>The result of Facebook data is not so regular. The ratio of 4:1 results in both high TPR and low FPR.</a:t>
            </a:r>
          </a:p>
          <a:p>
            <a:pPr eaLnBrk="1" hangingPunct="1"/>
            <a:r>
              <a:rPr lang="en-US" baseline="0" dirty="0" smtClean="0">
                <a:latin typeface="Arial" charset="0"/>
              </a:rPr>
              <a:t>We are not yet clear on why it behaves this way, but…</a:t>
            </a:r>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15</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We do</a:t>
            </a:r>
            <a:r>
              <a:rPr lang="en-US" baseline="0" dirty="0" smtClean="0">
                <a:latin typeface="Arial" charset="0"/>
              </a:rPr>
              <a:t> an additional experiment to test whether our system stays accurate after a long time after training.</a:t>
            </a:r>
          </a:p>
          <a:p>
            <a:pPr eaLnBrk="1" hangingPunct="1"/>
            <a:r>
              <a:rPr lang="en-US" baseline="0" dirty="0" smtClean="0">
                <a:latin typeface="Arial" charset="0"/>
              </a:rPr>
              <a:t>We further divide the Facebook testing set into smaller chunks, which include message generated between 0 and 3 months after training, ….</a:t>
            </a: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16</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Given that modern browsers spend</a:t>
            </a:r>
            <a:r>
              <a:rPr lang="en-US" baseline="0" dirty="0" smtClean="0">
                <a:latin typeface="Arial" charset="0"/>
              </a:rPr>
              <a:t> several hundred milliseconds before they start to render ordinary webpages, we consider the system latency sufficiently low.</a:t>
            </a:r>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17</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Next in this talk, I will first give</a:t>
            </a:r>
            <a:r>
              <a:rPr lang="en-US" baseline="0" dirty="0" smtClean="0">
                <a:latin typeface="Arial" charset="0"/>
              </a:rPr>
              <a:t> our detailed system design that tries to detect malicious activities in Online social networks, followed by ….</a:t>
            </a: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19</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Our key </a:t>
            </a:r>
            <a:r>
              <a:rPr lang="en-US" dirty="0" smtClean="0">
                <a:latin typeface="Arial" charset="0"/>
              </a:rPr>
              <a:t>intuition </a:t>
            </a:r>
            <a:r>
              <a:rPr lang="en-US" dirty="0" smtClean="0">
                <a:latin typeface="Arial" charset="0"/>
              </a:rPr>
              <a:t>is to classify correlated message clusters, </a:t>
            </a:r>
            <a:r>
              <a:rPr lang="en-US" dirty="0" smtClean="0">
                <a:latin typeface="Arial" charset="0"/>
              </a:rPr>
              <a:t>instead of individual messages. but </a:t>
            </a:r>
            <a:r>
              <a:rPr lang="en-US" baseline="0" dirty="0" smtClean="0">
                <a:latin typeface="Arial" charset="0"/>
              </a:rPr>
              <a:t>to </a:t>
            </a:r>
            <a:r>
              <a:rPr lang="en-US" baseline="0" dirty="0" smtClean="0">
                <a:latin typeface="Arial" charset="0"/>
              </a:rPr>
              <a:t>discover </a:t>
            </a:r>
            <a:r>
              <a:rPr lang="en-US" baseline="0" dirty="0" smtClean="0">
                <a:latin typeface="Arial" charset="0"/>
              </a:rPr>
              <a:t>correlated </a:t>
            </a:r>
            <a:r>
              <a:rPr lang="en-US" baseline="0" dirty="0" smtClean="0">
                <a:latin typeface="Arial" charset="0"/>
              </a:rPr>
              <a:t>message </a:t>
            </a:r>
            <a:r>
              <a:rPr lang="en-US" baseline="0" dirty="0" smtClean="0">
                <a:latin typeface="Arial" charset="0"/>
              </a:rPr>
              <a:t>clusters is not an easy task. </a:t>
            </a:r>
            <a:endParaRPr lang="en-US" baseline="0" dirty="0" smtClean="0">
              <a:latin typeface="Arial" charset="0"/>
            </a:endParaRPr>
          </a:p>
          <a:p>
            <a:pPr eaLnBrk="1" hangingPunct="1"/>
            <a:r>
              <a:rPr lang="en-US" baseline="0" dirty="0" smtClean="0">
                <a:latin typeface="Arial" charset="0"/>
              </a:rPr>
              <a:t>Here </a:t>
            </a:r>
            <a:r>
              <a:rPr lang="en-US" baseline="0" dirty="0" smtClean="0">
                <a:latin typeface="Arial" charset="0"/>
              </a:rPr>
              <a:t>I show </a:t>
            </a:r>
            <a:r>
              <a:rPr lang="en-US" baseline="0" dirty="0" smtClean="0">
                <a:latin typeface="Arial" charset="0"/>
              </a:rPr>
              <a:t>three sample spam tweets.</a:t>
            </a:r>
          </a:p>
          <a:p>
            <a:pPr eaLnBrk="1" hangingPunct="1"/>
            <a:r>
              <a:rPr lang="en-US" baseline="0" dirty="0" smtClean="0">
                <a:latin typeface="Arial" charset="0"/>
              </a:rPr>
              <a:t>…</a:t>
            </a:r>
          </a:p>
          <a:p>
            <a:pPr eaLnBrk="1" hangingPunct="1"/>
            <a:r>
              <a:rPr lang="en-US" baseline="0" dirty="0" smtClean="0">
                <a:latin typeface="Arial" charset="0"/>
              </a:rPr>
              <a:t>As intelligent humans, it is apparent to us that they are semantically </a:t>
            </a:r>
            <a:r>
              <a:rPr lang="en-US" baseline="0" dirty="0" smtClean="0">
                <a:latin typeface="Arial" charset="0"/>
              </a:rPr>
              <a:t>similar, but </a:t>
            </a:r>
            <a:r>
              <a:rPr lang="en-US" baseline="0" dirty="0" smtClean="0">
                <a:latin typeface="Arial" charset="0"/>
              </a:rPr>
              <a:t>syntactically </a:t>
            </a:r>
            <a:r>
              <a:rPr lang="en-US" baseline="0" dirty="0" smtClean="0">
                <a:latin typeface="Arial" charset="0"/>
              </a:rPr>
              <a:t>very different</a:t>
            </a:r>
            <a:r>
              <a:rPr lang="en-US" baseline="0" dirty="0" smtClean="0">
                <a:latin typeface="Arial" charset="0"/>
              </a:rPr>
              <a:t>. Any syntactic approach is not likely to discover their similarity</a:t>
            </a:r>
            <a:r>
              <a:rPr lang="en-US" baseline="0" dirty="0" smtClean="0">
                <a:latin typeface="Arial" charset="0"/>
              </a:rPr>
              <a:t>.</a:t>
            </a:r>
          </a:p>
          <a:p>
            <a:pPr eaLnBrk="1" hangingPunct="1"/>
            <a:r>
              <a:rPr lang="en-US" baseline="0" dirty="0" smtClean="0">
                <a:latin typeface="Arial" charset="0"/>
              </a:rPr>
              <a:t>Naturally, it calls for semantic clustering approaches to defeat modern spammers.</a:t>
            </a:r>
          </a:p>
          <a:p>
            <a:pPr eaLnBrk="1" hangingPunct="1"/>
            <a:endParaRPr lang="en-US" baseline="0" dirty="0" smtClean="0">
              <a:latin typeface="Arial" charset="0"/>
            </a:endParaRPr>
          </a:p>
          <a:p>
            <a:pPr eaLnBrk="1" hangingPunct="1"/>
            <a:r>
              <a:rPr lang="en-US" baseline="0" dirty="0" smtClean="0">
                <a:latin typeface="Arial" charset="0"/>
              </a:rPr>
              <a:t>I organize </a:t>
            </a:r>
            <a:r>
              <a:rPr lang="en-US" baseline="0" dirty="0" smtClean="0">
                <a:latin typeface="Arial" charset="0"/>
              </a:rPr>
              <a:t>the spam tweets </a:t>
            </a:r>
            <a:r>
              <a:rPr lang="en-US" baseline="0" dirty="0" smtClean="0">
                <a:latin typeface="Arial" charset="0"/>
              </a:rPr>
              <a:t>into a table. It is even clear to us how spammers generate these messages.</a:t>
            </a:r>
          </a:p>
          <a:p>
            <a:pPr eaLnBrk="1" hangingPunct="1"/>
            <a:endParaRPr lang="en-US" baseline="0" dirty="0" smtClean="0">
              <a:latin typeface="Arial" charset="0"/>
            </a:endParaRPr>
          </a:p>
          <a:p>
            <a:pPr eaLnBrk="1" hangingPunct="1"/>
            <a:r>
              <a:rPr lang="en-US" baseline="0" dirty="0" smtClean="0">
                <a:latin typeface="Arial" charset="0"/>
              </a:rPr>
              <a:t>Could template generation be a solution? Maybe. But how to automatically and accurately identify semantically similar spam messages exactly still remains an open question.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altLang="zh-CN" dirty="0"/>
              <a:t>Compare with existing messages by looking up the corresponding position in the shingle table.</a:t>
            </a:r>
          </a:p>
          <a:p>
            <a:pPr>
              <a:lnSpc>
                <a:spcPct val="120000"/>
              </a:lnSpc>
            </a:pPr>
            <a:r>
              <a:rPr lang="en-US" altLang="zh-CN" dirty="0"/>
              <a:t>After that, the shingle table is updated by appending the new message at the corresponding position.</a:t>
            </a: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22</a:t>
            </a:fld>
            <a:endParaRPr lang="en-US" altLang="zh-CN"/>
          </a:p>
        </p:txBody>
      </p:sp>
    </p:spTree>
    <p:extLst>
      <p:ext uri="{BB962C8B-B14F-4D97-AF65-F5344CB8AC3E}">
        <p14:creationId xmlns:p14="http://schemas.microsoft.com/office/powerpoint/2010/main" val="22471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social network</a:t>
            </a:r>
            <a:r>
              <a:rPr lang="en-US" baseline="0" dirty="0" smtClean="0"/>
              <a:t> has become extremely popular among Internet users.</a:t>
            </a:r>
          </a:p>
          <a:p>
            <a:pPr>
              <a:lnSpc>
                <a:spcPct val="150000"/>
              </a:lnSpc>
            </a:pPr>
            <a:r>
              <a:rPr lang="en-US" sz="2800" dirty="0"/>
              <a:t>Facebook, the largest online social network has 800M active users: </a:t>
            </a:r>
            <a:endParaRPr lang="en-US" sz="2400" dirty="0"/>
          </a:p>
          <a:p>
            <a:pPr>
              <a:lnSpc>
                <a:spcPct val="150000"/>
              </a:lnSpc>
            </a:pPr>
            <a:r>
              <a:rPr lang="en-US" altLang="zh-CN" sz="2400" dirty="0"/>
              <a:t>According to </a:t>
            </a:r>
            <a:r>
              <a:rPr lang="en-US" altLang="zh-CN" sz="2400" dirty="0" err="1"/>
              <a:t>Alexa</a:t>
            </a:r>
            <a:r>
              <a:rPr lang="en-US" altLang="zh-CN" sz="2400" dirty="0"/>
              <a:t>, </a:t>
            </a:r>
          </a:p>
          <a:p>
            <a:pPr>
              <a:lnSpc>
                <a:spcPct val="150000"/>
              </a:lnSpc>
            </a:pPr>
            <a:r>
              <a:rPr lang="en-US" altLang="zh-CN" sz="2400" dirty="0"/>
              <a:t>1. Facebook is the 2</a:t>
            </a:r>
            <a:r>
              <a:rPr lang="en-US" altLang="zh-CN" sz="2400" baseline="30000" dirty="0"/>
              <a:t>nd</a:t>
            </a:r>
            <a:r>
              <a:rPr lang="en-US" altLang="zh-CN" sz="2400" dirty="0"/>
              <a:t> most visited website, accounting for about 6% of page views.</a:t>
            </a:r>
          </a:p>
          <a:p>
            <a:pPr marL="0" lvl="1" defTabSz="929579">
              <a:defRPr/>
            </a:pPr>
            <a:r>
              <a:rPr lang="en-US" dirty="0" smtClean="0"/>
              <a:t>2.</a:t>
            </a:r>
            <a:r>
              <a:rPr lang="en-US" baseline="0" dirty="0" smtClean="0"/>
              <a:t> Twitter is the 9</a:t>
            </a:r>
            <a:r>
              <a:rPr lang="en-US" baseline="30000" dirty="0" smtClean="0"/>
              <a:t>th</a:t>
            </a:r>
            <a:r>
              <a:rPr lang="en-US" baseline="0" dirty="0" smtClean="0"/>
              <a:t> most visited website, accounting for 0.4% of page views.</a:t>
            </a:r>
          </a:p>
          <a:p>
            <a:pPr marL="0" lvl="1" defTabSz="929579">
              <a:defRPr/>
            </a:pPr>
            <a:endParaRPr lang="en-US" baseline="0" dirty="0" smtClean="0"/>
          </a:p>
          <a:p>
            <a:pPr marL="0" lvl="1" defTabSz="929579">
              <a:defRPr/>
            </a:pPr>
            <a:r>
              <a:rPr lang="en-US" baseline="0" dirty="0" smtClean="0"/>
              <a:t>With tremendous popularity, online social networks have also attracted attackers. In this study, we target the spam problem.</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a:t>
            </a:fld>
            <a:endParaRPr lang="en-US" altLang="zh-CN"/>
          </a:p>
        </p:txBody>
      </p:sp>
    </p:spTree>
    <p:extLst>
      <p:ext uri="{BB962C8B-B14F-4D97-AF65-F5344CB8AC3E}">
        <p14:creationId xmlns:p14="http://schemas.microsoft.com/office/powerpoint/2010/main" val="45374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r>
              <a:rPr lang="en-US" altLang="zh-CN" sz="2400" i="1" dirty="0"/>
              <a:t>Research on modeling epidemics in topological networks indicates that the more edges a node has, with a higher probability it will be infected quickly by an epidemic.</a:t>
            </a:r>
          </a:p>
          <a:p>
            <a:pPr lvl="1">
              <a:lnSpc>
                <a:spcPct val="150000"/>
              </a:lnSpc>
            </a:pPr>
            <a:r>
              <a:rPr lang="en-US" altLang="zh-CN" sz="2400" i="1" dirty="0"/>
              <a:t>On the other hand, for the accounts created by the spammers, social degree limits the number of users that can see whatever message is posted.</a:t>
            </a: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23</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endParaRPr lang="en-US" altLang="zh-CN" sz="2400" i="1"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24</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endParaRPr lang="en-US" altLang="zh-CN" sz="2400" i="1"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25</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endParaRPr lang="en-US" altLang="zh-CN" sz="2400" i="1"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26</a:t>
            </a:fld>
            <a:endParaRPr lang="en-US" altLang="zh-CN"/>
          </a:p>
        </p:txBody>
      </p:sp>
    </p:spTree>
    <p:extLst>
      <p:ext uri="{BB962C8B-B14F-4D97-AF65-F5344CB8AC3E}">
        <p14:creationId xmlns:p14="http://schemas.microsoft.com/office/powerpoint/2010/main" val="2502974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27</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All commercial</a:t>
            </a:r>
            <a:r>
              <a:rPr lang="en-US" baseline="0" dirty="0" smtClean="0"/>
              <a:t> </a:t>
            </a:r>
            <a:r>
              <a:rPr lang="en-US" baseline="0" dirty="0" err="1" smtClean="0"/>
              <a:t>Osns</a:t>
            </a:r>
            <a:r>
              <a:rPr lang="en-US" baseline="0" dirty="0" smtClean="0"/>
              <a:t> adopt client-server architecture. The users interact with each other through well-defined interfaces, and the service provider mediates all interactions.</a:t>
            </a:r>
          </a:p>
          <a:p>
            <a:r>
              <a:rPr lang="en-US" baseline="0" dirty="0" smtClean="0"/>
              <a:t>2. </a:t>
            </a:r>
            <a:r>
              <a:rPr lang="en-US" baseline="0" dirty="0" smtClean="0"/>
              <a:t>However, not all users are necessarily benign. Suppose </a:t>
            </a:r>
            <a:r>
              <a:rPr lang="en-US" baseline="0" dirty="0" smtClean="0"/>
              <a:t>we now have a bad user, A,  and a legitimate user, B.</a:t>
            </a:r>
          </a:p>
          <a:p>
            <a:r>
              <a:rPr lang="en-US" baseline="0" dirty="0" smtClean="0"/>
              <a:t>3. A sends a spam message to user C, while B sends a legitimate message to user D. In this example a message always has one sender and one receiver. Nowadays a popular way of using a social network is to broadcast a message. For example, messages in Twitter are broadcast to all followers. For simplicity, we treat a broadcast message equivalently as a message sent to each of the recipients.</a:t>
            </a:r>
          </a:p>
          <a:p>
            <a:r>
              <a:rPr lang="en-US" baseline="0" dirty="0" smtClean="0"/>
              <a:t>4. Next, the service provider receives the message and waits for the recipients to sign in.</a:t>
            </a:r>
          </a:p>
          <a:p>
            <a:r>
              <a:rPr lang="en-US" baseline="0" dirty="0" smtClean="0"/>
              <a:t>5. Once the recipients sign in, the service provider renders the messages to them. D receives a legitimate message. It’s fine. C receives the spam and is exposed to various kinds of fraud.</a:t>
            </a:r>
          </a:p>
          <a:p>
            <a:r>
              <a:rPr lang="en-US" baseline="0" dirty="0" smtClean="0"/>
              <a:t>6. Our goal is to design an online spam filter to deploy as part of the OSN platform. It inspects every message before the message is rendered to the recipient.</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3</a:t>
            </a:fld>
            <a:endParaRPr lang="en-US" altLang="zh-CN"/>
          </a:p>
        </p:txBody>
      </p:sp>
    </p:spTree>
    <p:extLst>
      <p:ext uri="{BB962C8B-B14F-4D97-AF65-F5344CB8AC3E}">
        <p14:creationId xmlns:p14="http://schemas.microsoft.com/office/powerpoint/2010/main" val="45374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reason is that OSN is</a:t>
            </a:r>
            <a:r>
              <a:rPr lang="en-US" baseline="0" dirty="0" smtClean="0"/>
              <a:t> a new environment with a set of unique characteristics. The features that have been proposed in the past need a re-examination before we can assume that they are also effective in OSNs.</a:t>
            </a:r>
          </a:p>
          <a:p>
            <a:r>
              <a:rPr lang="en-US" baseline="0" dirty="0" smtClean="0"/>
              <a:t>For example, message size is proposed to be an effective feature in classifying email spam, because legitimate email has variable length while spam email is usually short. However, in OSNs all messages are short. We conduct a measurement on our social network data, and show the distribution of message size of spam and legitimate messages.</a:t>
            </a:r>
          </a:p>
          <a:p>
            <a:endParaRPr lang="en-US" baseline="0" dirty="0" smtClean="0"/>
          </a:p>
          <a:p>
            <a:r>
              <a:rPr lang="en-US" baseline="0" dirty="0" smtClean="0"/>
              <a:t>We also evaluated a list of other existing features, including…</a:t>
            </a:r>
          </a:p>
          <a:p>
            <a:endParaRPr lang="en-US" baseline="0" dirty="0" smtClean="0"/>
          </a:p>
          <a:p>
            <a:r>
              <a:rPr lang="en-US" baseline="0" dirty="0" smtClean="0"/>
              <a:t>A related question is, can we identify any new features that only exist in OSNs, and are effective.</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4</a:t>
            </a:fld>
            <a:endParaRPr lang="en-US" altLang="zh-CN"/>
          </a:p>
        </p:txBody>
      </p:sp>
    </p:spTree>
    <p:extLst>
      <p:ext uri="{BB962C8B-B14F-4D97-AF65-F5344CB8AC3E}">
        <p14:creationId xmlns:p14="http://schemas.microsoft.com/office/powerpoint/2010/main" val="356264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r>
              <a:rPr lang="en-US" altLang="zh-CN" sz="2400" dirty="0"/>
              <a:t>Second, we target at designing a system that can be deployed and protect OSNs in real-time.</a:t>
            </a:r>
          </a:p>
          <a:p>
            <a:pPr marL="0" lvl="1" defTabSz="929579"/>
            <a:r>
              <a:rPr lang="en-US" altLang="zh-CN" sz="2400" dirty="0"/>
              <a:t>….</a:t>
            </a:r>
          </a:p>
          <a:p>
            <a:pPr marL="0" lvl="1" defTabSz="929579"/>
            <a:r>
              <a:rPr lang="en-US" altLang="zh-CN" sz="2400" dirty="0"/>
              <a:t>In addition, we want it to be tolerant for incomplete training data, since we can never collect all spam campaigns to train the system.</a:t>
            </a:r>
          </a:p>
          <a:p>
            <a:pPr marL="0" lvl="1" defTabSz="929579"/>
            <a:r>
              <a:rPr lang="en-US" altLang="zh-CN" sz="2400" dirty="0"/>
              <a:t>At last, the system doesn’t need frequent re-training, which lowers the maintenance cost after deployment.</a:t>
            </a:r>
          </a:p>
          <a:p>
            <a:pPr marL="0" lvl="1" defTabSz="929579"/>
            <a:endParaRPr lang="en-US" altLang="zh-CN" sz="2400" dirty="0"/>
          </a:p>
          <a:p>
            <a:pPr marL="0" lvl="1" defTabSz="929579"/>
            <a:r>
              <a:rPr lang="en-US" altLang="zh-CN" sz="2400" dirty="0"/>
              <a:t>There is an abundance of work in OSNs spam study.</a:t>
            </a:r>
          </a:p>
          <a:p>
            <a:pPr marL="0" lvl="1" defTabSz="929579"/>
            <a:r>
              <a:rPr lang="en-US" altLang="zh-CN" sz="2400" dirty="0"/>
              <a:t>Ourselves did a offline spam analysis more than 1 year ago. It received wide media coverage. </a:t>
            </a:r>
          </a:p>
          <a:p>
            <a:pPr marL="0" lvl="1" defTabSz="929579"/>
            <a:r>
              <a:rPr lang="en-US" altLang="zh-CN" sz="2400" dirty="0"/>
              <a:t>Grier et.al. did a similar study and reached similar conclusion.</a:t>
            </a:r>
          </a:p>
          <a:p>
            <a:pPr marL="0" lvl="1" defTabSz="929579"/>
            <a:r>
              <a:rPr lang="en-US" altLang="zh-CN" sz="2400" dirty="0"/>
              <a:t>Thomas et.al </a:t>
            </a:r>
            <a:r>
              <a:rPr lang="en-US" altLang="zh-CN" sz="2400" dirty="0" err="1"/>
              <a:t>deveoped</a:t>
            </a:r>
            <a:r>
              <a:rPr lang="en-US" altLang="zh-CN" sz="2400" dirty="0"/>
              <a:t> the Monarch system that classifies URLs in real-time to identify spam messages. Our approach is complementary to theirs in the sense that we mainly use information in the messages and the senders, rather than the landing pages.</a:t>
            </a:r>
          </a:p>
          <a:p>
            <a:pPr marL="0" lvl="1" defTabSz="929579"/>
            <a:r>
              <a:rPr lang="en-US" altLang="zh-CN" sz="2400" dirty="0"/>
              <a:t>…</a:t>
            </a:r>
          </a:p>
          <a:p>
            <a:pPr marL="0" lvl="1" defTabSz="929579"/>
            <a:endParaRPr lang="en-US" altLang="zh-CN" sz="2400" dirty="0"/>
          </a:p>
          <a:p>
            <a:pPr marL="0" lvl="1" defTabSz="929579"/>
            <a:r>
              <a:rPr lang="en-US" altLang="zh-CN" sz="2400" dirty="0"/>
              <a:t>, featured in </a:t>
            </a:r>
            <a:r>
              <a:rPr lang="en-US" sz="2400" dirty="0">
                <a:hlinkClick r:id="rId3"/>
              </a:rPr>
              <a:t>Wall Street Journal</a:t>
            </a:r>
            <a:r>
              <a:rPr lang="en-US" sz="2400" dirty="0"/>
              <a:t>, </a:t>
            </a:r>
            <a:r>
              <a:rPr lang="en-US" sz="2400" dirty="0">
                <a:hlinkClick r:id="rId4"/>
              </a:rPr>
              <a:t>MIT Technology Review</a:t>
            </a:r>
            <a:r>
              <a:rPr lang="en-US" sz="2400" dirty="0"/>
              <a:t>, and </a:t>
            </a:r>
            <a:r>
              <a:rPr lang="en-US" sz="2400" dirty="0">
                <a:hlinkClick r:id="rId5"/>
              </a:rPr>
              <a:t>ACM Tech News</a:t>
            </a:r>
            <a:endParaRPr lang="en-US" sz="2400" dirty="0"/>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5</a:t>
            </a:fld>
            <a:endParaRPr lang="en-US" altLang="zh-CN"/>
          </a:p>
        </p:txBody>
      </p:sp>
    </p:spTree>
    <p:extLst>
      <p:ext uri="{BB962C8B-B14F-4D97-AF65-F5344CB8AC3E}">
        <p14:creationId xmlns:p14="http://schemas.microsoft.com/office/powerpoint/2010/main" val="385672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6</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Next in this talk, I will first give</a:t>
            </a:r>
            <a:r>
              <a:rPr lang="en-US" baseline="0" dirty="0" smtClean="0">
                <a:latin typeface="Arial" charset="0"/>
              </a:rPr>
              <a:t> our detailed system design, followed by the experimental evaluation of the system.</a:t>
            </a:r>
          </a:p>
          <a:p>
            <a:pPr eaLnBrk="1" hangingPunct="1"/>
            <a:r>
              <a:rPr lang="en-US" baseline="0" dirty="0" smtClean="0">
                <a:latin typeface="Arial" charset="0"/>
              </a:rPr>
              <a:t>After that, I’d like to share some potential future work, and finally conclude this talk.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7</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We</a:t>
            </a:r>
            <a:r>
              <a:rPr lang="en-US" baseline="0" dirty="0" smtClean="0">
                <a:latin typeface="Arial" charset="0"/>
              </a:rPr>
              <a:t> first introduce the key intuition behind our system.</a:t>
            </a:r>
          </a:p>
          <a:p>
            <a:pPr eaLnBrk="1" hangingPunct="1"/>
            <a:r>
              <a:rPr lang="en-US" baseline="0" dirty="0" smtClean="0">
                <a:latin typeface="Arial" charset="0"/>
              </a:rPr>
              <a:t>A common practice is to inspect each message individually.</a:t>
            </a:r>
          </a:p>
          <a:p>
            <a:pPr eaLnBrk="1" hangingPunct="1"/>
            <a:r>
              <a:rPr lang="en-US" baseline="0" dirty="0" smtClean="0">
                <a:latin typeface="Arial" charset="0"/>
              </a:rPr>
              <a:t>Given a stream of messages to be inspected, we start with the first one. Is it spam?</a:t>
            </a:r>
          </a:p>
          <a:p>
            <a:pPr eaLnBrk="1" hangingPunct="1"/>
            <a:r>
              <a:rPr lang="en-US" baseline="0" dirty="0" smtClean="0">
                <a:latin typeface="Arial" charset="0"/>
              </a:rPr>
              <a:t>…..</a:t>
            </a:r>
          </a:p>
          <a:p>
            <a:pPr eaLnBrk="1" hangingPunct="1"/>
            <a:r>
              <a:rPr lang="en-US" baseline="0" dirty="0" smtClean="0">
                <a:latin typeface="Arial" charset="0"/>
              </a:rPr>
              <a:t>We do no follow this practice, because the features used to detect a single message is relatively easy to be maneuvered by spammers. </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63744" y="8805841"/>
            <a:ext cx="30323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061D1BE-0338-4E0C-9B25-6B752329BE1E}" type="slidenum">
              <a:rPr lang="en-US" altLang="zh-CN" sz="1200" i="0">
                <a:solidFill>
                  <a:schemeClr val="tx1"/>
                </a:solidFill>
              </a:rPr>
              <a:pPr algn="r" eaLnBrk="1" hangingPunct="1">
                <a:lnSpc>
                  <a:spcPct val="100000"/>
                </a:lnSpc>
                <a:spcBef>
                  <a:spcPct val="0"/>
                </a:spcBef>
                <a:buFontTx/>
                <a:buNone/>
              </a:pPr>
              <a:t>8</a:t>
            </a:fld>
            <a:endParaRPr lang="en-US" altLang="zh-CN" sz="1200" i="0">
              <a:solidFill>
                <a:schemeClr val="tx1"/>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Note that this clustering based spam detection has been used in offline spam analysis. However, to</a:t>
            </a:r>
            <a:r>
              <a:rPr lang="en-US" baseline="0" dirty="0" smtClean="0">
                <a:latin typeface="Arial" charset="0"/>
              </a:rPr>
              <a:t> the best of our knowledge, it hasn’t been adopted for online spam filtering, mainly due to the overhead associated with the clustering process.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a:buAutoNum type="arabicPeriod"/>
            </a:pPr>
            <a:r>
              <a:rPr lang="en-US" dirty="0" smtClean="0"/>
              <a:t>After deployment, the system sees a stream of incoming messages. There is one</a:t>
            </a:r>
            <a:r>
              <a:rPr lang="en-US" baseline="0" dirty="0" smtClean="0"/>
              <a:t> new message, and a set of messages that have been observed in the past. The past messages have already been organized into clusters.</a:t>
            </a:r>
          </a:p>
          <a:p>
            <a:pPr marL="232395" indent="-232395">
              <a:buAutoNum type="arabicPeriod"/>
            </a:pPr>
            <a:r>
              <a:rPr lang="en-US" baseline="0" dirty="0" smtClean="0"/>
              <a:t>The system performs incremental clustering, to update the clustering result given the new message.</a:t>
            </a:r>
            <a:endParaRPr lang="en-US" dirty="0"/>
          </a:p>
        </p:txBody>
      </p:sp>
      <p:sp>
        <p:nvSpPr>
          <p:cNvPr id="4" name="Slide Number Placeholder 3"/>
          <p:cNvSpPr>
            <a:spLocks noGrp="1"/>
          </p:cNvSpPr>
          <p:nvPr>
            <p:ph type="sldNum" sz="quarter" idx="10"/>
          </p:nvPr>
        </p:nvSpPr>
        <p:spPr/>
        <p:txBody>
          <a:bodyPr/>
          <a:lstStyle/>
          <a:p>
            <a:pPr>
              <a:defRPr/>
            </a:pPr>
            <a:fld id="{3E70F933-8811-45B3-8885-E961D1526C08}" type="slidenum">
              <a:rPr lang="en-US" altLang="zh-CN" smtClean="0"/>
              <a:pPr>
                <a:defRPr/>
              </a:pPr>
              <a:t>9</a:t>
            </a:fld>
            <a:endParaRPr lang="en-US" altLang="zh-CN"/>
          </a:p>
        </p:txBody>
      </p:sp>
    </p:spTree>
    <p:extLst>
      <p:ext uri="{BB962C8B-B14F-4D97-AF65-F5344CB8AC3E}">
        <p14:creationId xmlns:p14="http://schemas.microsoft.com/office/powerpoint/2010/main" val="224711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ctrTitle"/>
          </p:nvPr>
        </p:nvSpPr>
        <p:spPr>
          <a:xfrm>
            <a:off x="685800" y="2130425"/>
            <a:ext cx="7772400" cy="1470025"/>
          </a:xfrm>
        </p:spPr>
        <p:txBody>
          <a:bodyPr/>
          <a:lstStyle>
            <a:lvl1pPr>
              <a:defRPr/>
            </a:lvl1pPr>
          </a:lstStyle>
          <a:p>
            <a:r>
              <a:rPr lang="en-US" altLang="zh-CN"/>
              <a:t>Click to edit Master title style</a:t>
            </a:r>
          </a:p>
        </p:txBody>
      </p:sp>
      <p:sp>
        <p:nvSpPr>
          <p:cNvPr id="809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5" name="Rectangle 5"/>
          <p:cNvSpPr>
            <a:spLocks noGrp="1" noChangeArrowheads="1"/>
          </p:cNvSpPr>
          <p:nvPr>
            <p:ph type="dt" sz="half" idx="10"/>
          </p:nvPr>
        </p:nvSpPr>
        <p:spPr/>
        <p:txBody>
          <a:bodyPr/>
          <a:lstStyle>
            <a:lvl1pPr>
              <a:defRPr/>
            </a:lvl1pPr>
          </a:lstStyle>
          <a:p>
            <a:fld id="{99A992FA-42E2-464E-871D-D8ED8B31AF9B}" type="datetime1">
              <a:rPr lang="en-US"/>
              <a:pPr/>
              <a:t>2/5/2012</a:t>
            </a:fld>
            <a:endParaRPr lang="en-US" altLang="zh-CN"/>
          </a:p>
        </p:txBody>
      </p:sp>
      <p:sp>
        <p:nvSpPr>
          <p:cNvPr id="6" name="Rectangle 6"/>
          <p:cNvSpPr>
            <a:spLocks noGrp="1" noChangeArrowheads="1"/>
          </p:cNvSpPr>
          <p:nvPr>
            <p:ph type="ftr" sz="quarter" idx="11"/>
          </p:nvPr>
        </p:nvSpPr>
        <p:spPr/>
        <p:txBody>
          <a:bodyPr/>
          <a:lstStyle>
            <a:lvl1pPr>
              <a:defRPr/>
            </a:lvl1pPr>
          </a:lstStyle>
          <a:p>
            <a:endParaRPr lang="en-US" altLang="zh-CN"/>
          </a:p>
        </p:txBody>
      </p:sp>
      <p:sp>
        <p:nvSpPr>
          <p:cNvPr id="7" name="Rectangle 7"/>
          <p:cNvSpPr>
            <a:spLocks noGrp="1" noChangeArrowheads="1"/>
          </p:cNvSpPr>
          <p:nvPr>
            <p:ph type="sldNum" sz="quarter" idx="12"/>
          </p:nvPr>
        </p:nvSpPr>
        <p:spPr/>
        <p:txBody>
          <a:bodyPr/>
          <a:lstStyle>
            <a:lvl1pPr>
              <a:defRPr/>
            </a:lvl1pPr>
          </a:lstStyle>
          <a:p>
            <a:pPr>
              <a:defRPr/>
            </a:pPr>
            <a:fld id="{D4FA8282-5262-455F-BB2F-64F8309295AE}" type="slidenum">
              <a:rPr lang="en-US" altLang="zh-CN"/>
              <a:pPr>
                <a:defRPr/>
              </a:pPr>
              <a:t>‹#›</a:t>
            </a:fld>
            <a:endParaRPr lang="en-US" altLang="zh-CN"/>
          </a:p>
        </p:txBody>
      </p:sp>
    </p:spTree>
    <p:extLst>
      <p:ext uri="{BB962C8B-B14F-4D97-AF65-F5344CB8AC3E}">
        <p14:creationId xmlns:p14="http://schemas.microsoft.com/office/powerpoint/2010/main" val="406681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1BCA0A39-0F9A-4A9C-8787-2580FE31191A}" type="datetime1">
              <a:rPr lang="en-US"/>
              <a:pPr/>
              <a:t>2/5/2012</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E7EFEC0-941C-4376-9D15-9D9C48CB6BB1}" type="slidenum">
              <a:rPr lang="en-US" altLang="zh-CN"/>
              <a:pPr>
                <a:defRPr/>
              </a:pPr>
              <a:t>‹#›</a:t>
            </a:fld>
            <a:endParaRPr lang="en-US" altLang="zh-CN"/>
          </a:p>
        </p:txBody>
      </p:sp>
    </p:spTree>
    <p:extLst>
      <p:ext uri="{BB962C8B-B14F-4D97-AF65-F5344CB8AC3E}">
        <p14:creationId xmlns:p14="http://schemas.microsoft.com/office/powerpoint/2010/main" val="272720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75465B68-820D-4BAE-88BD-DCE5DE035487}" type="datetime1">
              <a:rPr lang="en-US"/>
              <a:pPr/>
              <a:t>2/5/2012</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A045C58D-2861-47E9-BC51-9725FE554581}" type="slidenum">
              <a:rPr lang="en-US" altLang="zh-CN"/>
              <a:pPr>
                <a:defRPr/>
              </a:pPr>
              <a:t>‹#›</a:t>
            </a:fld>
            <a:endParaRPr lang="en-US" altLang="zh-CN"/>
          </a:p>
        </p:txBody>
      </p:sp>
    </p:spTree>
    <p:extLst>
      <p:ext uri="{BB962C8B-B14F-4D97-AF65-F5344CB8AC3E}">
        <p14:creationId xmlns:p14="http://schemas.microsoft.com/office/powerpoint/2010/main" val="107119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fld id="{AFBA177A-D9BD-4C6F-BF0B-48E6D7A96354}"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636FD84-FE76-41DD-8784-D241645D25A2}" type="slidenum">
              <a:rPr lang="en-US" altLang="zh-CN"/>
              <a:pPr>
                <a:defRPr/>
              </a:pPr>
              <a:t>‹#›</a:t>
            </a:fld>
            <a:endParaRPr lang="en-US" altLang="zh-CN"/>
          </a:p>
        </p:txBody>
      </p:sp>
    </p:spTree>
    <p:extLst>
      <p:ext uri="{BB962C8B-B14F-4D97-AF65-F5344CB8AC3E}">
        <p14:creationId xmlns:p14="http://schemas.microsoft.com/office/powerpoint/2010/main" val="294008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6E15A09A-18D9-4C0F-87C4-47364D0CC5E5}"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FD26F8B5-0620-4991-A0D5-8402F13B209E}" type="slidenum">
              <a:rPr lang="en-US" altLang="zh-CN"/>
              <a:pPr>
                <a:defRPr/>
              </a:pPr>
              <a:t>‹#›</a:t>
            </a:fld>
            <a:endParaRPr lang="en-US" altLang="zh-CN"/>
          </a:p>
        </p:txBody>
      </p:sp>
    </p:spTree>
    <p:extLst>
      <p:ext uri="{BB962C8B-B14F-4D97-AF65-F5344CB8AC3E}">
        <p14:creationId xmlns:p14="http://schemas.microsoft.com/office/powerpoint/2010/main" val="382877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fld id="{7C15E61A-5FB2-46F1-9EAC-C7973A1B7572}" type="datetime1">
              <a:rPr lang="en-US"/>
              <a:pPr/>
              <a:t>2/5/2012</a:t>
            </a:fld>
            <a:endParaRPr lang="en-US" altLang="zh-CN"/>
          </a:p>
        </p:txBody>
      </p:sp>
      <p:sp>
        <p:nvSpPr>
          <p:cNvPr id="7" name="Rectangle 6"/>
          <p:cNvSpPr>
            <a:spLocks noGrp="1" noChangeArrowheads="1"/>
          </p:cNvSpPr>
          <p:nvPr>
            <p:ph type="ftr" sz="quarter" idx="11"/>
          </p:nvPr>
        </p:nvSpPr>
        <p:spPr>
          <a:ln/>
        </p:spPr>
        <p:txBody>
          <a:bodyPr/>
          <a:lstStyle>
            <a:lvl1pPr>
              <a:defRPr/>
            </a:lvl1pPr>
          </a:lstStyle>
          <a:p>
            <a:endParaRPr lang="en-US" altLang="zh-CN"/>
          </a:p>
        </p:txBody>
      </p:sp>
      <p:sp>
        <p:nvSpPr>
          <p:cNvPr id="8" name="Rectangle 7"/>
          <p:cNvSpPr>
            <a:spLocks noGrp="1" noChangeArrowheads="1"/>
          </p:cNvSpPr>
          <p:nvPr>
            <p:ph type="sldNum" sz="quarter" idx="12"/>
          </p:nvPr>
        </p:nvSpPr>
        <p:spPr>
          <a:ln/>
        </p:spPr>
        <p:txBody>
          <a:bodyPr/>
          <a:lstStyle>
            <a:lvl1pPr>
              <a:defRPr/>
            </a:lvl1pPr>
          </a:lstStyle>
          <a:p>
            <a:pPr>
              <a:defRPr/>
            </a:pPr>
            <a:fld id="{4EF1E961-2BA7-43EC-BBD0-348D6DDB75FB}" type="slidenum">
              <a:rPr lang="en-US" altLang="zh-CN"/>
              <a:pPr>
                <a:defRPr/>
              </a:pPr>
              <a:t>‹#›</a:t>
            </a:fld>
            <a:endParaRPr lang="en-US" altLang="zh-CN"/>
          </a:p>
        </p:txBody>
      </p:sp>
    </p:spTree>
    <p:extLst>
      <p:ext uri="{BB962C8B-B14F-4D97-AF65-F5344CB8AC3E}">
        <p14:creationId xmlns:p14="http://schemas.microsoft.com/office/powerpoint/2010/main" val="143650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6436963-8F32-454D-B478-71ACF432CF03}"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09AC8397-D893-41CB-A5CC-23A07B1B33B7}" type="slidenum">
              <a:rPr lang="en-US" altLang="zh-CN"/>
              <a:pPr>
                <a:defRPr/>
              </a:pPr>
              <a:t>‹#›</a:t>
            </a:fld>
            <a:endParaRPr lang="en-US" altLang="zh-CN"/>
          </a:p>
        </p:txBody>
      </p:sp>
    </p:spTree>
    <p:extLst>
      <p:ext uri="{BB962C8B-B14F-4D97-AF65-F5344CB8AC3E}">
        <p14:creationId xmlns:p14="http://schemas.microsoft.com/office/powerpoint/2010/main" val="128525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B30EA1AE-0717-4E88-B65D-85267B09CCCA}" type="datetime1">
              <a:rPr lang="en-US"/>
              <a:pPr/>
              <a:t>2/5/2012</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3A977956-C97C-4DB0-99BB-ECF1321B175A}" type="slidenum">
              <a:rPr lang="en-US" altLang="zh-CN"/>
              <a:pPr>
                <a:defRPr/>
              </a:pPr>
              <a:t>‹#›</a:t>
            </a:fld>
            <a:endParaRPr lang="en-US" altLang="zh-CN"/>
          </a:p>
        </p:txBody>
      </p:sp>
    </p:spTree>
    <p:extLst>
      <p:ext uri="{BB962C8B-B14F-4D97-AF65-F5344CB8AC3E}">
        <p14:creationId xmlns:p14="http://schemas.microsoft.com/office/powerpoint/2010/main" val="11839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4326D20D-0DDF-4424-918F-64B1B43EBF6B}" type="datetime1">
              <a:rPr lang="en-US"/>
              <a:pPr/>
              <a:t>2/5/2012</a:t>
            </a:fld>
            <a:endParaRPr lang="en-US" altLang="zh-CN"/>
          </a:p>
        </p:txBody>
      </p:sp>
      <p:sp>
        <p:nvSpPr>
          <p:cNvPr id="5" name="Rectangle 6"/>
          <p:cNvSpPr>
            <a:spLocks noGrp="1" noChangeArrowheads="1"/>
          </p:cNvSpPr>
          <p:nvPr>
            <p:ph type="ftr" sz="quarter" idx="11"/>
          </p:nvPr>
        </p:nvSpPr>
        <p:spPr>
          <a:ln/>
        </p:spPr>
        <p:txBody>
          <a:bodyPr/>
          <a:lstStyle>
            <a:lvl1pPr>
              <a:defRPr/>
            </a:lvl1pPr>
          </a:lstStyle>
          <a:p>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C63ECFD0-8F83-45C4-A05D-35992488BFDF}" type="slidenum">
              <a:rPr lang="en-US" altLang="zh-CN"/>
              <a:pPr>
                <a:defRPr/>
              </a:pPr>
              <a:t>‹#›</a:t>
            </a:fld>
            <a:endParaRPr lang="en-US" altLang="zh-CN"/>
          </a:p>
        </p:txBody>
      </p:sp>
    </p:spTree>
    <p:extLst>
      <p:ext uri="{BB962C8B-B14F-4D97-AF65-F5344CB8AC3E}">
        <p14:creationId xmlns:p14="http://schemas.microsoft.com/office/powerpoint/2010/main" val="32007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2BC17ADA-99C8-49AB-86F4-C91AA011E2E1}"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9E82AB7-04CD-4BFB-89FF-6C0902DADF27}" type="slidenum">
              <a:rPr lang="en-US" altLang="zh-CN"/>
              <a:pPr>
                <a:defRPr/>
              </a:pPr>
              <a:t>‹#›</a:t>
            </a:fld>
            <a:endParaRPr lang="en-US" altLang="zh-CN"/>
          </a:p>
        </p:txBody>
      </p:sp>
    </p:spTree>
    <p:extLst>
      <p:ext uri="{BB962C8B-B14F-4D97-AF65-F5344CB8AC3E}">
        <p14:creationId xmlns:p14="http://schemas.microsoft.com/office/powerpoint/2010/main" val="242588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17DCF9AA-C536-4B23-8B7A-3EAE5503BAAD}" type="datetime1">
              <a:rPr lang="en-US"/>
              <a:pPr/>
              <a:t>2/5/2012</a:t>
            </a:fld>
            <a:endParaRPr lang="en-US" altLang="zh-CN"/>
          </a:p>
        </p:txBody>
      </p:sp>
      <p:sp>
        <p:nvSpPr>
          <p:cNvPr id="8" name="Rectangle 6"/>
          <p:cNvSpPr>
            <a:spLocks noGrp="1" noChangeArrowheads="1"/>
          </p:cNvSpPr>
          <p:nvPr>
            <p:ph type="ftr" sz="quarter" idx="11"/>
          </p:nvPr>
        </p:nvSpPr>
        <p:spPr>
          <a:ln/>
        </p:spPr>
        <p:txBody>
          <a:bodyPr/>
          <a:lstStyle>
            <a:lvl1pPr>
              <a:defRPr/>
            </a:lvl1pPr>
          </a:lstStyle>
          <a:p>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2496AD95-3726-4B89-842E-1A8AF698C546}" type="slidenum">
              <a:rPr lang="en-US" altLang="zh-CN"/>
              <a:pPr>
                <a:defRPr/>
              </a:pPr>
              <a:t>‹#›</a:t>
            </a:fld>
            <a:endParaRPr lang="en-US" altLang="zh-CN"/>
          </a:p>
        </p:txBody>
      </p:sp>
    </p:spTree>
    <p:extLst>
      <p:ext uri="{BB962C8B-B14F-4D97-AF65-F5344CB8AC3E}">
        <p14:creationId xmlns:p14="http://schemas.microsoft.com/office/powerpoint/2010/main" val="173682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9DD9CC67-32A4-47EA-89E8-37F1640DCB6F}" type="datetime1">
              <a:rPr lang="en-US"/>
              <a:pPr/>
              <a:t>2/5/2012</a:t>
            </a:fld>
            <a:endParaRPr lang="en-US" altLang="zh-CN"/>
          </a:p>
        </p:txBody>
      </p:sp>
      <p:sp>
        <p:nvSpPr>
          <p:cNvPr id="4" name="Rectangle 6"/>
          <p:cNvSpPr>
            <a:spLocks noGrp="1" noChangeArrowheads="1"/>
          </p:cNvSpPr>
          <p:nvPr>
            <p:ph type="ftr" sz="quarter" idx="11"/>
          </p:nvPr>
        </p:nvSpPr>
        <p:spPr>
          <a:ln/>
        </p:spPr>
        <p:txBody>
          <a:bodyPr/>
          <a:lstStyle>
            <a:lvl1pPr>
              <a:defRPr/>
            </a:lvl1pPr>
          </a:lstStyle>
          <a:p>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64587426-E49C-485C-BB45-68314EF70754}" type="slidenum">
              <a:rPr lang="en-US" altLang="zh-CN"/>
              <a:pPr>
                <a:defRPr/>
              </a:pPr>
              <a:t>‹#›</a:t>
            </a:fld>
            <a:endParaRPr lang="en-US" altLang="zh-CN"/>
          </a:p>
        </p:txBody>
      </p:sp>
    </p:spTree>
    <p:extLst>
      <p:ext uri="{BB962C8B-B14F-4D97-AF65-F5344CB8AC3E}">
        <p14:creationId xmlns:p14="http://schemas.microsoft.com/office/powerpoint/2010/main" val="73210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239D3937-894C-4A1A-8C6C-78155615F425}" type="datetime1">
              <a:rPr lang="en-US"/>
              <a:pPr/>
              <a:t>2/5/2012</a:t>
            </a:fld>
            <a:endParaRPr lang="en-US" altLang="zh-CN"/>
          </a:p>
        </p:txBody>
      </p:sp>
      <p:sp>
        <p:nvSpPr>
          <p:cNvPr id="3" name="Rectangle 6"/>
          <p:cNvSpPr>
            <a:spLocks noGrp="1" noChangeArrowheads="1"/>
          </p:cNvSpPr>
          <p:nvPr>
            <p:ph type="ftr" sz="quarter" idx="11"/>
          </p:nvPr>
        </p:nvSpPr>
        <p:spPr>
          <a:ln/>
        </p:spPr>
        <p:txBody>
          <a:bodyPr/>
          <a:lstStyle>
            <a:lvl1pPr>
              <a:defRPr/>
            </a:lvl1pPr>
          </a:lstStyle>
          <a:p>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06E1DC59-D187-4F03-A200-7757CD92AD1E}" type="slidenum">
              <a:rPr lang="en-US" altLang="zh-CN"/>
              <a:pPr>
                <a:defRPr/>
              </a:pPr>
              <a:t>‹#›</a:t>
            </a:fld>
            <a:endParaRPr lang="en-US" altLang="zh-CN"/>
          </a:p>
        </p:txBody>
      </p:sp>
    </p:spTree>
    <p:extLst>
      <p:ext uri="{BB962C8B-B14F-4D97-AF65-F5344CB8AC3E}">
        <p14:creationId xmlns:p14="http://schemas.microsoft.com/office/powerpoint/2010/main" val="26447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EC58BF7-2D0B-4E50-8575-9888354B09EB}"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79B4AA07-ED7E-46C7-8D92-3525BA089974}" type="slidenum">
              <a:rPr lang="en-US" altLang="zh-CN"/>
              <a:pPr>
                <a:defRPr/>
              </a:pPr>
              <a:t>‹#›</a:t>
            </a:fld>
            <a:endParaRPr lang="en-US" altLang="zh-CN"/>
          </a:p>
        </p:txBody>
      </p:sp>
    </p:spTree>
    <p:extLst>
      <p:ext uri="{BB962C8B-B14F-4D97-AF65-F5344CB8AC3E}">
        <p14:creationId xmlns:p14="http://schemas.microsoft.com/office/powerpoint/2010/main" val="31607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50DC377-3FF2-448F-8145-A9BA23146055}" type="datetime1">
              <a:rPr lang="en-US"/>
              <a:pPr/>
              <a:t>2/5/2012</a:t>
            </a:fld>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0868636-9DBC-428E-845C-997B28D5819E}" type="slidenum">
              <a:rPr lang="en-US" altLang="zh-CN"/>
              <a:pPr>
                <a:defRPr/>
              </a:pPr>
              <a:t>‹#›</a:t>
            </a:fld>
            <a:endParaRPr lang="en-US" altLang="zh-CN"/>
          </a:p>
        </p:txBody>
      </p:sp>
    </p:spTree>
    <p:extLst>
      <p:ext uri="{BB962C8B-B14F-4D97-AF65-F5344CB8AC3E}">
        <p14:creationId xmlns:p14="http://schemas.microsoft.com/office/powerpoint/2010/main" val="17662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purple-black2"/>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i="0">
                <a:solidFill>
                  <a:schemeClr val="tx1"/>
                </a:solidFill>
              </a:defRPr>
            </a:lvl1pPr>
          </a:lstStyle>
          <a:p>
            <a:fld id="{8E6D68E8-3DB4-4585-B825-680E51B45DE1}" type="datetime1">
              <a:rPr lang="en-US"/>
              <a:pPr/>
              <a:t>2/5/2012</a:t>
            </a:fld>
            <a:endParaRPr lang="en-US" altLang="zh-CN"/>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i="0">
                <a:solidFill>
                  <a:schemeClr val="tx1"/>
                </a:solidFill>
              </a:defRPr>
            </a:lvl1pPr>
          </a:lstStyle>
          <a:p>
            <a:endParaRPr lang="en-US" altLang="zh-CN"/>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i="0">
                <a:solidFill>
                  <a:schemeClr val="tx1"/>
                </a:solidFill>
                <a:latin typeface="Arial" pitchFamily="34" charset="0"/>
                <a:cs typeface="Arial" pitchFamily="34" charset="0"/>
              </a:defRPr>
            </a:lvl1pPr>
          </a:lstStyle>
          <a:p>
            <a:pPr>
              <a:defRPr/>
            </a:pPr>
            <a:fld id="{5022770F-E97A-446D-BA29-AC142D26DAC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80"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52400" y="1219200"/>
            <a:ext cx="8686800" cy="1676400"/>
          </a:xfrm>
        </p:spPr>
        <p:txBody>
          <a:bodyPr/>
          <a:lstStyle/>
          <a:p>
            <a:pPr eaLnBrk="1" hangingPunct="1"/>
            <a:r>
              <a:rPr lang="en-US" altLang="zh-CN" b="1" dirty="0" smtClean="0"/>
              <a:t>Towards Online Spam Filtering in Social Networks</a:t>
            </a:r>
          </a:p>
        </p:txBody>
      </p:sp>
      <p:pic>
        <p:nvPicPr>
          <p:cNvPr id="14339" name="Picture 4"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599"/>
            <a:ext cx="1143001"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76200" y="2932093"/>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ctr" eaLnBrk="1" hangingPunct="1">
              <a:lnSpc>
                <a:spcPct val="100000"/>
              </a:lnSpc>
              <a:spcBef>
                <a:spcPct val="50000"/>
              </a:spcBef>
              <a:buFontTx/>
              <a:buNone/>
            </a:pPr>
            <a:r>
              <a:rPr lang="en-US" altLang="zh-CN" sz="3200" b="1" i="0" dirty="0" err="1">
                <a:solidFill>
                  <a:srgbClr val="7030A0"/>
                </a:solidFill>
              </a:rPr>
              <a:t>Hongyu</a:t>
            </a:r>
            <a:r>
              <a:rPr lang="en-US" altLang="zh-CN" sz="3200" b="1" i="0" dirty="0">
                <a:solidFill>
                  <a:srgbClr val="7030A0"/>
                </a:solidFill>
              </a:rPr>
              <a:t> </a:t>
            </a:r>
            <a:r>
              <a:rPr lang="en-US" altLang="zh-CN" sz="3200" b="1" i="0" dirty="0" err="1" smtClean="0">
                <a:solidFill>
                  <a:srgbClr val="7030A0"/>
                </a:solidFill>
              </a:rPr>
              <a:t>Gao</a:t>
            </a:r>
            <a:r>
              <a:rPr lang="en-US" altLang="zh-CN" sz="3200" i="0" dirty="0" smtClean="0">
                <a:solidFill>
                  <a:srgbClr val="7030A0"/>
                </a:solidFill>
              </a:rPr>
              <a:t>, </a:t>
            </a:r>
            <a:r>
              <a:rPr lang="en-US" altLang="zh-CN" sz="3200" i="0" dirty="0">
                <a:solidFill>
                  <a:srgbClr val="7030A0"/>
                </a:solidFill>
              </a:rPr>
              <a:t>Yan </a:t>
            </a:r>
            <a:r>
              <a:rPr lang="en-US" altLang="zh-CN" sz="3200" i="0" dirty="0" smtClean="0">
                <a:solidFill>
                  <a:srgbClr val="7030A0"/>
                </a:solidFill>
              </a:rPr>
              <a:t>Chen, Kathy Lee, Diana </a:t>
            </a:r>
            <a:r>
              <a:rPr lang="en-US" altLang="zh-CN" sz="3200" i="0" dirty="0" err="1" smtClean="0">
                <a:solidFill>
                  <a:srgbClr val="7030A0"/>
                </a:solidFill>
              </a:rPr>
              <a:t>Palsetia</a:t>
            </a:r>
            <a:r>
              <a:rPr lang="en-US" altLang="zh-CN" sz="3200" i="0" dirty="0">
                <a:solidFill>
                  <a:srgbClr val="7030A0"/>
                </a:solidFill>
              </a:rPr>
              <a:t> </a:t>
            </a:r>
            <a:r>
              <a:rPr lang="en-US" altLang="zh-CN" sz="3200" i="0" dirty="0" smtClean="0">
                <a:solidFill>
                  <a:srgbClr val="7030A0"/>
                </a:solidFill>
              </a:rPr>
              <a:t>and </a:t>
            </a:r>
            <a:r>
              <a:rPr lang="en-US" altLang="zh-CN" sz="3200" i="0" dirty="0" err="1" smtClean="0">
                <a:solidFill>
                  <a:srgbClr val="7030A0"/>
                </a:solidFill>
              </a:rPr>
              <a:t>Alok</a:t>
            </a:r>
            <a:r>
              <a:rPr lang="en-US" altLang="zh-CN" sz="3200" i="0" dirty="0" smtClean="0">
                <a:solidFill>
                  <a:srgbClr val="7030A0"/>
                </a:solidFill>
              </a:rPr>
              <a:t> </a:t>
            </a:r>
            <a:r>
              <a:rPr lang="en-US" altLang="zh-CN" sz="3200" i="0" dirty="0" err="1" smtClean="0">
                <a:solidFill>
                  <a:srgbClr val="7030A0"/>
                </a:solidFill>
              </a:rPr>
              <a:t>Choudhary</a:t>
            </a:r>
            <a:endParaRPr lang="en-US" altLang="zh-CN" sz="3200" i="0" dirty="0">
              <a:solidFill>
                <a:srgbClr val="7030A0"/>
              </a:solidFill>
            </a:endParaRPr>
          </a:p>
        </p:txBody>
      </p:sp>
      <p:sp>
        <p:nvSpPr>
          <p:cNvPr id="3" name="TextBox 2"/>
          <p:cNvSpPr txBox="1"/>
          <p:nvPr/>
        </p:nvSpPr>
        <p:spPr>
          <a:xfrm>
            <a:off x="304800" y="4324695"/>
            <a:ext cx="8839200" cy="1618905"/>
          </a:xfrm>
          <a:prstGeom prst="rect">
            <a:avLst/>
          </a:prstGeom>
          <a:noFill/>
        </p:spPr>
        <p:txBody>
          <a:bodyPr wrap="square" rtlCol="0">
            <a:spAutoFit/>
          </a:bodyPr>
          <a:lstStyle/>
          <a:p>
            <a:pPr algn="ctr">
              <a:buNone/>
            </a:pPr>
            <a:r>
              <a:rPr lang="en-US" i="0" dirty="0" smtClean="0">
                <a:solidFill>
                  <a:srgbClr val="7030A0"/>
                </a:solidFill>
              </a:rPr>
              <a:t>Lab for Internet and Security Technology (LIST)</a:t>
            </a:r>
          </a:p>
          <a:p>
            <a:pPr algn="ctr">
              <a:buNone/>
            </a:pPr>
            <a:r>
              <a:rPr lang="en-US" sz="3200" i="0" dirty="0" smtClean="0">
                <a:solidFill>
                  <a:srgbClr val="7030A0"/>
                </a:solidFill>
              </a:rPr>
              <a:t>Department of EECS</a:t>
            </a:r>
          </a:p>
          <a:p>
            <a:pPr algn="ctr">
              <a:buNone/>
            </a:pPr>
            <a:r>
              <a:rPr lang="en-US" sz="3200" i="0" dirty="0" smtClean="0">
                <a:solidFill>
                  <a:srgbClr val="7030A0"/>
                </a:solidFill>
              </a:rPr>
              <a:t>Northwestern University</a:t>
            </a:r>
            <a:endParaRPr lang="en-US" sz="3200" i="0" dirty="0" smtClean="0">
              <a:solidFill>
                <a:srgbClr val="00B0F0"/>
              </a:solidFill>
            </a:endParaRPr>
          </a:p>
        </p:txBody>
      </p:sp>
    </p:spTree>
  </p:cSld>
  <p:clrMapOvr>
    <a:masterClrMapping/>
  </p:clrMapOvr>
  <p:transition advTm="1863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260B584C-B8D9-40E0-8C9A-FF601F4D4D7A}" type="slidenum">
              <a:rPr lang="en-US" altLang="zh-CN"/>
              <a:pPr>
                <a:defRPr/>
              </a:pPr>
              <a:t>10</a:t>
            </a:fld>
            <a:endParaRPr lang="en-US" altLang="zh-CN"/>
          </a:p>
        </p:txBody>
      </p:sp>
      <p:sp>
        <p:nvSpPr>
          <p:cNvPr id="256002" name="Rectangle 2"/>
          <p:cNvSpPr>
            <a:spLocks noGrp="1" noChangeArrowheads="1"/>
          </p:cNvSpPr>
          <p:nvPr>
            <p:ph type="title"/>
          </p:nvPr>
        </p:nvSpPr>
        <p:spPr>
          <a:xfrm>
            <a:off x="457200" y="0"/>
            <a:ext cx="8229600" cy="1143000"/>
          </a:xfrm>
        </p:spPr>
        <p:txBody>
          <a:bodyPr/>
          <a:lstStyle/>
          <a:p>
            <a:r>
              <a:rPr lang="en-US" altLang="zh-CN" dirty="0" smtClean="0"/>
              <a:t>Incremental Clustering</a:t>
            </a:r>
          </a:p>
        </p:txBody>
      </p:sp>
      <p:sp>
        <p:nvSpPr>
          <p:cNvPr id="11" name="Rectangle 3"/>
          <p:cNvSpPr txBox="1">
            <a:spLocks noChangeArrowheads="1"/>
          </p:cNvSpPr>
          <p:nvPr/>
        </p:nvSpPr>
        <p:spPr bwMode="auto">
          <a:xfrm>
            <a:off x="6858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120000"/>
              </a:lnSpc>
            </a:pPr>
            <a:r>
              <a:rPr lang="en-US" altLang="zh-CN" sz="2800" i="0" dirty="0" smtClean="0"/>
              <a:t>Requirement:</a:t>
            </a:r>
          </a:p>
          <a:p>
            <a:pPr lvl="1">
              <a:lnSpc>
                <a:spcPct val="120000"/>
              </a:lnSpc>
            </a:pPr>
            <a:r>
              <a:rPr lang="en-US" altLang="zh-CN" sz="2400" i="0" dirty="0" smtClean="0"/>
              <a:t>Given (k+1)</a:t>
            </a:r>
            <a:r>
              <a:rPr lang="en-US" altLang="zh-CN" baseline="-25000" dirty="0"/>
              <a:t>th</a:t>
            </a:r>
            <a:r>
              <a:rPr lang="en-US" altLang="zh-CN" sz="2400" i="0" dirty="0" smtClean="0"/>
              <a:t> message and result of the first k messages</a:t>
            </a:r>
          </a:p>
          <a:p>
            <a:pPr lvl="1">
              <a:lnSpc>
                <a:spcPct val="120000"/>
              </a:lnSpc>
            </a:pPr>
            <a:r>
              <a:rPr lang="en-US" altLang="zh-CN" sz="2400" i="0" dirty="0" smtClean="0"/>
              <a:t>Efficiently compute the result of the (k+1) messages</a:t>
            </a:r>
            <a:endParaRPr lang="en-US" altLang="zh-CN" sz="2400" i="0" dirty="0"/>
          </a:p>
          <a:p>
            <a:pPr>
              <a:lnSpc>
                <a:spcPct val="120000"/>
              </a:lnSpc>
            </a:pPr>
            <a:r>
              <a:rPr lang="en-US" altLang="zh-CN" sz="2800" i="0" dirty="0" smtClean="0"/>
              <a:t>Adopt text shingling technique</a:t>
            </a:r>
          </a:p>
          <a:p>
            <a:pPr lvl="1" indent="-342900">
              <a:lnSpc>
                <a:spcPct val="120000"/>
              </a:lnSpc>
            </a:pPr>
            <a:r>
              <a:rPr lang="en-US" altLang="zh-CN" sz="2400" i="0" dirty="0" smtClean="0"/>
              <a:t>Pros: High efficiency</a:t>
            </a:r>
          </a:p>
          <a:p>
            <a:pPr lvl="1" indent="-342900">
              <a:lnSpc>
                <a:spcPct val="120000"/>
              </a:lnSpc>
            </a:pPr>
            <a:r>
              <a:rPr lang="en-US" altLang="zh-CN" sz="2400" i="0" dirty="0" smtClean="0"/>
              <a:t>Cons: Syntactic method</a:t>
            </a:r>
          </a:p>
        </p:txBody>
      </p:sp>
    </p:spTree>
    <p:custDataLst>
      <p:tags r:id="rId1"/>
    </p:custDataLst>
    <p:extLst>
      <p:ext uri="{BB962C8B-B14F-4D97-AF65-F5344CB8AC3E}">
        <p14:creationId xmlns:p14="http://schemas.microsoft.com/office/powerpoint/2010/main" val="1740864273"/>
      </p:ext>
    </p:extLst>
  </p:cSld>
  <p:clrMapOvr>
    <a:masterClrMapping/>
  </p:clrMapOvr>
  <mc:AlternateContent xmlns:mc="http://schemas.openxmlformats.org/markup-compatibility/2006" xmlns:p14="http://schemas.microsoft.com/office/powerpoint/2010/main">
    <mc:Choice Requires="p14">
      <p:transition spd="slow" p14:dur="2000" advTm="90106"/>
    </mc:Choice>
    <mc:Fallback xmlns="">
      <p:transition spd="slow" advTm="9010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11</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Feature Selection</a:t>
            </a:r>
          </a:p>
        </p:txBody>
      </p:sp>
      <p:sp>
        <p:nvSpPr>
          <p:cNvPr id="268291" name="Rectangle 3"/>
          <p:cNvSpPr>
            <a:spLocks noGrp="1" noChangeArrowheads="1"/>
          </p:cNvSpPr>
          <p:nvPr>
            <p:ph type="body" idx="1"/>
          </p:nvPr>
        </p:nvSpPr>
        <p:spPr>
          <a:xfrm>
            <a:off x="685800" y="1447800"/>
            <a:ext cx="8229600" cy="2286000"/>
          </a:xfrm>
        </p:spPr>
        <p:txBody>
          <a:bodyPr/>
          <a:lstStyle/>
          <a:p>
            <a:pPr>
              <a:lnSpc>
                <a:spcPct val="120000"/>
              </a:lnSpc>
            </a:pPr>
            <a:r>
              <a:rPr lang="en-US" altLang="zh-CN" dirty="0" smtClean="0"/>
              <a:t>Feature selection criteria:</a:t>
            </a:r>
          </a:p>
          <a:p>
            <a:pPr lvl="1">
              <a:lnSpc>
                <a:spcPct val="120000"/>
              </a:lnSpc>
            </a:pPr>
            <a:r>
              <a:rPr lang="en-US" altLang="zh-CN" sz="2400" dirty="0" smtClean="0"/>
              <a:t>Cannot be easily maneuvered.</a:t>
            </a:r>
          </a:p>
          <a:p>
            <a:pPr lvl="1">
              <a:lnSpc>
                <a:spcPct val="120000"/>
              </a:lnSpc>
            </a:pPr>
            <a:r>
              <a:rPr lang="en-US" altLang="zh-CN" sz="2400" dirty="0" smtClean="0"/>
              <a:t>Grasp the commonality among campaigns.</a:t>
            </a:r>
          </a:p>
          <a:p>
            <a:pPr>
              <a:lnSpc>
                <a:spcPct val="120000"/>
              </a:lnSpc>
            </a:pPr>
            <a:r>
              <a:rPr lang="en-US" altLang="zh-CN" dirty="0" smtClean="0"/>
              <a:t>6 identified features:</a:t>
            </a:r>
          </a:p>
          <a:p>
            <a:pPr>
              <a:lnSpc>
                <a:spcPct val="120000"/>
              </a:lnSpc>
            </a:pPr>
            <a:endParaRPr lang="en-US" altLang="zh-CN" dirty="0" smtClean="0"/>
          </a:p>
        </p:txBody>
      </p:sp>
      <p:sp>
        <p:nvSpPr>
          <p:cNvPr id="10" name="TextBox 9"/>
          <p:cNvSpPr txBox="1"/>
          <p:nvPr/>
        </p:nvSpPr>
        <p:spPr>
          <a:xfrm>
            <a:off x="685800" y="3791938"/>
            <a:ext cx="8229600" cy="1237262"/>
          </a:xfrm>
          <a:prstGeom prst="rect">
            <a:avLst/>
          </a:prstGeom>
          <a:noFill/>
        </p:spPr>
        <p:txBody>
          <a:bodyPr wrap="square" numCol="2" rtlCol="0">
            <a:spAutoFit/>
          </a:bodyPr>
          <a:lstStyle/>
          <a:p>
            <a:pPr marL="514350" indent="-514350">
              <a:buFont typeface="Wingdings" pitchFamily="2" charset="2"/>
              <a:buChar char="v"/>
            </a:pPr>
            <a:r>
              <a:rPr lang="en-US" sz="2400" i="0" dirty="0" smtClean="0">
                <a:solidFill>
                  <a:schemeClr val="tx1"/>
                </a:solidFill>
              </a:rPr>
              <a:t>Sender social degree</a:t>
            </a:r>
          </a:p>
          <a:p>
            <a:pPr marL="514350" indent="-514350">
              <a:buFont typeface="Wingdings" pitchFamily="2" charset="2"/>
              <a:buChar char="v"/>
            </a:pPr>
            <a:r>
              <a:rPr lang="en-US" sz="2400" i="0" dirty="0" smtClean="0">
                <a:solidFill>
                  <a:schemeClr val="tx1"/>
                </a:solidFill>
              </a:rPr>
              <a:t>Interaction history</a:t>
            </a:r>
          </a:p>
          <a:p>
            <a:pPr marL="514350" indent="-514350">
              <a:buFont typeface="Wingdings" pitchFamily="2" charset="2"/>
              <a:buChar char="v"/>
            </a:pPr>
            <a:r>
              <a:rPr lang="en-US" sz="2400" i="0" dirty="0" smtClean="0">
                <a:solidFill>
                  <a:schemeClr val="tx1"/>
                </a:solidFill>
              </a:rPr>
              <a:t>Cluster size</a:t>
            </a:r>
          </a:p>
          <a:p>
            <a:pPr marL="514350" indent="-514350">
              <a:buFont typeface="Wingdings" pitchFamily="2" charset="2"/>
              <a:buChar char="v"/>
            </a:pPr>
            <a:r>
              <a:rPr lang="en-US" sz="2400" i="0" dirty="0" smtClean="0">
                <a:solidFill>
                  <a:schemeClr val="tx1"/>
                </a:solidFill>
              </a:rPr>
              <a:t>Average time interval</a:t>
            </a:r>
          </a:p>
          <a:p>
            <a:pPr marL="514350" indent="-514350">
              <a:buFont typeface="Wingdings" pitchFamily="2" charset="2"/>
              <a:buChar char="v"/>
            </a:pPr>
            <a:r>
              <a:rPr lang="en-US" sz="2400" i="0" dirty="0" smtClean="0">
                <a:solidFill>
                  <a:schemeClr val="tx1"/>
                </a:solidFill>
              </a:rPr>
              <a:t>Average URL #</a:t>
            </a:r>
          </a:p>
          <a:p>
            <a:pPr marL="514350" indent="-514350">
              <a:buFont typeface="Wingdings" pitchFamily="2" charset="2"/>
              <a:buChar char="v"/>
            </a:pPr>
            <a:r>
              <a:rPr lang="en-US" sz="2400" i="0" dirty="0" smtClean="0">
                <a:solidFill>
                  <a:schemeClr val="tx1"/>
                </a:solidFill>
              </a:rPr>
              <a:t>Unique URL #</a:t>
            </a:r>
          </a:p>
        </p:txBody>
      </p:sp>
    </p:spTree>
    <p:extLst>
      <p:ext uri="{BB962C8B-B14F-4D97-AF65-F5344CB8AC3E}">
        <p14:creationId xmlns:p14="http://schemas.microsoft.com/office/powerpoint/2010/main" val="146428994"/>
      </p:ext>
    </p:extLst>
  </p:cSld>
  <p:clrMapOvr>
    <a:masterClrMapping/>
  </p:clrMapOvr>
  <mc:AlternateContent xmlns:mc="http://schemas.openxmlformats.org/markup-compatibility/2006" xmlns:p14="http://schemas.microsoft.com/office/powerpoint/2010/main">
    <mc:Choice Requires="p14">
      <p:transition spd="slow" p14:dur="2000" advTm="98461"/>
    </mc:Choice>
    <mc:Fallback xmlns="">
      <p:transition spd="slow" advTm="98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291">
                                            <p:txEl>
                                              <p:pRg st="3" end="3"/>
                                            </p:txEl>
                                          </p:spTgt>
                                        </p:tgtEl>
                                        <p:attrNameLst>
                                          <p:attrName>style.visibility</p:attrName>
                                        </p:attrNameLst>
                                      </p:cBhvr>
                                      <p:to>
                                        <p:strVal val="visible"/>
                                      </p:to>
                                    </p:set>
                                    <p:animEffect transition="in" filter="fade">
                                      <p:cBhvr>
                                        <p:cTn id="7" dur="500"/>
                                        <p:tgtEl>
                                          <p:spTgt spid="2682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500"/>
                                        <p:tgtEl>
                                          <p:spTgt spid="1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nodeType="clickEffect">
                                  <p:stCondLst>
                                    <p:cond delay="0"/>
                                  </p:stCondLst>
                                  <p:childTnLst>
                                    <p:animClr clrSpc="rgb" dir="cw">
                                      <p:cBhvr override="childStyle">
                                        <p:cTn id="29" dur="500" fill="hold"/>
                                        <p:tgtEl>
                                          <p:spTgt spid="10">
                                            <p:txEl>
                                              <p:pRg st="2" end="2"/>
                                            </p:txEl>
                                          </p:spTgt>
                                        </p:tgtEl>
                                        <p:attrNameLst>
                                          <p:attrName>style.color</p:attrName>
                                        </p:attrNameLst>
                                      </p:cBhvr>
                                      <p:to>
                                        <a:schemeClr val="bg2"/>
                                      </p:to>
                                    </p:animClr>
                                    <p:animClr clrSpc="rgb" dir="cw">
                                      <p:cBhvr>
                                        <p:cTn id="30" dur="500" fill="hold"/>
                                        <p:tgtEl>
                                          <p:spTgt spid="10">
                                            <p:txEl>
                                              <p:pRg st="2" end="2"/>
                                            </p:txEl>
                                          </p:spTgt>
                                        </p:tgtEl>
                                        <p:attrNameLst>
                                          <p:attrName>fillcolor</p:attrName>
                                        </p:attrNameLst>
                                      </p:cBhvr>
                                      <p:to>
                                        <a:schemeClr val="bg2"/>
                                      </p:to>
                                    </p:animClr>
                                    <p:set>
                                      <p:cBhvr>
                                        <p:cTn id="31" dur="500" fill="hold"/>
                                        <p:tgtEl>
                                          <p:spTgt spid="10">
                                            <p:txEl>
                                              <p:pRg st="2" end="2"/>
                                            </p:txEl>
                                          </p:spTgt>
                                        </p:tgtEl>
                                        <p:attrNameLst>
                                          <p:attrName>fill.type</p:attrName>
                                        </p:attrNameLst>
                                      </p:cBhvr>
                                      <p:to>
                                        <p:strVal val="solid"/>
                                      </p:to>
                                    </p:set>
                                    <p:set>
                                      <p:cBhvr>
                                        <p:cTn id="32" dur="500" fill="hold"/>
                                        <p:tgtEl>
                                          <p:spTgt spid="10">
                                            <p:txEl>
                                              <p:pRg st="2" end="2"/>
                                            </p:txEl>
                                          </p:spTgt>
                                        </p:tgtEl>
                                        <p:attrNameLst>
                                          <p:attrName>fill.on</p:attrName>
                                        </p:attrNameLst>
                                      </p:cBhvr>
                                      <p:to>
                                        <p:strVal val="true"/>
                                      </p:to>
                                    </p:set>
                                  </p:childTnLst>
                                </p:cTn>
                              </p:par>
                              <p:par>
                                <p:cTn id="33" presetID="19" presetClass="emph" presetSubtype="0" fill="hold" nodeType="withEffect">
                                  <p:stCondLst>
                                    <p:cond delay="0"/>
                                  </p:stCondLst>
                                  <p:childTnLst>
                                    <p:animClr clrSpc="rgb" dir="cw">
                                      <p:cBhvr override="childStyle">
                                        <p:cTn id="34" dur="500" fill="hold"/>
                                        <p:tgtEl>
                                          <p:spTgt spid="10">
                                            <p:txEl>
                                              <p:pRg st="3" end="3"/>
                                            </p:txEl>
                                          </p:spTgt>
                                        </p:tgtEl>
                                        <p:attrNameLst>
                                          <p:attrName>style.color</p:attrName>
                                        </p:attrNameLst>
                                      </p:cBhvr>
                                      <p:to>
                                        <a:schemeClr val="bg2"/>
                                      </p:to>
                                    </p:animClr>
                                    <p:animClr clrSpc="rgb" dir="cw">
                                      <p:cBhvr>
                                        <p:cTn id="35" dur="500" fill="hold"/>
                                        <p:tgtEl>
                                          <p:spTgt spid="10">
                                            <p:txEl>
                                              <p:pRg st="3" end="3"/>
                                            </p:txEl>
                                          </p:spTgt>
                                        </p:tgtEl>
                                        <p:attrNameLst>
                                          <p:attrName>fillcolor</p:attrName>
                                        </p:attrNameLst>
                                      </p:cBhvr>
                                      <p:to>
                                        <a:schemeClr val="bg2"/>
                                      </p:to>
                                    </p:animClr>
                                    <p:set>
                                      <p:cBhvr>
                                        <p:cTn id="36" dur="500" fill="hold"/>
                                        <p:tgtEl>
                                          <p:spTgt spid="10">
                                            <p:txEl>
                                              <p:pRg st="3" end="3"/>
                                            </p:txEl>
                                          </p:spTgt>
                                        </p:tgtEl>
                                        <p:attrNameLst>
                                          <p:attrName>fill.type</p:attrName>
                                        </p:attrNameLst>
                                      </p:cBhvr>
                                      <p:to>
                                        <p:strVal val="solid"/>
                                      </p:to>
                                    </p:set>
                                    <p:set>
                                      <p:cBhvr>
                                        <p:cTn id="37" dur="500" fill="hold"/>
                                        <p:tgtEl>
                                          <p:spTgt spid="10">
                                            <p:txEl>
                                              <p:pRg st="3" end="3"/>
                                            </p:txEl>
                                          </p:spTgt>
                                        </p:tgtEl>
                                        <p:attrNameLst>
                                          <p:attrName>fill.on</p:attrName>
                                        </p:attrNameLst>
                                      </p:cBhvr>
                                      <p:to>
                                        <p:strVal val="true"/>
                                      </p:to>
                                    </p:set>
                                  </p:childTnLst>
                                </p:cTn>
                              </p:par>
                              <p:par>
                                <p:cTn id="38" presetID="19" presetClass="emph" presetSubtype="0" fill="hold" nodeType="withEffect">
                                  <p:stCondLst>
                                    <p:cond delay="0"/>
                                  </p:stCondLst>
                                  <p:childTnLst>
                                    <p:animClr clrSpc="rgb" dir="cw">
                                      <p:cBhvr override="childStyle">
                                        <p:cTn id="39" dur="500" fill="hold"/>
                                        <p:tgtEl>
                                          <p:spTgt spid="10">
                                            <p:txEl>
                                              <p:pRg st="4" end="4"/>
                                            </p:txEl>
                                          </p:spTgt>
                                        </p:tgtEl>
                                        <p:attrNameLst>
                                          <p:attrName>style.color</p:attrName>
                                        </p:attrNameLst>
                                      </p:cBhvr>
                                      <p:to>
                                        <a:schemeClr val="bg2"/>
                                      </p:to>
                                    </p:animClr>
                                    <p:animClr clrSpc="rgb" dir="cw">
                                      <p:cBhvr>
                                        <p:cTn id="40" dur="500" fill="hold"/>
                                        <p:tgtEl>
                                          <p:spTgt spid="10">
                                            <p:txEl>
                                              <p:pRg st="4" end="4"/>
                                            </p:txEl>
                                          </p:spTgt>
                                        </p:tgtEl>
                                        <p:attrNameLst>
                                          <p:attrName>fillcolor</p:attrName>
                                        </p:attrNameLst>
                                      </p:cBhvr>
                                      <p:to>
                                        <a:schemeClr val="bg2"/>
                                      </p:to>
                                    </p:animClr>
                                    <p:set>
                                      <p:cBhvr>
                                        <p:cTn id="41" dur="500" fill="hold"/>
                                        <p:tgtEl>
                                          <p:spTgt spid="10">
                                            <p:txEl>
                                              <p:pRg st="4" end="4"/>
                                            </p:txEl>
                                          </p:spTgt>
                                        </p:tgtEl>
                                        <p:attrNameLst>
                                          <p:attrName>fill.type</p:attrName>
                                        </p:attrNameLst>
                                      </p:cBhvr>
                                      <p:to>
                                        <p:strVal val="solid"/>
                                      </p:to>
                                    </p:set>
                                    <p:set>
                                      <p:cBhvr>
                                        <p:cTn id="42" dur="500" fill="hold"/>
                                        <p:tgtEl>
                                          <p:spTgt spid="10">
                                            <p:txEl>
                                              <p:pRg st="4" end="4"/>
                                            </p:txEl>
                                          </p:spTgt>
                                        </p:tgtEl>
                                        <p:attrNameLst>
                                          <p:attrName>fill.on</p:attrName>
                                        </p:attrNameLst>
                                      </p:cBhvr>
                                      <p:to>
                                        <p:strVal val="true"/>
                                      </p:to>
                                    </p:set>
                                  </p:childTnLst>
                                </p:cTn>
                              </p:par>
                              <p:par>
                                <p:cTn id="43" presetID="19" presetClass="emph" presetSubtype="0" fill="hold" nodeType="withEffect">
                                  <p:stCondLst>
                                    <p:cond delay="0"/>
                                  </p:stCondLst>
                                  <p:childTnLst>
                                    <p:animClr clrSpc="rgb" dir="cw">
                                      <p:cBhvr override="childStyle">
                                        <p:cTn id="44" dur="500" fill="hold"/>
                                        <p:tgtEl>
                                          <p:spTgt spid="10">
                                            <p:txEl>
                                              <p:pRg st="5" end="5"/>
                                            </p:txEl>
                                          </p:spTgt>
                                        </p:tgtEl>
                                        <p:attrNameLst>
                                          <p:attrName>style.color</p:attrName>
                                        </p:attrNameLst>
                                      </p:cBhvr>
                                      <p:to>
                                        <a:schemeClr val="bg2"/>
                                      </p:to>
                                    </p:animClr>
                                    <p:animClr clrSpc="rgb" dir="cw">
                                      <p:cBhvr>
                                        <p:cTn id="45" dur="500" fill="hold"/>
                                        <p:tgtEl>
                                          <p:spTgt spid="10">
                                            <p:txEl>
                                              <p:pRg st="5" end="5"/>
                                            </p:txEl>
                                          </p:spTgt>
                                        </p:tgtEl>
                                        <p:attrNameLst>
                                          <p:attrName>fillcolor</p:attrName>
                                        </p:attrNameLst>
                                      </p:cBhvr>
                                      <p:to>
                                        <a:schemeClr val="bg2"/>
                                      </p:to>
                                    </p:animClr>
                                    <p:set>
                                      <p:cBhvr>
                                        <p:cTn id="46" dur="500" fill="hold"/>
                                        <p:tgtEl>
                                          <p:spTgt spid="10">
                                            <p:txEl>
                                              <p:pRg st="5" end="5"/>
                                            </p:txEl>
                                          </p:spTgt>
                                        </p:tgtEl>
                                        <p:attrNameLst>
                                          <p:attrName>fill.type</p:attrName>
                                        </p:attrNameLst>
                                      </p:cBhvr>
                                      <p:to>
                                        <p:strVal val="solid"/>
                                      </p:to>
                                    </p:set>
                                    <p:set>
                                      <p:cBhvr>
                                        <p:cTn id="47" dur="500" fill="hold"/>
                                        <p:tgtEl>
                                          <p:spTgt spid="10">
                                            <p:txEl>
                                              <p:pRg st="5" end="5"/>
                                            </p:txEl>
                                          </p:spTgt>
                                        </p:tgtEl>
                                        <p:attrNameLst>
                                          <p:attrName>fill.on</p:attrName>
                                        </p:attrNameLst>
                                      </p:cBhvr>
                                      <p:to>
                                        <p:strVal val="true"/>
                                      </p:to>
                                    </p:set>
                                  </p:childTnLst>
                                </p:cTn>
                              </p:par>
                              <p:par>
                                <p:cTn id="48" presetID="19" presetClass="emph" presetSubtype="0" fill="hold" nodeType="withEffect">
                                  <p:stCondLst>
                                    <p:cond delay="0"/>
                                  </p:stCondLst>
                                  <p:childTnLst>
                                    <p:animClr clrSpc="rgb" dir="cw">
                                      <p:cBhvr override="childStyle">
                                        <p:cTn id="49" dur="500" fill="hold"/>
                                        <p:tgtEl>
                                          <p:spTgt spid="10">
                                            <p:txEl>
                                              <p:pRg st="0" end="0"/>
                                            </p:txEl>
                                          </p:spTgt>
                                        </p:tgtEl>
                                        <p:attrNameLst>
                                          <p:attrName>style.color</p:attrName>
                                        </p:attrNameLst>
                                      </p:cBhvr>
                                      <p:to>
                                        <a:schemeClr val="bg2"/>
                                      </p:to>
                                    </p:animClr>
                                    <p:animClr clrSpc="rgb" dir="cw">
                                      <p:cBhvr>
                                        <p:cTn id="50" dur="500" fill="hold"/>
                                        <p:tgtEl>
                                          <p:spTgt spid="10">
                                            <p:txEl>
                                              <p:pRg st="0" end="0"/>
                                            </p:txEl>
                                          </p:spTgt>
                                        </p:tgtEl>
                                        <p:attrNameLst>
                                          <p:attrName>fillcolor</p:attrName>
                                        </p:attrNameLst>
                                      </p:cBhvr>
                                      <p:to>
                                        <a:schemeClr val="bg2"/>
                                      </p:to>
                                    </p:animClr>
                                    <p:set>
                                      <p:cBhvr>
                                        <p:cTn id="51" dur="500" fill="hold"/>
                                        <p:tgtEl>
                                          <p:spTgt spid="10">
                                            <p:txEl>
                                              <p:pRg st="0" end="0"/>
                                            </p:txEl>
                                          </p:spTgt>
                                        </p:tgtEl>
                                        <p:attrNameLst>
                                          <p:attrName>fill.type</p:attrName>
                                        </p:attrNameLst>
                                      </p:cBhvr>
                                      <p:to>
                                        <p:strVal val="solid"/>
                                      </p:to>
                                    </p:set>
                                    <p:set>
                                      <p:cBhvr>
                                        <p:cTn id="52" dur="500" fill="hold"/>
                                        <p:tgtEl>
                                          <p:spTgt spid="10">
                                            <p:txEl>
                                              <p:pRg st="0" end="0"/>
                                            </p:txEl>
                                          </p:spTgt>
                                        </p:tgtEl>
                                        <p:attrNameLst>
                                          <p:attrName>fill.on</p:attrName>
                                        </p:attrNameLst>
                                      </p:cBhvr>
                                      <p:to>
                                        <p:strVal val="true"/>
                                      </p:to>
                                    </p:set>
                                  </p:childTnLst>
                                </p:cTn>
                              </p:par>
                              <p:par>
                                <p:cTn id="53" presetID="19" presetClass="emph" presetSubtype="0" fill="hold" nodeType="withEffect">
                                  <p:stCondLst>
                                    <p:cond delay="0"/>
                                  </p:stCondLst>
                                  <p:childTnLst>
                                    <p:animClr clrSpc="rgb" dir="cw">
                                      <p:cBhvr override="childStyle">
                                        <p:cTn id="54" dur="500" fill="hold"/>
                                        <p:tgtEl>
                                          <p:spTgt spid="10">
                                            <p:txEl>
                                              <p:pRg st="1" end="1"/>
                                            </p:txEl>
                                          </p:spTgt>
                                        </p:tgtEl>
                                        <p:attrNameLst>
                                          <p:attrName>style.color</p:attrName>
                                        </p:attrNameLst>
                                      </p:cBhvr>
                                      <p:to>
                                        <a:schemeClr val="bg2"/>
                                      </p:to>
                                    </p:animClr>
                                    <p:animClr clrSpc="rgb" dir="cw">
                                      <p:cBhvr>
                                        <p:cTn id="55" dur="500" fill="hold"/>
                                        <p:tgtEl>
                                          <p:spTgt spid="10">
                                            <p:txEl>
                                              <p:pRg st="1" end="1"/>
                                            </p:txEl>
                                          </p:spTgt>
                                        </p:tgtEl>
                                        <p:attrNameLst>
                                          <p:attrName>fillcolor</p:attrName>
                                        </p:attrNameLst>
                                      </p:cBhvr>
                                      <p:to>
                                        <a:schemeClr val="bg2"/>
                                      </p:to>
                                    </p:animClr>
                                    <p:set>
                                      <p:cBhvr>
                                        <p:cTn id="56" dur="500" fill="hold"/>
                                        <p:tgtEl>
                                          <p:spTgt spid="10">
                                            <p:txEl>
                                              <p:pRg st="1" end="1"/>
                                            </p:txEl>
                                          </p:spTgt>
                                        </p:tgtEl>
                                        <p:attrNameLst>
                                          <p:attrName>fill.type</p:attrName>
                                        </p:attrNameLst>
                                      </p:cBhvr>
                                      <p:to>
                                        <p:strVal val="solid"/>
                                      </p:to>
                                    </p:set>
                                    <p:set>
                                      <p:cBhvr>
                                        <p:cTn id="57" dur="500" fill="hold"/>
                                        <p:tgtEl>
                                          <p:spTgt spid="10">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12</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12</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dirty="0" smtClean="0">
                <a:solidFill>
                  <a:schemeClr val="bg1">
                    <a:lumMod val="75000"/>
                  </a:schemeClr>
                </a:solidFill>
              </a:rPr>
              <a:t>Detection System Design</a:t>
            </a:r>
          </a:p>
          <a:p>
            <a:pPr eaLnBrk="1" hangingPunct="1">
              <a:lnSpc>
                <a:spcPct val="200000"/>
              </a:lnSpc>
            </a:pPr>
            <a:r>
              <a:rPr lang="en-US" altLang="zh-CN" b="1" dirty="0" smtClean="0"/>
              <a:t>Evaluation</a:t>
            </a:r>
          </a:p>
          <a:p>
            <a:pPr eaLnBrk="1" hangingPunct="1">
              <a:lnSpc>
                <a:spcPct val="200000"/>
              </a:lnSpc>
            </a:pPr>
            <a:r>
              <a:rPr lang="en-US" altLang="zh-CN" dirty="0" smtClean="0"/>
              <a:t>Conclusions &amp; Future </a:t>
            </a:r>
            <a:r>
              <a:rPr lang="en-US" altLang="zh-CN" dirty="0" smtClean="0"/>
              <a:t>Work</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extLst>
      <p:ext uri="{BB962C8B-B14F-4D97-AF65-F5344CB8AC3E}">
        <p14:creationId xmlns:p14="http://schemas.microsoft.com/office/powerpoint/2010/main" val="4108143541"/>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13</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13</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457200" y="3048000"/>
            <a:ext cx="8534400" cy="2620963"/>
          </a:xfrm>
        </p:spPr>
        <p:txBody>
          <a:bodyPr/>
          <a:lstStyle/>
          <a:p>
            <a:pPr eaLnBrk="1" hangingPunct="1">
              <a:lnSpc>
                <a:spcPct val="150000"/>
              </a:lnSpc>
            </a:pPr>
            <a:r>
              <a:rPr lang="en-US" altLang="zh-CN" sz="2800" dirty="0" smtClean="0"/>
              <a:t>All experiments obey the time order</a:t>
            </a:r>
          </a:p>
          <a:p>
            <a:pPr lvl="1" eaLnBrk="1" hangingPunct="1">
              <a:lnSpc>
                <a:spcPct val="150000"/>
              </a:lnSpc>
            </a:pPr>
            <a:r>
              <a:rPr lang="en-US" altLang="zh-CN" sz="2400" dirty="0" smtClean="0"/>
              <a:t>First 25% as training set, last 75% as testing set.</a:t>
            </a:r>
          </a:p>
          <a:p>
            <a:pPr eaLnBrk="1" hangingPunct="1">
              <a:lnSpc>
                <a:spcPct val="150000"/>
              </a:lnSpc>
            </a:pPr>
            <a:r>
              <a:rPr lang="en-US" altLang="zh-CN" sz="2800" dirty="0" smtClean="0"/>
              <a:t>Evaluated metrics:</a:t>
            </a:r>
          </a:p>
          <a:p>
            <a:pPr eaLnBrk="1" hangingPunct="1">
              <a:lnSpc>
                <a:spcPct val="150000"/>
              </a:lnSpc>
            </a:pPr>
            <a:endParaRPr lang="en-US" altLang="zh-CN" sz="2800" dirty="0" smtClean="0"/>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Dataset and Method</a:t>
            </a:r>
          </a:p>
        </p:txBody>
      </p:sp>
      <p:sp>
        <p:nvSpPr>
          <p:cNvPr id="2" name="TextBox 1"/>
          <p:cNvSpPr txBox="1"/>
          <p:nvPr/>
        </p:nvSpPr>
        <p:spPr>
          <a:xfrm>
            <a:off x="457200" y="5055267"/>
            <a:ext cx="8534400" cy="1237262"/>
          </a:xfrm>
          <a:prstGeom prst="rect">
            <a:avLst/>
          </a:prstGeom>
          <a:noFill/>
        </p:spPr>
        <p:txBody>
          <a:bodyPr wrap="square" numCol="2" rtlCol="0">
            <a:spAutoFit/>
          </a:bodyPr>
          <a:lstStyle/>
          <a:p>
            <a:pPr marL="457200" indent="-457200">
              <a:buFont typeface="Wingdings" pitchFamily="2" charset="2"/>
              <a:buChar char="v"/>
            </a:pPr>
            <a:r>
              <a:rPr lang="en-US" sz="2400" i="0" dirty="0" smtClean="0">
                <a:solidFill>
                  <a:schemeClr val="tx1"/>
                </a:solidFill>
              </a:rPr>
              <a:t>Overall accuracy</a:t>
            </a:r>
          </a:p>
          <a:p>
            <a:pPr marL="457200" indent="-457200">
              <a:buFont typeface="Wingdings" pitchFamily="2" charset="2"/>
              <a:buChar char="v"/>
            </a:pPr>
            <a:r>
              <a:rPr lang="en-US" sz="2400" i="0" dirty="0" smtClean="0">
                <a:solidFill>
                  <a:schemeClr val="tx1"/>
                </a:solidFill>
              </a:rPr>
              <a:t>Accuracy of feature subset</a:t>
            </a:r>
          </a:p>
          <a:p>
            <a:pPr marL="457200" indent="-457200">
              <a:buFont typeface="Wingdings" pitchFamily="2" charset="2"/>
              <a:buChar char="v"/>
            </a:pPr>
            <a:r>
              <a:rPr lang="en-US" sz="2400" i="0" dirty="0" smtClean="0">
                <a:solidFill>
                  <a:schemeClr val="tx1"/>
                </a:solidFill>
              </a:rPr>
              <a:t>Accuracy over time</a:t>
            </a:r>
          </a:p>
          <a:p>
            <a:pPr marL="457200" indent="-457200">
              <a:buFont typeface="Wingdings" pitchFamily="2" charset="2"/>
              <a:buChar char="v"/>
            </a:pPr>
            <a:r>
              <a:rPr lang="en-US" sz="2400" i="0" dirty="0">
                <a:solidFill>
                  <a:schemeClr val="tx1"/>
                </a:solidFill>
              </a:rPr>
              <a:t>Accuracy under attack</a:t>
            </a:r>
          </a:p>
          <a:p>
            <a:pPr marL="457200" indent="-457200">
              <a:buFont typeface="Wingdings" pitchFamily="2" charset="2"/>
              <a:buChar char="v"/>
            </a:pPr>
            <a:r>
              <a:rPr lang="en-US" sz="2400" i="0" dirty="0" smtClean="0">
                <a:solidFill>
                  <a:schemeClr val="tx1"/>
                </a:solidFill>
              </a:rPr>
              <a:t>Latency</a:t>
            </a:r>
          </a:p>
          <a:p>
            <a:pPr marL="457200" indent="-457200">
              <a:buFont typeface="Wingdings" pitchFamily="2" charset="2"/>
              <a:buChar char="v"/>
            </a:pPr>
            <a:r>
              <a:rPr lang="en-US" sz="2400" i="0" dirty="0" smtClean="0">
                <a:solidFill>
                  <a:schemeClr val="tx1"/>
                </a:solidFill>
              </a:rPr>
              <a:t>Throughput</a:t>
            </a:r>
          </a:p>
        </p:txBody>
      </p:sp>
      <p:graphicFrame>
        <p:nvGraphicFramePr>
          <p:cNvPr id="3" name="Table 2"/>
          <p:cNvGraphicFramePr>
            <a:graphicFrameLocks noGrp="1"/>
          </p:cNvGraphicFramePr>
          <p:nvPr>
            <p:extLst>
              <p:ext uri="{D42A27DB-BD31-4B8C-83A1-F6EECF244321}">
                <p14:modId xmlns:p14="http://schemas.microsoft.com/office/powerpoint/2010/main" val="4223517395"/>
              </p:ext>
            </p:extLst>
          </p:nvPr>
        </p:nvGraphicFramePr>
        <p:xfrm>
          <a:off x="762000" y="1676400"/>
          <a:ext cx="7772400" cy="1371600"/>
        </p:xfrm>
        <a:graphic>
          <a:graphicData uri="http://schemas.openxmlformats.org/drawingml/2006/table">
            <a:tbl>
              <a:tblPr firstRow="1" bandRow="1">
                <a:tableStyleId>{5C22544A-7EE6-4342-B048-85BDC9FD1C3A}</a:tableStyleId>
              </a:tblPr>
              <a:tblGrid>
                <a:gridCol w="1600200"/>
                <a:gridCol w="1143000"/>
                <a:gridCol w="1295400"/>
                <a:gridCol w="3733800"/>
              </a:tblGrid>
              <a:tr h="370840">
                <a:tc>
                  <a:txBody>
                    <a:bodyPr/>
                    <a:lstStyle/>
                    <a:p>
                      <a:pPr algn="ctr"/>
                      <a:r>
                        <a:rPr lang="en-US" sz="2400" dirty="0" smtClean="0"/>
                        <a:t>Site</a:t>
                      </a:r>
                      <a:endParaRPr lang="en-US" sz="2400" dirty="0"/>
                    </a:p>
                  </a:txBody>
                  <a:tcPr/>
                </a:tc>
                <a:tc>
                  <a:txBody>
                    <a:bodyPr/>
                    <a:lstStyle/>
                    <a:p>
                      <a:pPr algn="ctr"/>
                      <a:r>
                        <a:rPr lang="en-US" sz="2400" dirty="0" smtClean="0"/>
                        <a:t>Size</a:t>
                      </a:r>
                      <a:endParaRPr lang="en-US" sz="2400" dirty="0"/>
                    </a:p>
                  </a:txBody>
                  <a:tcPr/>
                </a:tc>
                <a:tc>
                  <a:txBody>
                    <a:bodyPr/>
                    <a:lstStyle/>
                    <a:p>
                      <a:pPr algn="ctr"/>
                      <a:r>
                        <a:rPr lang="en-US" sz="2400" dirty="0" smtClean="0"/>
                        <a:t>Spam #</a:t>
                      </a:r>
                      <a:endParaRPr lang="en-US" sz="2400" dirty="0"/>
                    </a:p>
                  </a:txBody>
                  <a:tcPr/>
                </a:tc>
                <a:tc>
                  <a:txBody>
                    <a:bodyPr/>
                    <a:lstStyle/>
                    <a:p>
                      <a:pPr algn="ctr"/>
                      <a:r>
                        <a:rPr lang="en-US" sz="2400" dirty="0" smtClean="0"/>
                        <a:t>Time</a:t>
                      </a:r>
                      <a:endParaRPr lang="en-US" sz="2400" dirty="0"/>
                    </a:p>
                  </a:txBody>
                  <a:tcPr/>
                </a:tc>
              </a:tr>
              <a:tr h="370840">
                <a:tc>
                  <a:txBody>
                    <a:bodyPr/>
                    <a:lstStyle/>
                    <a:p>
                      <a:r>
                        <a:rPr lang="en-US" sz="2400" dirty="0" smtClean="0"/>
                        <a:t>Facebook</a:t>
                      </a:r>
                      <a:endParaRPr lang="en-US" sz="2400" dirty="0"/>
                    </a:p>
                  </a:txBody>
                  <a:tcPr/>
                </a:tc>
                <a:tc>
                  <a:txBody>
                    <a:bodyPr/>
                    <a:lstStyle/>
                    <a:p>
                      <a:r>
                        <a:rPr lang="en-US" sz="2400" dirty="0" smtClean="0"/>
                        <a:t>187M</a:t>
                      </a:r>
                      <a:endParaRPr lang="en-US" sz="2400" dirty="0"/>
                    </a:p>
                  </a:txBody>
                  <a:tcPr/>
                </a:tc>
                <a:tc>
                  <a:txBody>
                    <a:bodyPr/>
                    <a:lstStyle/>
                    <a:p>
                      <a:r>
                        <a:rPr lang="en-US" sz="2400" dirty="0" smtClean="0"/>
                        <a:t>217K</a:t>
                      </a:r>
                      <a:endParaRPr lang="en-US" sz="2400" dirty="0"/>
                    </a:p>
                  </a:txBody>
                  <a:tcPr/>
                </a:tc>
                <a:tc>
                  <a:txBody>
                    <a:bodyPr/>
                    <a:lstStyle/>
                    <a:p>
                      <a:r>
                        <a:rPr lang="en-US" sz="2400" dirty="0" smtClean="0"/>
                        <a:t>Jan. 2008 ~ Jun. 2009</a:t>
                      </a:r>
                      <a:endParaRPr lang="en-US" sz="2400" dirty="0"/>
                    </a:p>
                  </a:txBody>
                  <a:tcPr/>
                </a:tc>
              </a:tr>
              <a:tr h="370840">
                <a:tc>
                  <a:txBody>
                    <a:bodyPr/>
                    <a:lstStyle/>
                    <a:p>
                      <a:r>
                        <a:rPr lang="en-US" sz="2400" dirty="0" smtClean="0"/>
                        <a:t>Twitter</a:t>
                      </a:r>
                      <a:endParaRPr lang="en-US" sz="2400" dirty="0"/>
                    </a:p>
                  </a:txBody>
                  <a:tcPr/>
                </a:tc>
                <a:tc>
                  <a:txBody>
                    <a:bodyPr/>
                    <a:lstStyle/>
                    <a:p>
                      <a:r>
                        <a:rPr lang="en-US" sz="2400" dirty="0" smtClean="0"/>
                        <a:t>17 M</a:t>
                      </a:r>
                      <a:endParaRPr lang="en-US" sz="2400" dirty="0"/>
                    </a:p>
                  </a:txBody>
                  <a:tcPr/>
                </a:tc>
                <a:tc>
                  <a:txBody>
                    <a:bodyPr/>
                    <a:lstStyle/>
                    <a:p>
                      <a:r>
                        <a:rPr lang="en-US" sz="2400" dirty="0" smtClean="0"/>
                        <a:t>467K</a:t>
                      </a:r>
                      <a:endParaRPr lang="en-US" sz="2400" dirty="0"/>
                    </a:p>
                  </a:txBody>
                  <a:tcPr/>
                </a:tc>
                <a:tc>
                  <a:txBody>
                    <a:bodyPr/>
                    <a:lstStyle/>
                    <a:p>
                      <a:r>
                        <a:rPr lang="en-US" sz="2400" dirty="0" smtClean="0"/>
                        <a:t>Jun.</a:t>
                      </a:r>
                      <a:r>
                        <a:rPr lang="en-US" sz="2400" baseline="0" dirty="0" smtClean="0"/>
                        <a:t> 2011 ~ Jul. 2011</a:t>
                      </a:r>
                      <a:endParaRPr lang="en-US" sz="2400" dirty="0"/>
                    </a:p>
                  </a:txBody>
                  <a:tcPr/>
                </a:tc>
              </a:tr>
            </a:tbl>
          </a:graphicData>
        </a:graphic>
      </p:graphicFrame>
    </p:spTree>
    <p:extLst>
      <p:ext uri="{BB962C8B-B14F-4D97-AF65-F5344CB8AC3E}">
        <p14:creationId xmlns:p14="http://schemas.microsoft.com/office/powerpoint/2010/main" val="593982563"/>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1" end="1"/>
                                            </p:txEl>
                                          </p:spTgt>
                                        </p:tgtEl>
                                        <p:attrNameLst>
                                          <p:attrName>style.color</p:attrName>
                                        </p:attrNameLst>
                                      </p:cBhvr>
                                      <p:to>
                                        <a:schemeClr val="bg2"/>
                                      </p:to>
                                    </p:animClr>
                                    <p:animClr clrSpc="rgb" dir="cw">
                                      <p:cBhvr>
                                        <p:cTn id="7" dur="500" fill="hold"/>
                                        <p:tgtEl>
                                          <p:spTgt spid="2">
                                            <p:txEl>
                                              <p:pRg st="1" end="1"/>
                                            </p:txEl>
                                          </p:spTgt>
                                        </p:tgtEl>
                                        <p:attrNameLst>
                                          <p:attrName>fillcolor</p:attrName>
                                        </p:attrNameLst>
                                      </p:cBhvr>
                                      <p:to>
                                        <a:schemeClr val="bg2"/>
                                      </p:to>
                                    </p:animClr>
                                    <p:set>
                                      <p:cBhvr>
                                        <p:cTn id="8" dur="500" fill="hold"/>
                                        <p:tgtEl>
                                          <p:spTgt spid="2">
                                            <p:txEl>
                                              <p:pRg st="1" end="1"/>
                                            </p:txEl>
                                          </p:spTgt>
                                        </p:tgtEl>
                                        <p:attrNameLst>
                                          <p:attrName>fill.type</p:attrName>
                                        </p:attrNameLst>
                                      </p:cBhvr>
                                      <p:to>
                                        <p:strVal val="solid"/>
                                      </p:to>
                                    </p:set>
                                    <p:set>
                                      <p:cBhvr>
                                        <p:cTn id="9" dur="500" fill="hold"/>
                                        <p:tgtEl>
                                          <p:spTgt spid="2">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3" end="3"/>
                                            </p:txEl>
                                          </p:spTgt>
                                        </p:tgtEl>
                                        <p:attrNameLst>
                                          <p:attrName>style.color</p:attrName>
                                        </p:attrNameLst>
                                      </p:cBhvr>
                                      <p:to>
                                        <a:schemeClr val="bg2"/>
                                      </p:to>
                                    </p:animClr>
                                    <p:animClr clrSpc="rgb" dir="cw">
                                      <p:cBhvr>
                                        <p:cTn id="12" dur="500" fill="hold"/>
                                        <p:tgtEl>
                                          <p:spTgt spid="2">
                                            <p:txEl>
                                              <p:pRg st="3" end="3"/>
                                            </p:txEl>
                                          </p:spTgt>
                                        </p:tgtEl>
                                        <p:attrNameLst>
                                          <p:attrName>fillcolor</p:attrName>
                                        </p:attrNameLst>
                                      </p:cBhvr>
                                      <p:to>
                                        <a:schemeClr val="bg2"/>
                                      </p:to>
                                    </p:animClr>
                                    <p:set>
                                      <p:cBhvr>
                                        <p:cTn id="13" dur="500" fill="hold"/>
                                        <p:tgtEl>
                                          <p:spTgt spid="2">
                                            <p:txEl>
                                              <p:pRg st="3" end="3"/>
                                            </p:txEl>
                                          </p:spTgt>
                                        </p:tgtEl>
                                        <p:attrNameLst>
                                          <p:attrName>fill.type</p:attrName>
                                        </p:attrNameLst>
                                      </p:cBhvr>
                                      <p:to>
                                        <p:strVal val="solid"/>
                                      </p:to>
                                    </p:set>
                                    <p:set>
                                      <p:cBhvr>
                                        <p:cTn id="14" dur="500" fill="hold"/>
                                        <p:tgtEl>
                                          <p:spTgt spid="2">
                                            <p:txEl>
                                              <p:pRg st="3" end="3"/>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
                                            <p:txEl>
                                              <p:pRg st="5" end="5"/>
                                            </p:txEl>
                                          </p:spTgt>
                                        </p:tgtEl>
                                        <p:attrNameLst>
                                          <p:attrName>style.color</p:attrName>
                                        </p:attrNameLst>
                                      </p:cBhvr>
                                      <p:to>
                                        <a:schemeClr val="bg2"/>
                                      </p:to>
                                    </p:animClr>
                                    <p:animClr clrSpc="rgb" dir="cw">
                                      <p:cBhvr>
                                        <p:cTn id="17" dur="500" fill="hold"/>
                                        <p:tgtEl>
                                          <p:spTgt spid="2">
                                            <p:txEl>
                                              <p:pRg st="5" end="5"/>
                                            </p:txEl>
                                          </p:spTgt>
                                        </p:tgtEl>
                                        <p:attrNameLst>
                                          <p:attrName>fillcolor</p:attrName>
                                        </p:attrNameLst>
                                      </p:cBhvr>
                                      <p:to>
                                        <a:schemeClr val="bg2"/>
                                      </p:to>
                                    </p:animClr>
                                    <p:set>
                                      <p:cBhvr>
                                        <p:cTn id="18" dur="500" fill="hold"/>
                                        <p:tgtEl>
                                          <p:spTgt spid="2">
                                            <p:txEl>
                                              <p:pRg st="5" end="5"/>
                                            </p:txEl>
                                          </p:spTgt>
                                        </p:tgtEl>
                                        <p:attrNameLst>
                                          <p:attrName>fill.type</p:attrName>
                                        </p:attrNameLst>
                                      </p:cBhvr>
                                      <p:to>
                                        <p:strVal val="solid"/>
                                      </p:to>
                                    </p:set>
                                    <p:set>
                                      <p:cBhvr>
                                        <p:cTn id="19" dur="500" fill="hold"/>
                                        <p:tgtEl>
                                          <p:spTgt spid="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14</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14</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457200" y="4648200"/>
            <a:ext cx="8534400" cy="1249363"/>
          </a:xfrm>
        </p:spPr>
        <p:txBody>
          <a:bodyPr/>
          <a:lstStyle/>
          <a:p>
            <a:pPr marL="0" indent="0" eaLnBrk="1" hangingPunct="1">
              <a:buNone/>
            </a:pPr>
            <a:r>
              <a:rPr lang="en-US" altLang="zh-CN" sz="2800" dirty="0" smtClean="0"/>
              <a:t>Best result</a:t>
            </a:r>
          </a:p>
          <a:p>
            <a:pPr lvl="1" eaLnBrk="1" hangingPunct="1"/>
            <a:r>
              <a:rPr lang="en-US" altLang="zh-CN" sz="2400" dirty="0" smtClean="0"/>
              <a:t>FB: 80.9% TP 0.19%FP</a:t>
            </a:r>
          </a:p>
          <a:p>
            <a:pPr lvl="1" eaLnBrk="1" hangingPunct="1"/>
            <a:r>
              <a:rPr lang="en-US" altLang="zh-CN" sz="2400" dirty="0" smtClean="0"/>
              <a:t>TW: 69.8%TP 0.70%FP</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Overall Accuracy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245309"/>
            <a:ext cx="5822715" cy="3631491"/>
          </a:xfrm>
          <a:prstGeom prst="rect">
            <a:avLst/>
          </a:prstGeom>
        </p:spPr>
      </p:pic>
    </p:spTree>
    <p:extLst>
      <p:ext uri="{BB962C8B-B14F-4D97-AF65-F5344CB8AC3E}">
        <p14:creationId xmlns:p14="http://schemas.microsoft.com/office/powerpoint/2010/main" val="3147884810"/>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15</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15</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400707" y="5423659"/>
            <a:ext cx="8534400" cy="824741"/>
          </a:xfrm>
        </p:spPr>
        <p:txBody>
          <a:bodyPr/>
          <a:lstStyle/>
          <a:p>
            <a:pPr marL="0" indent="0" eaLnBrk="1" hangingPunct="1">
              <a:buNone/>
            </a:pPr>
            <a:r>
              <a:rPr lang="en-US" altLang="zh-CN" sz="2800" dirty="0" smtClean="0"/>
              <a:t>No significant drop of TP or increase of FP</a:t>
            </a:r>
            <a:endParaRPr lang="en-US" altLang="zh-CN" sz="2400" dirty="0" smtClean="0"/>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Accuracy over 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168276"/>
            <a:ext cx="6096000" cy="3937124"/>
          </a:xfrm>
          <a:prstGeom prst="rect">
            <a:avLst/>
          </a:prstGeom>
        </p:spPr>
      </p:pic>
    </p:spTree>
    <p:extLst>
      <p:ext uri="{BB962C8B-B14F-4D97-AF65-F5344CB8AC3E}">
        <p14:creationId xmlns:p14="http://schemas.microsoft.com/office/powerpoint/2010/main" val="1292216158"/>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16</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16</a:t>
            </a:fld>
            <a:endParaRPr lang="en-US" altLang="zh-CN" sz="1400" i="0">
              <a:solidFill>
                <a:schemeClr val="tx1"/>
              </a:solidFill>
            </a:endParaRP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Latency</a:t>
            </a:r>
          </a:p>
        </p:txBody>
      </p:sp>
      <p:graphicFrame>
        <p:nvGraphicFramePr>
          <p:cNvPr id="4" name="Table 3"/>
          <p:cNvGraphicFramePr>
            <a:graphicFrameLocks noGrp="1"/>
          </p:cNvGraphicFramePr>
          <p:nvPr>
            <p:extLst>
              <p:ext uri="{D42A27DB-BD31-4B8C-83A1-F6EECF244321}">
                <p14:modId xmlns:p14="http://schemas.microsoft.com/office/powerpoint/2010/main" val="2331027152"/>
              </p:ext>
            </p:extLst>
          </p:nvPr>
        </p:nvGraphicFramePr>
        <p:xfrm>
          <a:off x="457200" y="51816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Latency (</a:t>
                      </a:r>
                      <a:r>
                        <a:rPr lang="en-US" dirty="0" err="1" smtClean="0"/>
                        <a:t>ms</a:t>
                      </a:r>
                      <a:r>
                        <a:rPr lang="en-US" dirty="0" smtClean="0"/>
                        <a:t>)</a:t>
                      </a:r>
                      <a:endParaRPr lang="en-US" dirty="0"/>
                    </a:p>
                  </a:txBody>
                  <a:tcPr/>
                </a:tc>
                <a:tc>
                  <a:txBody>
                    <a:bodyPr/>
                    <a:lstStyle/>
                    <a:p>
                      <a:r>
                        <a:rPr lang="en-US" dirty="0" smtClean="0"/>
                        <a:t>Facebook</a:t>
                      </a:r>
                      <a:endParaRPr lang="en-US" dirty="0"/>
                    </a:p>
                  </a:txBody>
                  <a:tcPr/>
                </a:tc>
                <a:tc>
                  <a:txBody>
                    <a:bodyPr/>
                    <a:lstStyle/>
                    <a:p>
                      <a:r>
                        <a:rPr lang="en-US" dirty="0" smtClean="0"/>
                        <a:t>Twitter</a:t>
                      </a:r>
                      <a:endParaRPr lang="en-US" dirty="0"/>
                    </a:p>
                  </a:txBody>
                  <a:tcPr/>
                </a:tc>
              </a:tr>
              <a:tr h="370840">
                <a:tc>
                  <a:txBody>
                    <a:bodyPr/>
                    <a:lstStyle/>
                    <a:p>
                      <a:r>
                        <a:rPr lang="en-US" dirty="0" smtClean="0"/>
                        <a:t>Mean</a:t>
                      </a:r>
                      <a:endParaRPr lang="en-US" dirty="0"/>
                    </a:p>
                  </a:txBody>
                  <a:tcPr/>
                </a:tc>
                <a:tc>
                  <a:txBody>
                    <a:bodyPr/>
                    <a:lstStyle/>
                    <a:p>
                      <a:r>
                        <a:rPr lang="en-US" dirty="0" smtClean="0"/>
                        <a:t>21.5</a:t>
                      </a:r>
                      <a:endParaRPr lang="en-US" dirty="0"/>
                    </a:p>
                  </a:txBody>
                  <a:tcPr/>
                </a:tc>
                <a:tc>
                  <a:txBody>
                    <a:bodyPr/>
                    <a:lstStyle/>
                    <a:p>
                      <a:r>
                        <a:rPr lang="en-US" dirty="0" smtClean="0"/>
                        <a:t>42.6</a:t>
                      </a:r>
                      <a:endParaRPr lang="en-US" dirty="0"/>
                    </a:p>
                  </a:txBody>
                  <a:tcPr/>
                </a:tc>
              </a:tr>
              <a:tr h="370840">
                <a:tc>
                  <a:txBody>
                    <a:bodyPr/>
                    <a:lstStyle/>
                    <a:p>
                      <a:r>
                        <a:rPr lang="en-US" dirty="0" smtClean="0"/>
                        <a:t>Median</a:t>
                      </a:r>
                      <a:endParaRPr lang="en-US" dirty="0"/>
                    </a:p>
                  </a:txBody>
                  <a:tcPr/>
                </a:tc>
                <a:tc>
                  <a:txBody>
                    <a:bodyPr/>
                    <a:lstStyle/>
                    <a:p>
                      <a:r>
                        <a:rPr lang="en-US" dirty="0" smtClean="0"/>
                        <a:t>3.1</a:t>
                      </a:r>
                      <a:endParaRPr lang="en-US" dirty="0"/>
                    </a:p>
                  </a:txBody>
                  <a:tcPr/>
                </a:tc>
                <a:tc>
                  <a:txBody>
                    <a:bodyPr/>
                    <a:lstStyle/>
                    <a:p>
                      <a:r>
                        <a:rPr lang="en-US" dirty="0" smtClean="0"/>
                        <a:t>7.0</a:t>
                      </a:r>
                      <a:endParaRPr lang="en-US" dirty="0"/>
                    </a:p>
                  </a:txBody>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101731"/>
            <a:ext cx="6155204" cy="3851269"/>
          </a:xfrm>
          <a:prstGeom prst="rect">
            <a:avLst/>
          </a:prstGeom>
        </p:spPr>
      </p:pic>
    </p:spTree>
    <p:extLst>
      <p:ext uri="{BB962C8B-B14F-4D97-AF65-F5344CB8AC3E}">
        <p14:creationId xmlns:p14="http://schemas.microsoft.com/office/powerpoint/2010/main" val="924918087"/>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17</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17</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dirty="0" smtClean="0">
                <a:solidFill>
                  <a:schemeClr val="bg1">
                    <a:lumMod val="75000"/>
                  </a:schemeClr>
                </a:solidFill>
              </a:rPr>
              <a:t>Detection System Design</a:t>
            </a:r>
          </a:p>
          <a:p>
            <a:pPr eaLnBrk="1" hangingPunct="1">
              <a:lnSpc>
                <a:spcPct val="200000"/>
              </a:lnSpc>
            </a:pPr>
            <a:r>
              <a:rPr lang="en-US" altLang="zh-CN" dirty="0" smtClean="0">
                <a:solidFill>
                  <a:schemeClr val="bg1">
                    <a:lumMod val="75000"/>
                  </a:schemeClr>
                </a:solidFill>
              </a:rPr>
              <a:t>Evaluation</a:t>
            </a:r>
          </a:p>
          <a:p>
            <a:pPr eaLnBrk="1" hangingPunct="1">
              <a:lnSpc>
                <a:spcPct val="200000"/>
              </a:lnSpc>
            </a:pPr>
            <a:r>
              <a:rPr lang="en-US" altLang="zh-CN" b="1" dirty="0" smtClean="0"/>
              <a:t>Conclusions &amp; </a:t>
            </a:r>
            <a:r>
              <a:rPr lang="en-US" altLang="zh-CN" dirty="0" smtClean="0"/>
              <a:t>Future </a:t>
            </a:r>
            <a:r>
              <a:rPr lang="en-US" altLang="zh-CN" dirty="0" smtClean="0"/>
              <a:t>Work</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extLst>
      <p:ext uri="{BB962C8B-B14F-4D97-AF65-F5344CB8AC3E}">
        <p14:creationId xmlns:p14="http://schemas.microsoft.com/office/powerpoint/2010/main" val="1515310140"/>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18</a:t>
            </a:fld>
            <a:endParaRPr lang="en-US" altLang="zh-CN"/>
          </a:p>
        </p:txBody>
      </p:sp>
      <p:sp>
        <p:nvSpPr>
          <p:cNvPr id="296962" name="Rectangle 2"/>
          <p:cNvSpPr>
            <a:spLocks noGrp="1" noChangeArrowheads="1"/>
          </p:cNvSpPr>
          <p:nvPr>
            <p:ph type="title"/>
          </p:nvPr>
        </p:nvSpPr>
        <p:spPr>
          <a:xfrm>
            <a:off x="457200" y="0"/>
            <a:ext cx="8229600" cy="1143000"/>
          </a:xfrm>
        </p:spPr>
        <p:txBody>
          <a:bodyPr/>
          <a:lstStyle/>
          <a:p>
            <a:r>
              <a:rPr lang="en-US" altLang="zh-CN" smtClean="0"/>
              <a:t>Conclusions</a:t>
            </a:r>
          </a:p>
        </p:txBody>
      </p:sp>
      <p:sp>
        <p:nvSpPr>
          <p:cNvPr id="2" name="Content Placeholder 1"/>
          <p:cNvSpPr>
            <a:spLocks noGrp="1"/>
          </p:cNvSpPr>
          <p:nvPr>
            <p:ph idx="1"/>
          </p:nvPr>
        </p:nvSpPr>
        <p:spPr>
          <a:xfrm>
            <a:off x="457200" y="1493837"/>
            <a:ext cx="8229600" cy="4525963"/>
          </a:xfrm>
        </p:spPr>
        <p:txBody>
          <a:bodyPr/>
          <a:lstStyle/>
          <a:p>
            <a:r>
              <a:rPr lang="en-US" sz="2800" dirty="0" smtClean="0"/>
              <a:t>We design an online spam filtering system based on spam campaigns.</a:t>
            </a:r>
          </a:p>
          <a:p>
            <a:pPr lvl="1"/>
            <a:r>
              <a:rPr lang="en-US" sz="2400" dirty="0" smtClean="0"/>
              <a:t>Syntactical </a:t>
            </a:r>
            <a:r>
              <a:rPr lang="en-US" sz="2400" dirty="0" smtClean="0"/>
              <a:t>incremental clustering </a:t>
            </a:r>
            <a:r>
              <a:rPr lang="en-US" sz="2400" dirty="0" smtClean="0"/>
              <a:t>to identify message clusters</a:t>
            </a:r>
          </a:p>
          <a:p>
            <a:pPr lvl="1"/>
            <a:r>
              <a:rPr lang="en-US" sz="2400" dirty="0" smtClean="0"/>
              <a:t>Supervised machine learning to classify message clusters</a:t>
            </a:r>
          </a:p>
          <a:p>
            <a:r>
              <a:rPr lang="en-US" sz="2800" dirty="0" smtClean="0"/>
              <a:t>We evaluate the system on both Facebook and Twitter data</a:t>
            </a:r>
          </a:p>
          <a:p>
            <a:pPr lvl="1"/>
            <a:r>
              <a:rPr lang="en-US" sz="2400" dirty="0" smtClean="0"/>
              <a:t>187M wall posts, 17M tweets</a:t>
            </a:r>
          </a:p>
          <a:p>
            <a:pPr lvl="1"/>
            <a:r>
              <a:rPr lang="en-US" sz="2400" dirty="0" smtClean="0"/>
              <a:t>80.9% </a:t>
            </a:r>
            <a:r>
              <a:rPr lang="en-US" sz="2400" dirty="0" smtClean="0"/>
              <a:t>TPR, 0.19% FPR, 21.5ms mean latency</a:t>
            </a:r>
          </a:p>
          <a:p>
            <a:pPr marL="0" indent="0">
              <a:buNone/>
            </a:pPr>
            <a:r>
              <a:rPr lang="en-US" sz="2800" i="1" dirty="0" smtClean="0"/>
              <a:t>Prototype</a:t>
            </a:r>
            <a:r>
              <a:rPr lang="en-US" sz="2800" i="1" dirty="0" smtClean="0"/>
              <a:t> </a:t>
            </a:r>
            <a:r>
              <a:rPr lang="en-US" sz="2800" i="1" dirty="0" smtClean="0"/>
              <a:t>release</a:t>
            </a:r>
            <a:r>
              <a:rPr lang="en-US" sz="2800" i="1" dirty="0" smtClean="0"/>
              <a:t>:</a:t>
            </a:r>
          </a:p>
          <a:p>
            <a:pPr marL="0" indent="0" algn="ctr">
              <a:buNone/>
            </a:pPr>
            <a:r>
              <a:rPr lang="en-US" sz="2400" dirty="0" smtClean="0">
                <a:solidFill>
                  <a:srgbClr val="002060"/>
                </a:solidFill>
              </a:rPr>
              <a:t>http://list.cs.northwestern.edu/osnsecurity/</a:t>
            </a:r>
            <a:endParaRPr lang="en-US" sz="2400" dirty="0" smtClean="0">
              <a:solidFill>
                <a:srgbClr val="002060"/>
              </a:solidFill>
            </a:endParaRPr>
          </a:p>
        </p:txBody>
      </p:sp>
    </p:spTree>
    <p:extLst>
      <p:ext uri="{BB962C8B-B14F-4D97-AF65-F5344CB8AC3E}">
        <p14:creationId xmlns:p14="http://schemas.microsoft.com/office/powerpoint/2010/main" val="1482640172"/>
      </p:ext>
    </p:extLst>
  </p:cSld>
  <p:clrMapOvr>
    <a:masterClrMapping/>
  </p:clrMapOvr>
  <mc:AlternateContent xmlns:mc="http://schemas.openxmlformats.org/markup-compatibility/2006" xmlns:p14="http://schemas.microsoft.com/office/powerpoint/2010/main">
    <mc:Choice Requires="p14">
      <p:transition spd="slow" p14:dur="2000" advTm="27178"/>
    </mc:Choice>
    <mc:Fallback xmlns="">
      <p:transition spd="slow" advTm="271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19</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19</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798637"/>
            <a:ext cx="8382000" cy="3306763"/>
          </a:xfrm>
        </p:spPr>
        <p:txBody>
          <a:bodyPr/>
          <a:lstStyle/>
          <a:p>
            <a:pPr marL="0" indent="0">
              <a:lnSpc>
                <a:spcPct val="150000"/>
              </a:lnSpc>
              <a:buNone/>
            </a:pPr>
            <a:r>
              <a:rPr lang="en-US" sz="2200" dirty="0"/>
              <a:t>Cool , I by no means noticed anyone do that prior to . {URL}</a:t>
            </a:r>
          </a:p>
          <a:p>
            <a:pPr marL="0" indent="0">
              <a:lnSpc>
                <a:spcPct val="150000"/>
              </a:lnSpc>
              <a:buNone/>
            </a:pPr>
            <a:r>
              <a:rPr lang="en-US" sz="2200" dirty="0" smtClean="0"/>
              <a:t>Wow </a:t>
            </a:r>
            <a:r>
              <a:rPr lang="en-US" sz="2200" dirty="0"/>
              <a:t>, I in no way noticed anyone just before . {URL}</a:t>
            </a:r>
          </a:p>
          <a:p>
            <a:pPr marL="0" indent="0">
              <a:lnSpc>
                <a:spcPct val="150000"/>
              </a:lnSpc>
              <a:buNone/>
            </a:pPr>
            <a:r>
              <a:rPr lang="en-US" sz="2200" dirty="0"/>
              <a:t>Amazing , I by no means found people do that just before . {URL} </a:t>
            </a:r>
          </a:p>
        </p:txBody>
      </p:sp>
      <p:sp>
        <p:nvSpPr>
          <p:cNvPr id="7" name="Rectangle 2"/>
          <p:cNvSpPr txBox="1">
            <a:spLocks noChangeArrowheads="1"/>
          </p:cNvSpPr>
          <p:nvPr/>
        </p:nvSpPr>
        <p:spPr>
          <a:xfrm>
            <a:off x="1219200" y="0"/>
            <a:ext cx="76962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sz="4200" i="0" dirty="0" smtClean="0"/>
              <a:t>Future Work</a:t>
            </a:r>
            <a:endParaRPr lang="en-US" altLang="zh-CN" sz="4200" i="0" dirty="0" smtClean="0"/>
          </a:p>
        </p:txBody>
      </p:sp>
      <p:graphicFrame>
        <p:nvGraphicFramePr>
          <p:cNvPr id="6" name="Table 5"/>
          <p:cNvGraphicFramePr>
            <a:graphicFrameLocks noGrp="1"/>
          </p:cNvGraphicFramePr>
          <p:nvPr>
            <p:extLst>
              <p:ext uri="{D42A27DB-BD31-4B8C-83A1-F6EECF244321}">
                <p14:modId xmlns:p14="http://schemas.microsoft.com/office/powerpoint/2010/main" val="2208318731"/>
              </p:ext>
            </p:extLst>
          </p:nvPr>
        </p:nvGraphicFramePr>
        <p:xfrm>
          <a:off x="838200" y="1981200"/>
          <a:ext cx="8153400" cy="1828800"/>
        </p:xfrm>
        <a:graphic>
          <a:graphicData uri="http://schemas.openxmlformats.org/drawingml/2006/table">
            <a:tbl>
              <a:tblPr firstRow="1" bandRow="1">
                <a:tableStyleId>{5C22544A-7EE6-4342-B048-85BDC9FD1C3A}</a:tableStyleId>
              </a:tblPr>
              <a:tblGrid>
                <a:gridCol w="1130174"/>
                <a:gridCol w="403634"/>
                <a:gridCol w="1523717"/>
                <a:gridCol w="1019175"/>
                <a:gridCol w="952500"/>
                <a:gridCol w="914400"/>
                <a:gridCol w="1295400"/>
                <a:gridCol w="914400"/>
              </a:tblGrid>
              <a:tr h="386079">
                <a:tc>
                  <a:txBody>
                    <a:bodyPr/>
                    <a:lstStyle/>
                    <a:p>
                      <a:r>
                        <a:rPr lang="en-US" sz="2000" b="0" dirty="0" smtClean="0">
                          <a:solidFill>
                            <a:srgbClr val="FF0000"/>
                          </a:solidFill>
                        </a:rPr>
                        <a:t>Cool</a:t>
                      </a:r>
                      <a:endParaRPr lang="en-US" sz="2000" b="0" dirty="0">
                        <a:solidFill>
                          <a:srgbClr val="FF0000"/>
                        </a:solidFill>
                      </a:endParaRPr>
                    </a:p>
                  </a:txBody>
                  <a:tcPr marL="0" marR="0" marT="0" marB="0"/>
                </a:tc>
                <a:tc>
                  <a:txBody>
                    <a:bodyPr/>
                    <a:lstStyle/>
                    <a:p>
                      <a:r>
                        <a:rPr lang="en-US" sz="2000" b="0" dirty="0" smtClean="0">
                          <a:solidFill>
                            <a:schemeClr val="tx1"/>
                          </a:solidFill>
                        </a:rPr>
                        <a:t>, I</a:t>
                      </a:r>
                      <a:endParaRPr lang="en-US" sz="2000" b="0" dirty="0">
                        <a:solidFill>
                          <a:schemeClr val="tx1"/>
                        </a:solidFill>
                      </a:endParaRPr>
                    </a:p>
                  </a:txBody>
                  <a:tcPr marL="0" marR="0" marT="0" marB="0"/>
                </a:tc>
                <a:tc>
                  <a:txBody>
                    <a:bodyPr/>
                    <a:lstStyle/>
                    <a:p>
                      <a:r>
                        <a:rPr lang="en-US" sz="2000" b="0" dirty="0" smtClean="0">
                          <a:solidFill>
                            <a:srgbClr val="FF0000"/>
                          </a:solidFill>
                        </a:rPr>
                        <a:t>by no means</a:t>
                      </a:r>
                      <a:r>
                        <a:rPr lang="en-US" sz="2000" b="0" dirty="0" smtClean="0"/>
                        <a:t> </a:t>
                      </a:r>
                      <a:endParaRPr lang="en-US" sz="2000" b="0" dirty="0"/>
                    </a:p>
                  </a:txBody>
                  <a:tcPr marL="0" marR="0" marT="0" marB="0"/>
                </a:tc>
                <a:tc>
                  <a:txBody>
                    <a:bodyPr/>
                    <a:lstStyle/>
                    <a:p>
                      <a:r>
                        <a:rPr lang="en-US" sz="2000" b="0" dirty="0" smtClean="0">
                          <a:solidFill>
                            <a:schemeClr val="tx1"/>
                          </a:solidFill>
                        </a:rPr>
                        <a:t>noticed</a:t>
                      </a:r>
                      <a:endParaRPr lang="en-US" sz="2000" b="0" dirty="0">
                        <a:solidFill>
                          <a:schemeClr val="tx1"/>
                        </a:solidFill>
                      </a:endParaRPr>
                    </a:p>
                  </a:txBody>
                  <a:tcPr marL="0" marR="0" marT="0" marB="0"/>
                </a:tc>
                <a:tc>
                  <a:txBody>
                    <a:bodyPr/>
                    <a:lstStyle/>
                    <a:p>
                      <a:r>
                        <a:rPr lang="en-US" sz="2000" b="0" dirty="0" smtClean="0">
                          <a:solidFill>
                            <a:srgbClr val="FF0000"/>
                          </a:solidFill>
                        </a:rPr>
                        <a:t>anyone</a:t>
                      </a:r>
                      <a:endParaRPr lang="en-US" sz="2000" b="0" dirty="0"/>
                    </a:p>
                  </a:txBody>
                  <a:tcPr marL="0" marR="0" marT="0" marB="0"/>
                </a:tc>
                <a:tc>
                  <a:txBody>
                    <a:bodyPr/>
                    <a:lstStyle/>
                    <a:p>
                      <a:r>
                        <a:rPr lang="en-US" sz="2000" b="0" dirty="0" smtClean="0">
                          <a:solidFill>
                            <a:schemeClr val="tx1"/>
                          </a:solidFill>
                        </a:rPr>
                        <a:t>do that </a:t>
                      </a:r>
                      <a:endParaRPr lang="en-US" sz="2000" b="0" dirty="0">
                        <a:solidFill>
                          <a:schemeClr val="tx1"/>
                        </a:solidFill>
                      </a:endParaRPr>
                    </a:p>
                  </a:txBody>
                  <a:tcPr marL="0" marR="0" marT="0" marB="0"/>
                </a:tc>
                <a:tc>
                  <a:txBody>
                    <a:bodyPr/>
                    <a:lstStyle/>
                    <a:p>
                      <a:r>
                        <a:rPr lang="en-US" sz="2000" b="0" dirty="0" smtClean="0">
                          <a:solidFill>
                            <a:srgbClr val="FF0000"/>
                          </a:solidFill>
                        </a:rPr>
                        <a:t>prior to </a:t>
                      </a:r>
                      <a:endParaRPr lang="en-US" sz="2000" b="0" dirty="0">
                        <a:solidFill>
                          <a:srgbClr val="FF0000"/>
                        </a:solidFill>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 {URL}</a:t>
                      </a:r>
                    </a:p>
                    <a:p>
                      <a:endParaRPr lang="en-US" sz="2000" b="0" dirty="0"/>
                    </a:p>
                  </a:txBody>
                  <a:tcPr marL="0" marR="0" marT="0" marB="0"/>
                </a:tc>
              </a:tr>
              <a:tr h="508000">
                <a:tc>
                  <a:txBody>
                    <a:bodyPr/>
                    <a:lstStyle/>
                    <a:p>
                      <a:r>
                        <a:rPr lang="en-US" sz="2000" dirty="0" smtClean="0">
                          <a:solidFill>
                            <a:srgbClr val="FF0000"/>
                          </a:solidFill>
                        </a:rPr>
                        <a:t>Wow</a:t>
                      </a:r>
                      <a:endParaRPr lang="en-US" sz="2000" dirty="0">
                        <a:solidFill>
                          <a:srgbClr val="FF0000"/>
                        </a:solidFill>
                      </a:endParaRPr>
                    </a:p>
                  </a:txBody>
                  <a:tcPr marL="0" marR="0" marT="0" marB="0"/>
                </a:tc>
                <a:tc>
                  <a:txBody>
                    <a:bodyPr/>
                    <a:lstStyle/>
                    <a:p>
                      <a:r>
                        <a:rPr lang="en-US" sz="2000" dirty="0" smtClean="0"/>
                        <a:t>, I</a:t>
                      </a:r>
                      <a:endParaRPr lang="en-US" sz="2000" dirty="0"/>
                    </a:p>
                  </a:txBody>
                  <a:tcPr marL="0" marR="0" marT="0" marB="0"/>
                </a:tc>
                <a:tc>
                  <a:txBody>
                    <a:bodyPr/>
                    <a:lstStyle/>
                    <a:p>
                      <a:r>
                        <a:rPr lang="en-US" sz="2000" dirty="0" smtClean="0">
                          <a:solidFill>
                            <a:srgbClr val="FF0000"/>
                          </a:solidFill>
                        </a:rPr>
                        <a:t>in no way </a:t>
                      </a:r>
                      <a:endParaRPr lang="en-US" sz="2000" dirty="0"/>
                    </a:p>
                  </a:txBody>
                  <a:tcPr marL="0" marR="0" marT="0" marB="0"/>
                </a:tc>
                <a:tc>
                  <a:txBody>
                    <a:bodyPr/>
                    <a:lstStyle/>
                    <a:p>
                      <a:r>
                        <a:rPr lang="en-US" sz="2000" dirty="0" smtClean="0"/>
                        <a:t>noticed</a:t>
                      </a:r>
                      <a:endParaRPr lang="en-US" sz="2000" dirty="0"/>
                    </a:p>
                  </a:txBody>
                  <a:tcPr marL="0" marR="0" marT="0" marB="0"/>
                </a:tc>
                <a:tc>
                  <a:txBody>
                    <a:bodyPr/>
                    <a:lstStyle/>
                    <a:p>
                      <a:r>
                        <a:rPr lang="en-US" sz="2000" dirty="0" smtClean="0">
                          <a:solidFill>
                            <a:srgbClr val="FF0000"/>
                          </a:solidFill>
                        </a:rPr>
                        <a:t>anyone</a:t>
                      </a:r>
                      <a:endParaRPr lang="en-US" sz="2000" dirty="0"/>
                    </a:p>
                  </a:txBody>
                  <a:tcPr marL="0" marR="0" marT="0" marB="0"/>
                </a:tc>
                <a:tc>
                  <a:txBody>
                    <a:bodyPr/>
                    <a:lstStyle/>
                    <a:p>
                      <a:endParaRPr lang="en-US" sz="2000" dirty="0"/>
                    </a:p>
                  </a:txBody>
                  <a:tcPr marL="0" marR="0" marT="0" marB="0"/>
                </a:tc>
                <a:tc>
                  <a:txBody>
                    <a:bodyPr/>
                    <a:lstStyle/>
                    <a:p>
                      <a:r>
                        <a:rPr lang="en-US" sz="2000" dirty="0" smtClean="0">
                          <a:solidFill>
                            <a:srgbClr val="FF0000"/>
                          </a:solidFill>
                        </a:rPr>
                        <a:t>just before </a:t>
                      </a:r>
                      <a:endParaRPr lang="en-US" sz="2000" dirty="0">
                        <a:solidFill>
                          <a:srgbClr val="FF0000"/>
                        </a:solidFill>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{URL}</a:t>
                      </a:r>
                    </a:p>
                    <a:p>
                      <a:endParaRPr lang="en-US" sz="2000" dirty="0"/>
                    </a:p>
                  </a:txBody>
                  <a:tcPr marL="0" marR="0" marT="0" marB="0"/>
                </a:tc>
              </a:tr>
              <a:tr h="508000">
                <a:tc>
                  <a:txBody>
                    <a:bodyPr/>
                    <a:lstStyle/>
                    <a:p>
                      <a:r>
                        <a:rPr lang="en-US" sz="2000" dirty="0" smtClean="0">
                          <a:solidFill>
                            <a:srgbClr val="FF0000"/>
                          </a:solidFill>
                        </a:rPr>
                        <a:t>Amazing</a:t>
                      </a:r>
                      <a:endParaRPr lang="en-US" sz="2000" dirty="0">
                        <a:solidFill>
                          <a:srgbClr val="FF0000"/>
                        </a:solidFill>
                      </a:endParaRPr>
                    </a:p>
                  </a:txBody>
                  <a:tcPr marL="0" marR="0" marT="0" marB="0"/>
                </a:tc>
                <a:tc>
                  <a:txBody>
                    <a:bodyPr/>
                    <a:lstStyle/>
                    <a:p>
                      <a:r>
                        <a:rPr lang="en-US" sz="2000" dirty="0" smtClean="0"/>
                        <a:t>, I</a:t>
                      </a:r>
                      <a:endParaRPr lang="en-US" sz="2000" dirty="0"/>
                    </a:p>
                  </a:txBody>
                  <a:tcPr marL="0" marR="0" marT="0" marB="0"/>
                </a:tc>
                <a:tc>
                  <a:txBody>
                    <a:bodyPr/>
                    <a:lstStyle/>
                    <a:p>
                      <a:r>
                        <a:rPr lang="en-US" sz="2000" dirty="0" smtClean="0">
                          <a:solidFill>
                            <a:srgbClr val="FF0000"/>
                          </a:solidFill>
                        </a:rPr>
                        <a:t>by no means</a:t>
                      </a:r>
                      <a:r>
                        <a:rPr lang="en-US" sz="2000" dirty="0" smtClean="0"/>
                        <a:t> </a:t>
                      </a:r>
                      <a:endParaRPr lang="en-US" sz="2000" dirty="0"/>
                    </a:p>
                  </a:txBody>
                  <a:tcPr marL="0" marR="0" marT="0" marB="0"/>
                </a:tc>
                <a:tc>
                  <a:txBody>
                    <a:bodyPr/>
                    <a:lstStyle/>
                    <a:p>
                      <a:r>
                        <a:rPr lang="en-US" sz="2000" dirty="0" smtClean="0"/>
                        <a:t>found</a:t>
                      </a:r>
                      <a:endParaRPr lang="en-US" sz="2000" dirty="0"/>
                    </a:p>
                  </a:txBody>
                  <a:tcPr marL="0" marR="0" marT="0" marB="0"/>
                </a:tc>
                <a:tc>
                  <a:txBody>
                    <a:bodyPr/>
                    <a:lstStyle/>
                    <a:p>
                      <a:r>
                        <a:rPr lang="en-US" sz="2000" dirty="0" smtClean="0">
                          <a:solidFill>
                            <a:srgbClr val="FF0000"/>
                          </a:solidFill>
                        </a:rPr>
                        <a:t>people</a:t>
                      </a:r>
                      <a:endParaRPr lang="en-US" sz="2000" dirty="0"/>
                    </a:p>
                  </a:txBody>
                  <a:tcPr marL="0" marR="0" marT="0" marB="0"/>
                </a:tc>
                <a:tc>
                  <a:txBody>
                    <a:bodyPr/>
                    <a:lstStyle/>
                    <a:p>
                      <a:r>
                        <a:rPr lang="en-US" sz="2000" dirty="0" smtClean="0"/>
                        <a:t>do that </a:t>
                      </a:r>
                      <a:endParaRPr lang="en-US" sz="2000" dirty="0"/>
                    </a:p>
                  </a:txBody>
                  <a:tcPr marL="0" marR="0" marT="0" marB="0"/>
                </a:tc>
                <a:tc>
                  <a:txBody>
                    <a:bodyPr/>
                    <a:lstStyle/>
                    <a:p>
                      <a:r>
                        <a:rPr lang="en-US" sz="2000" dirty="0" smtClean="0">
                          <a:solidFill>
                            <a:srgbClr val="FF0000"/>
                          </a:solidFill>
                        </a:rPr>
                        <a:t>just before </a:t>
                      </a:r>
                      <a:endParaRPr lang="en-US" sz="2000" dirty="0">
                        <a:solidFill>
                          <a:srgbClr val="FF0000"/>
                        </a:solidFill>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{URL}</a:t>
                      </a:r>
                    </a:p>
                    <a:p>
                      <a:endParaRPr lang="en-US" sz="2000" dirty="0"/>
                    </a:p>
                  </a:txBody>
                  <a:tcPr marL="0" marR="0" marT="0" marB="0"/>
                </a:tc>
              </a:tr>
            </a:tbl>
          </a:graphicData>
        </a:graphic>
      </p:graphicFrame>
      <p:sp>
        <p:nvSpPr>
          <p:cNvPr id="2" name="TextBox 1"/>
          <p:cNvSpPr txBox="1"/>
          <p:nvPr/>
        </p:nvSpPr>
        <p:spPr>
          <a:xfrm>
            <a:off x="762000" y="4267200"/>
            <a:ext cx="8001000" cy="1988237"/>
          </a:xfrm>
          <a:prstGeom prst="rect">
            <a:avLst/>
          </a:prstGeom>
          <a:noFill/>
        </p:spPr>
        <p:txBody>
          <a:bodyPr wrap="square" rtlCol="0">
            <a:spAutoFit/>
          </a:bodyPr>
          <a:lstStyle/>
          <a:p>
            <a:pPr>
              <a:buNone/>
            </a:pPr>
            <a:r>
              <a:rPr lang="en-US" sz="2200" i="0" dirty="0" smtClean="0">
                <a:solidFill>
                  <a:srgbClr val="FF0000"/>
                </a:solidFill>
              </a:rPr>
              <a:t>{Cool | Wow | Amazing} </a:t>
            </a:r>
            <a:r>
              <a:rPr lang="en-US" sz="2200" i="0" dirty="0" smtClean="0">
                <a:solidFill>
                  <a:schemeClr val="tx1"/>
                </a:solidFill>
              </a:rPr>
              <a:t>+ </a:t>
            </a:r>
            <a:r>
              <a:rPr lang="en-US" sz="2200" i="0" dirty="0" smtClean="0">
                <a:solidFill>
                  <a:srgbClr val="FF0000"/>
                </a:solidFill>
              </a:rPr>
              <a:t>, I</a:t>
            </a:r>
            <a:r>
              <a:rPr lang="en-US" sz="2200" i="0" dirty="0" smtClean="0">
                <a:solidFill>
                  <a:schemeClr val="tx1"/>
                </a:solidFill>
              </a:rPr>
              <a:t> + </a:t>
            </a:r>
            <a:r>
              <a:rPr lang="en-US" sz="2200" i="0" dirty="0" smtClean="0">
                <a:solidFill>
                  <a:srgbClr val="FF0000"/>
                </a:solidFill>
              </a:rPr>
              <a:t>{by no means | in no way} </a:t>
            </a:r>
            <a:r>
              <a:rPr lang="en-US" sz="2200" i="0" dirty="0" smtClean="0">
                <a:solidFill>
                  <a:schemeClr val="tx1"/>
                </a:solidFill>
              </a:rPr>
              <a:t>+</a:t>
            </a:r>
          </a:p>
          <a:p>
            <a:pPr>
              <a:buNone/>
            </a:pPr>
            <a:r>
              <a:rPr lang="en-US" sz="2200" i="0" dirty="0" smtClean="0">
                <a:solidFill>
                  <a:srgbClr val="FF0000"/>
                </a:solidFill>
              </a:rPr>
              <a:t>{noticed | found} </a:t>
            </a:r>
            <a:r>
              <a:rPr lang="en-US" sz="2200" i="0" dirty="0" smtClean="0">
                <a:solidFill>
                  <a:schemeClr val="tx1"/>
                </a:solidFill>
              </a:rPr>
              <a:t>+ </a:t>
            </a:r>
            <a:r>
              <a:rPr lang="en-US" sz="2200" i="0" dirty="0" smtClean="0">
                <a:solidFill>
                  <a:srgbClr val="FF0000"/>
                </a:solidFill>
              </a:rPr>
              <a:t>{anyone | people} </a:t>
            </a:r>
            <a:r>
              <a:rPr lang="en-US" sz="2200" i="0" dirty="0" smtClean="0">
                <a:solidFill>
                  <a:schemeClr val="tx1"/>
                </a:solidFill>
              </a:rPr>
              <a:t>+ </a:t>
            </a:r>
            <a:r>
              <a:rPr lang="en-US" sz="2200" i="0" dirty="0" smtClean="0">
                <a:solidFill>
                  <a:srgbClr val="FF0000"/>
                </a:solidFill>
              </a:rPr>
              <a:t>{do that | </a:t>
            </a:r>
            <a:r>
              <a:rPr lang="el-GR" sz="2200" i="0" dirty="0" smtClean="0">
                <a:solidFill>
                  <a:srgbClr val="FF0000"/>
                </a:solidFill>
              </a:rPr>
              <a:t>ε</a:t>
            </a:r>
            <a:r>
              <a:rPr lang="en-US" sz="2200" i="0" dirty="0" smtClean="0">
                <a:solidFill>
                  <a:srgbClr val="FF0000"/>
                </a:solidFill>
              </a:rPr>
              <a:t>} </a:t>
            </a:r>
            <a:r>
              <a:rPr lang="en-US" sz="2200" i="0" dirty="0" smtClean="0">
                <a:solidFill>
                  <a:schemeClr val="tx1"/>
                </a:solidFill>
              </a:rPr>
              <a:t>+ </a:t>
            </a:r>
          </a:p>
          <a:p>
            <a:pPr>
              <a:buNone/>
            </a:pPr>
            <a:r>
              <a:rPr lang="en-US" sz="2200" i="0" dirty="0" smtClean="0">
                <a:solidFill>
                  <a:srgbClr val="FF0000"/>
                </a:solidFill>
              </a:rPr>
              <a:t>{prior to | just before} </a:t>
            </a:r>
            <a:r>
              <a:rPr lang="en-US" sz="2200" i="0" dirty="0" smtClean="0">
                <a:solidFill>
                  <a:schemeClr val="tx1"/>
                </a:solidFill>
              </a:rPr>
              <a:t>+ </a:t>
            </a:r>
            <a:r>
              <a:rPr lang="en-US" sz="2200" i="0" dirty="0" smtClean="0">
                <a:solidFill>
                  <a:srgbClr val="FF0000"/>
                </a:solidFill>
              </a:rPr>
              <a:t>. {URL}</a:t>
            </a:r>
          </a:p>
          <a:p>
            <a:pPr>
              <a:buNone/>
            </a:pPr>
            <a:endParaRPr lang="en-US" sz="1800" i="0" dirty="0">
              <a:solidFill>
                <a:schemeClr val="tx1"/>
              </a:solidFill>
            </a:endParaRPr>
          </a:p>
          <a:p>
            <a:pPr algn="ctr">
              <a:buNone/>
            </a:pPr>
            <a:r>
              <a:rPr lang="en-US" i="0" dirty="0" smtClean="0">
                <a:solidFill>
                  <a:schemeClr val="tx1"/>
                </a:solidFill>
              </a:rPr>
              <a:t>Template generation?</a:t>
            </a:r>
          </a:p>
        </p:txBody>
      </p:sp>
      <p:sp>
        <p:nvSpPr>
          <p:cNvPr id="3" name="TextBox 2"/>
          <p:cNvSpPr txBox="1"/>
          <p:nvPr/>
        </p:nvSpPr>
        <p:spPr>
          <a:xfrm>
            <a:off x="1295400" y="4191000"/>
            <a:ext cx="7239000" cy="480131"/>
          </a:xfrm>
          <a:prstGeom prst="rect">
            <a:avLst/>
          </a:prstGeom>
          <a:noFill/>
        </p:spPr>
        <p:txBody>
          <a:bodyPr wrap="square" rtlCol="0">
            <a:spAutoFit/>
          </a:bodyPr>
          <a:lstStyle/>
          <a:p>
            <a:pPr>
              <a:buNone/>
            </a:pPr>
            <a:r>
              <a:rPr lang="en-US" i="0" dirty="0" smtClean="0">
                <a:solidFill>
                  <a:schemeClr val="tx1"/>
                </a:solidFill>
              </a:rPr>
              <a:t>Call for semantic clustering approaches</a:t>
            </a:r>
          </a:p>
        </p:txBody>
      </p:sp>
    </p:spTree>
    <p:extLst>
      <p:ext uri="{BB962C8B-B14F-4D97-AF65-F5344CB8AC3E}">
        <p14:creationId xmlns:p14="http://schemas.microsoft.com/office/powerpoint/2010/main" val="386656027"/>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73412">
                                            <p:txEl>
                                              <p:pRg st="0" end="0"/>
                                            </p:txEl>
                                          </p:spTgt>
                                        </p:tgtEl>
                                      </p:cBhvr>
                                    </p:animEffect>
                                    <p:set>
                                      <p:cBhvr>
                                        <p:cTn id="15" dur="1" fill="hold">
                                          <p:stCondLst>
                                            <p:cond delay="499"/>
                                          </p:stCondLst>
                                        </p:cTn>
                                        <p:tgtEl>
                                          <p:spTgt spid="273412">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73412">
                                            <p:txEl>
                                              <p:pRg st="1" end="1"/>
                                            </p:txEl>
                                          </p:spTgt>
                                        </p:tgtEl>
                                      </p:cBhvr>
                                    </p:animEffect>
                                    <p:set>
                                      <p:cBhvr>
                                        <p:cTn id="18" dur="1" fill="hold">
                                          <p:stCondLst>
                                            <p:cond delay="499"/>
                                          </p:stCondLst>
                                        </p:cTn>
                                        <p:tgtEl>
                                          <p:spTgt spid="273412">
                                            <p:txEl>
                                              <p:pRg st="1" end="1"/>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73412">
                                            <p:txEl>
                                              <p:pRg st="2" end="2"/>
                                            </p:txEl>
                                          </p:spTgt>
                                        </p:tgtEl>
                                      </p:cBhvr>
                                    </p:animEffect>
                                    <p:set>
                                      <p:cBhvr>
                                        <p:cTn id="21" dur="1" fill="hold">
                                          <p:stCondLst>
                                            <p:cond delay="499"/>
                                          </p:stCondLst>
                                        </p:cTn>
                                        <p:tgtEl>
                                          <p:spTgt spid="273412">
                                            <p:txEl>
                                              <p:pRg st="2" end="2"/>
                                            </p:txEl>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build="p"/>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057400"/>
            <a:ext cx="4915586" cy="1867161"/>
          </a:xfrm>
          <a:prstGeom prst="rect">
            <a:avLst/>
          </a:prstGeom>
          <a:ln w="285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2</a:t>
            </a:fld>
            <a:endParaRPr lang="en-US" altLang="zh-CN"/>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134" y="1576172"/>
            <a:ext cx="992329" cy="99232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663" y="1522269"/>
            <a:ext cx="1100137" cy="110013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744" y="1470208"/>
            <a:ext cx="1204256" cy="1204256"/>
          </a:xfrm>
          <a:prstGeom prst="rect">
            <a:avLst/>
          </a:prstGeom>
        </p:spPr>
      </p:pic>
      <p:sp>
        <p:nvSpPr>
          <p:cNvPr id="13" name="Oval 12"/>
          <p:cNvSpPr/>
          <p:nvPr/>
        </p:nvSpPr>
        <p:spPr bwMode="auto">
          <a:xfrm>
            <a:off x="4724400" y="2895600"/>
            <a:ext cx="35814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4038600"/>
            <a:ext cx="7440064" cy="1095528"/>
          </a:xfrm>
          <a:prstGeom prst="rect">
            <a:avLst/>
          </a:prstGeom>
          <a:ln w="285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 y="5257651"/>
            <a:ext cx="7411485" cy="1066949"/>
          </a:xfrm>
          <a:prstGeom prst="rect">
            <a:avLst/>
          </a:prstGeom>
          <a:ln w="285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Tree>
    <p:custDataLst>
      <p:tags r:id="rId1"/>
    </p:custDataLst>
    <p:extLst>
      <p:ext uri="{BB962C8B-B14F-4D97-AF65-F5344CB8AC3E}">
        <p14:creationId xmlns:p14="http://schemas.microsoft.com/office/powerpoint/2010/main" val="1607455932"/>
      </p:ext>
    </p:extLst>
  </p:cSld>
  <p:clrMapOvr>
    <a:masterClrMapping/>
  </p:clrMapOvr>
  <mc:AlternateContent xmlns:mc="http://schemas.openxmlformats.org/markup-compatibility/2006" xmlns:p14="http://schemas.microsoft.com/office/powerpoint/2010/main">
    <mc:Choice Requires="p14">
      <p:transition spd="slow" p14:dur="2000" advTm="55401"/>
    </mc:Choice>
    <mc:Fallback xmlns="">
      <p:transition spd="slow" advTm="55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A07EC359-BE5D-458E-97CB-9A4710F93EA8}" type="slidenum">
              <a:rPr lang="en-US" altLang="zh-CN"/>
              <a:pPr>
                <a:defRPr/>
              </a:pPr>
              <a:t>20</a:t>
            </a:fld>
            <a:endParaRPr lang="en-US" altLang="zh-CN"/>
          </a:p>
        </p:txBody>
      </p:sp>
      <p:sp>
        <p:nvSpPr>
          <p:cNvPr id="297986" name="Rectangle 2"/>
          <p:cNvSpPr>
            <a:spLocks noGrp="1" noChangeArrowheads="1"/>
          </p:cNvSpPr>
          <p:nvPr>
            <p:ph type="title"/>
          </p:nvPr>
        </p:nvSpPr>
        <p:spPr/>
        <p:txBody>
          <a:bodyPr/>
          <a:lstStyle/>
          <a:p>
            <a:endParaRPr lang="zh-CN" altLang="en-US" smtClean="0"/>
          </a:p>
        </p:txBody>
      </p:sp>
      <p:sp>
        <p:nvSpPr>
          <p:cNvPr id="297987" name="Rectangle 3"/>
          <p:cNvSpPr>
            <a:spLocks noGrp="1" noChangeArrowheads="1"/>
          </p:cNvSpPr>
          <p:nvPr>
            <p:ph type="body" idx="1"/>
          </p:nvPr>
        </p:nvSpPr>
        <p:spPr>
          <a:xfrm>
            <a:off x="457200" y="1371600"/>
            <a:ext cx="8229600" cy="4800600"/>
          </a:xfrm>
        </p:spPr>
        <p:txBody>
          <a:bodyPr/>
          <a:lstStyle/>
          <a:p>
            <a:pPr algn="ctr">
              <a:buFontTx/>
              <a:buNone/>
            </a:pPr>
            <a:r>
              <a:rPr lang="en-US" altLang="zh-CN" sz="4400" dirty="0" smtClean="0"/>
              <a:t>Thank you!</a:t>
            </a:r>
          </a:p>
          <a:p>
            <a:pPr algn="ctr">
              <a:buFontTx/>
              <a:buNone/>
            </a:pPr>
            <a:endParaRPr lang="en-US" altLang="zh-CN" sz="4400" dirty="0"/>
          </a:p>
          <a:p>
            <a:pPr>
              <a:buFontTx/>
              <a:buNone/>
            </a:pPr>
            <a:endParaRPr lang="en-US" altLang="zh-CN" sz="1600" i="1" dirty="0" smtClean="0">
              <a:solidFill>
                <a:srgbClr val="FF0000"/>
              </a:solidFill>
            </a:endParaRPr>
          </a:p>
          <a:p>
            <a:pPr>
              <a:buFontTx/>
              <a:buNone/>
            </a:pPr>
            <a:endParaRPr lang="en-US" altLang="zh-CN" sz="1600" i="1" dirty="0">
              <a:solidFill>
                <a:srgbClr val="FF0000"/>
              </a:solidFill>
            </a:endParaRPr>
          </a:p>
          <a:p>
            <a:pPr>
              <a:buFontTx/>
              <a:buNone/>
            </a:pPr>
            <a:endParaRPr lang="en-US" altLang="zh-CN" sz="1600" i="1" dirty="0" smtClean="0">
              <a:solidFill>
                <a:srgbClr val="FF0000"/>
              </a:solidFill>
            </a:endParaRPr>
          </a:p>
          <a:p>
            <a:pPr algn="r">
              <a:buFontTx/>
              <a:buNone/>
            </a:pPr>
            <a:endParaRPr lang="en-US" altLang="zh-CN" sz="2400" u="sng"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2778"/>
    </mc:Choice>
    <mc:Fallback xmlns="">
      <p:transition spd="slow" advTm="1277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21</a:t>
            </a:fld>
            <a:endParaRPr lang="en-US" altLang="zh-CN" dirty="0"/>
          </a:p>
        </p:txBody>
      </p:sp>
      <p:sp>
        <p:nvSpPr>
          <p:cNvPr id="296962" name="Rectangle 2"/>
          <p:cNvSpPr>
            <a:spLocks noGrp="1" noChangeArrowheads="1"/>
          </p:cNvSpPr>
          <p:nvPr>
            <p:ph type="title"/>
          </p:nvPr>
        </p:nvSpPr>
        <p:spPr>
          <a:xfrm>
            <a:off x="457200" y="0"/>
            <a:ext cx="8229600" cy="1143000"/>
          </a:xfrm>
        </p:spPr>
        <p:txBody>
          <a:bodyPr/>
          <a:lstStyle/>
          <a:p>
            <a:r>
              <a:rPr lang="en-US" altLang="zh-CN" dirty="0" smtClean="0"/>
              <a:t>Contributions</a:t>
            </a:r>
          </a:p>
        </p:txBody>
      </p:sp>
      <p:sp>
        <p:nvSpPr>
          <p:cNvPr id="296963" name="Rectangle 3"/>
          <p:cNvSpPr>
            <a:spLocks noGrp="1" noChangeArrowheads="1"/>
          </p:cNvSpPr>
          <p:nvPr>
            <p:ph type="body" idx="1"/>
          </p:nvPr>
        </p:nvSpPr>
        <p:spPr>
          <a:xfrm>
            <a:off x="457200" y="1600200"/>
            <a:ext cx="8610600" cy="4525963"/>
          </a:xfrm>
        </p:spPr>
        <p:txBody>
          <a:bodyPr/>
          <a:lstStyle/>
          <a:p>
            <a:pPr>
              <a:lnSpc>
                <a:spcPct val="120000"/>
              </a:lnSpc>
            </a:pPr>
            <a:r>
              <a:rPr lang="en-US" altLang="zh-CN" sz="2600" dirty="0" smtClean="0"/>
              <a:t>Design an online spam filtering system to deploy as a component of the OSN platform. </a:t>
            </a:r>
          </a:p>
          <a:p>
            <a:pPr lvl="1">
              <a:lnSpc>
                <a:spcPct val="120000"/>
              </a:lnSpc>
            </a:pPr>
            <a:r>
              <a:rPr lang="en-US" altLang="zh-CN" sz="2200" dirty="0" smtClean="0"/>
              <a:t>High accuracy</a:t>
            </a:r>
          </a:p>
          <a:p>
            <a:pPr lvl="1">
              <a:lnSpc>
                <a:spcPct val="120000"/>
              </a:lnSpc>
            </a:pPr>
            <a:r>
              <a:rPr lang="en-US" altLang="zh-CN" sz="2200" dirty="0" smtClean="0"/>
              <a:t>Low latency</a:t>
            </a:r>
          </a:p>
          <a:p>
            <a:pPr lvl="1">
              <a:lnSpc>
                <a:spcPct val="120000"/>
              </a:lnSpc>
            </a:pPr>
            <a:r>
              <a:rPr lang="en-US" altLang="zh-CN" sz="2200" dirty="0" smtClean="0"/>
              <a:t>Tolerance for incomplete training data</a:t>
            </a:r>
          </a:p>
          <a:p>
            <a:pPr lvl="1">
              <a:lnSpc>
                <a:spcPct val="120000"/>
              </a:lnSpc>
            </a:pPr>
            <a:r>
              <a:rPr lang="en-US" altLang="zh-CN" sz="2200" dirty="0" smtClean="0"/>
              <a:t>No need for frequent re-training</a:t>
            </a:r>
          </a:p>
          <a:p>
            <a:pPr>
              <a:lnSpc>
                <a:spcPct val="120000"/>
              </a:lnSpc>
            </a:pPr>
            <a:r>
              <a:rPr lang="en-US" altLang="zh-CN" sz="2600" dirty="0" smtClean="0"/>
              <a:t>Release the system</a:t>
            </a:r>
          </a:p>
          <a:p>
            <a:pPr lvl="1">
              <a:lnSpc>
                <a:spcPct val="120000"/>
              </a:lnSpc>
            </a:pPr>
            <a:r>
              <a:rPr lang="en-US" altLang="zh-CN" sz="2400" u="sng" dirty="0">
                <a:solidFill>
                  <a:schemeClr val="accent1">
                    <a:lumMod val="50000"/>
                  </a:schemeClr>
                </a:solidFill>
              </a:rPr>
              <a:t>http://list.cs.northwestern.edu/socialnetworksecurity</a:t>
            </a:r>
          </a:p>
          <a:p>
            <a:pPr marL="457200" lvl="1" indent="0">
              <a:lnSpc>
                <a:spcPct val="120000"/>
              </a:lnSpc>
              <a:buNone/>
            </a:pPr>
            <a:endParaRPr lang="en-US" altLang="zh-CN" sz="2200" dirty="0" smtClean="0"/>
          </a:p>
        </p:txBody>
      </p:sp>
    </p:spTree>
    <p:extLst>
      <p:ext uri="{BB962C8B-B14F-4D97-AF65-F5344CB8AC3E}">
        <p14:creationId xmlns:p14="http://schemas.microsoft.com/office/powerpoint/2010/main" val="3874064307"/>
      </p:ext>
    </p:extLst>
  </p:cSld>
  <p:clrMapOvr>
    <a:masterClrMapping/>
  </p:clrMapOvr>
  <mc:AlternateContent xmlns:mc="http://schemas.openxmlformats.org/markup-compatibility/2006" xmlns:p14="http://schemas.microsoft.com/office/powerpoint/2010/main">
    <mc:Choice Requires="p14">
      <p:transition spd="slow" p14:dur="2000" advTm="49817"/>
    </mc:Choice>
    <mc:Fallback xmlns="">
      <p:transition spd="slow" advTm="4981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260B584C-B8D9-40E0-8C9A-FF601F4D4D7A}" type="slidenum">
              <a:rPr lang="en-US" altLang="zh-CN"/>
              <a:pPr>
                <a:defRPr/>
              </a:pPr>
              <a:t>22</a:t>
            </a:fld>
            <a:endParaRPr lang="en-US" altLang="zh-CN"/>
          </a:p>
        </p:txBody>
      </p:sp>
      <p:sp>
        <p:nvSpPr>
          <p:cNvPr id="256002" name="Rectangle 2"/>
          <p:cNvSpPr>
            <a:spLocks noGrp="1" noChangeArrowheads="1"/>
          </p:cNvSpPr>
          <p:nvPr>
            <p:ph type="title"/>
          </p:nvPr>
        </p:nvSpPr>
        <p:spPr>
          <a:xfrm>
            <a:off x="457200" y="0"/>
            <a:ext cx="8229600" cy="1143000"/>
          </a:xfrm>
        </p:spPr>
        <p:txBody>
          <a:bodyPr/>
          <a:lstStyle/>
          <a:p>
            <a:r>
              <a:rPr lang="en-US" altLang="zh-CN" dirty="0" smtClean="0"/>
              <a:t>Incremental Clustering</a:t>
            </a:r>
          </a:p>
        </p:txBody>
      </p:sp>
      <p:sp>
        <p:nvSpPr>
          <p:cNvPr id="2" name="Rectangle 1"/>
          <p:cNvSpPr/>
          <p:nvPr/>
        </p:nvSpPr>
        <p:spPr bwMode="auto">
          <a:xfrm>
            <a:off x="1143000" y="1752600"/>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a:solidFill>
                  <a:schemeClr val="tx1"/>
                </a:solidFill>
                <a:latin typeface="Arial" pitchFamily="34"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a:t>
            </a:r>
          </a:p>
        </p:txBody>
      </p:sp>
      <p:sp>
        <p:nvSpPr>
          <p:cNvPr id="6" name="Rectangle 5"/>
          <p:cNvSpPr/>
          <p:nvPr/>
        </p:nvSpPr>
        <p:spPr bwMode="auto">
          <a:xfrm>
            <a:off x="1143000" y="2375338"/>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2</a:t>
            </a:r>
          </a:p>
        </p:txBody>
      </p:sp>
      <p:sp>
        <p:nvSpPr>
          <p:cNvPr id="7" name="Rectangle 6"/>
          <p:cNvSpPr/>
          <p:nvPr/>
        </p:nvSpPr>
        <p:spPr bwMode="auto">
          <a:xfrm>
            <a:off x="1143000" y="2984938"/>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3</a:t>
            </a:r>
          </a:p>
        </p:txBody>
      </p:sp>
      <p:sp>
        <p:nvSpPr>
          <p:cNvPr id="3" name="TextBox 2"/>
          <p:cNvSpPr txBox="1"/>
          <p:nvPr/>
        </p:nvSpPr>
        <p:spPr>
          <a:xfrm>
            <a:off x="1371600" y="3370808"/>
            <a:ext cx="914400" cy="757130"/>
          </a:xfrm>
          <a:prstGeom prst="rect">
            <a:avLst/>
          </a:prstGeom>
          <a:noFill/>
        </p:spPr>
        <p:txBody>
          <a:bodyPr wrap="square" rtlCol="0">
            <a:spAutoFit/>
          </a:bodyPr>
          <a:lstStyle/>
          <a:p>
            <a:pPr>
              <a:buNone/>
            </a:pPr>
            <a:r>
              <a:rPr lang="en-US" sz="4800" i="0" dirty="0" smtClean="0">
                <a:solidFill>
                  <a:schemeClr val="tx1"/>
                </a:solidFill>
              </a:rPr>
              <a:t>…</a:t>
            </a:r>
          </a:p>
        </p:txBody>
      </p:sp>
      <p:sp>
        <p:nvSpPr>
          <p:cNvPr id="9" name="Down Arrow 8"/>
          <p:cNvSpPr/>
          <p:nvPr/>
        </p:nvSpPr>
        <p:spPr bwMode="auto">
          <a:xfrm rot="16200000">
            <a:off x="2819400" y="1752600"/>
            <a:ext cx="381000" cy="533400"/>
          </a:xfrm>
          <a:prstGeom prst="downArrow">
            <a:avLst/>
          </a:prstGeom>
          <a:solidFill>
            <a:srgbClr val="0070C0">
              <a:alpha val="67000"/>
            </a:srgbClr>
          </a:solidFill>
          <a:ln w="25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2" name="Down Arrow 11"/>
          <p:cNvSpPr/>
          <p:nvPr/>
        </p:nvSpPr>
        <p:spPr bwMode="auto">
          <a:xfrm rot="16200000">
            <a:off x="2819400" y="2362200"/>
            <a:ext cx="381000" cy="533400"/>
          </a:xfrm>
          <a:prstGeom prst="downArrow">
            <a:avLst/>
          </a:prstGeom>
          <a:solidFill>
            <a:srgbClr val="0070C0">
              <a:alpha val="67000"/>
            </a:srgbClr>
          </a:solidFill>
          <a:ln w="25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3" name="Down Arrow 12"/>
          <p:cNvSpPr/>
          <p:nvPr/>
        </p:nvSpPr>
        <p:spPr bwMode="auto">
          <a:xfrm rot="16200000">
            <a:off x="2819400" y="2971800"/>
            <a:ext cx="381000" cy="533400"/>
          </a:xfrm>
          <a:prstGeom prst="downArrow">
            <a:avLst/>
          </a:prstGeom>
          <a:solidFill>
            <a:srgbClr val="0070C0">
              <a:alpha val="67000"/>
            </a:srgbClr>
          </a:solidFill>
          <a:ln w="25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4" name="Rounded Rectangular Callout 13"/>
          <p:cNvSpPr/>
          <p:nvPr/>
        </p:nvSpPr>
        <p:spPr bwMode="auto">
          <a:xfrm>
            <a:off x="3429000" y="17526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11</a:t>
            </a:r>
          </a:p>
        </p:txBody>
      </p:sp>
      <p:sp>
        <p:nvSpPr>
          <p:cNvPr id="15" name="Rounded Rectangular Callout 14"/>
          <p:cNvSpPr/>
          <p:nvPr/>
        </p:nvSpPr>
        <p:spPr bwMode="auto">
          <a:xfrm>
            <a:off x="6477000" y="17526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13</a:t>
            </a:r>
          </a:p>
        </p:txBody>
      </p:sp>
      <p:sp>
        <p:nvSpPr>
          <p:cNvPr id="16" name="Rounded Rectangular Callout 15"/>
          <p:cNvSpPr/>
          <p:nvPr/>
        </p:nvSpPr>
        <p:spPr bwMode="auto">
          <a:xfrm>
            <a:off x="3429000" y="23622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a:solidFill>
                  <a:schemeClr val="tx1"/>
                </a:solidFill>
                <a:latin typeface="Arial" pitchFamily="34" charset="0"/>
                <a:cs typeface="Arial" pitchFamily="34" charset="0"/>
              </a:rPr>
              <a:t>2</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a:t>
            </a:r>
          </a:p>
        </p:txBody>
      </p:sp>
      <p:sp>
        <p:nvSpPr>
          <p:cNvPr id="17" name="Rounded Rectangular Callout 16"/>
          <p:cNvSpPr/>
          <p:nvPr/>
        </p:nvSpPr>
        <p:spPr bwMode="auto">
          <a:xfrm>
            <a:off x="4953000" y="23622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smtClean="0">
                <a:solidFill>
                  <a:schemeClr val="tx1"/>
                </a:solidFill>
                <a:latin typeface="Arial" pitchFamily="34" charset="0"/>
                <a:cs typeface="Arial" pitchFamily="34" charset="0"/>
              </a:rPr>
              <a:t>22</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8" name="Rounded Rectangular Callout 17"/>
          <p:cNvSpPr/>
          <p:nvPr/>
        </p:nvSpPr>
        <p:spPr bwMode="auto">
          <a:xfrm>
            <a:off x="6477000" y="23622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smtClean="0">
                <a:solidFill>
                  <a:schemeClr val="tx1"/>
                </a:solidFill>
                <a:latin typeface="Arial" pitchFamily="34" charset="0"/>
                <a:cs typeface="Arial" pitchFamily="34" charset="0"/>
              </a:rPr>
              <a:t>23</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9" name="Rounded Rectangular Callout 18"/>
          <p:cNvSpPr/>
          <p:nvPr/>
        </p:nvSpPr>
        <p:spPr bwMode="auto">
          <a:xfrm>
            <a:off x="3429000" y="29718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a:solidFill>
                  <a:schemeClr val="tx1"/>
                </a:solidFill>
                <a:latin typeface="Arial" pitchFamily="34" charset="0"/>
                <a:cs typeface="Arial" pitchFamily="34" charset="0"/>
              </a:rPr>
              <a:t>3</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a:t>
            </a:r>
          </a:p>
        </p:txBody>
      </p:sp>
      <p:sp>
        <p:nvSpPr>
          <p:cNvPr id="20" name="Rounded Rectangular Callout 19"/>
          <p:cNvSpPr/>
          <p:nvPr/>
        </p:nvSpPr>
        <p:spPr bwMode="auto">
          <a:xfrm>
            <a:off x="6477000" y="29718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smtClean="0">
                <a:solidFill>
                  <a:schemeClr val="tx1"/>
                </a:solidFill>
                <a:latin typeface="Arial" pitchFamily="34" charset="0"/>
                <a:cs typeface="Arial" pitchFamily="34" charset="0"/>
              </a:rPr>
              <a:t>33</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1" name="Rounded Rectangular Callout 20"/>
          <p:cNvSpPr/>
          <p:nvPr/>
        </p:nvSpPr>
        <p:spPr bwMode="auto">
          <a:xfrm>
            <a:off x="4953000" y="29718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lang="en-US" sz="2400" dirty="0" smtClean="0">
                <a:solidFill>
                  <a:schemeClr val="tx1"/>
                </a:solidFill>
                <a:latin typeface="Arial" pitchFamily="34" charset="0"/>
                <a:cs typeface="Arial" pitchFamily="34" charset="0"/>
              </a:rPr>
              <a:t>32</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2" name="Rounded Rectangular Callout 21"/>
          <p:cNvSpPr/>
          <p:nvPr/>
        </p:nvSpPr>
        <p:spPr bwMode="auto">
          <a:xfrm>
            <a:off x="4953000" y="1752600"/>
            <a:ext cx="1371600" cy="4572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smtClean="0">
                <a:solidFill>
                  <a:schemeClr val="tx1"/>
                </a:solidFill>
                <a:latin typeface="Arial" pitchFamily="34" charset="0"/>
                <a:cs typeface="Arial" pitchFamily="34" charset="0"/>
              </a:rPr>
              <a:t>m</a:t>
            </a:r>
            <a:r>
              <a:rPr kumimoji="0" lang="en-US" sz="2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rPr>
              <a:t>12</a:t>
            </a:r>
          </a:p>
        </p:txBody>
      </p:sp>
      <p:sp>
        <p:nvSpPr>
          <p:cNvPr id="23" name="TextBox 22"/>
          <p:cNvSpPr txBox="1"/>
          <p:nvPr/>
        </p:nvSpPr>
        <p:spPr>
          <a:xfrm>
            <a:off x="7848600" y="2671870"/>
            <a:ext cx="914400" cy="757130"/>
          </a:xfrm>
          <a:prstGeom prst="rect">
            <a:avLst/>
          </a:prstGeom>
          <a:noFill/>
        </p:spPr>
        <p:txBody>
          <a:bodyPr wrap="square" rtlCol="0">
            <a:spAutoFit/>
          </a:bodyPr>
          <a:lstStyle/>
          <a:p>
            <a:pPr>
              <a:buNone/>
            </a:pPr>
            <a:r>
              <a:rPr lang="en-US" sz="4800" i="0" dirty="0" smtClean="0">
                <a:solidFill>
                  <a:schemeClr val="tx1"/>
                </a:solidFill>
              </a:rPr>
              <a:t>…</a:t>
            </a:r>
          </a:p>
        </p:txBody>
      </p:sp>
      <p:sp>
        <p:nvSpPr>
          <p:cNvPr id="24" name="TextBox 23"/>
          <p:cNvSpPr txBox="1"/>
          <p:nvPr/>
        </p:nvSpPr>
        <p:spPr>
          <a:xfrm>
            <a:off x="7848600" y="2057400"/>
            <a:ext cx="914400" cy="757130"/>
          </a:xfrm>
          <a:prstGeom prst="rect">
            <a:avLst/>
          </a:prstGeom>
          <a:noFill/>
        </p:spPr>
        <p:txBody>
          <a:bodyPr wrap="square" rtlCol="0">
            <a:spAutoFit/>
          </a:bodyPr>
          <a:lstStyle/>
          <a:p>
            <a:pPr>
              <a:buNone/>
            </a:pPr>
            <a:r>
              <a:rPr lang="en-US" sz="4800" i="0" dirty="0" smtClean="0">
                <a:solidFill>
                  <a:schemeClr val="tx1"/>
                </a:solidFill>
              </a:rPr>
              <a:t>…</a:t>
            </a:r>
          </a:p>
        </p:txBody>
      </p:sp>
      <p:sp>
        <p:nvSpPr>
          <p:cNvPr id="25" name="TextBox 24"/>
          <p:cNvSpPr txBox="1"/>
          <p:nvPr/>
        </p:nvSpPr>
        <p:spPr>
          <a:xfrm>
            <a:off x="7848600" y="1452670"/>
            <a:ext cx="914400" cy="757130"/>
          </a:xfrm>
          <a:prstGeom prst="rect">
            <a:avLst/>
          </a:prstGeom>
          <a:noFill/>
        </p:spPr>
        <p:txBody>
          <a:bodyPr wrap="square" rtlCol="0">
            <a:spAutoFit/>
          </a:bodyPr>
          <a:lstStyle/>
          <a:p>
            <a:pPr>
              <a:buNone/>
            </a:pPr>
            <a:r>
              <a:rPr lang="en-US" sz="4800" i="0" dirty="0" smtClean="0">
                <a:solidFill>
                  <a:schemeClr val="tx1"/>
                </a:solidFill>
              </a:rPr>
              <a:t>…</a:t>
            </a:r>
          </a:p>
        </p:txBody>
      </p:sp>
      <p:sp>
        <p:nvSpPr>
          <p:cNvPr id="26" name="Rounded Rectangular Callout 25"/>
          <p:cNvSpPr/>
          <p:nvPr/>
        </p:nvSpPr>
        <p:spPr bwMode="auto">
          <a:xfrm>
            <a:off x="3048000" y="4953000"/>
            <a:ext cx="16764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smtClean="0">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lang="en-US" dirty="0" err="1" smtClean="0">
                <a:solidFill>
                  <a:schemeClr val="tx1"/>
                </a:solidFill>
                <a:latin typeface="Arial" pitchFamily="34" charset="0"/>
                <a:cs typeface="Arial" pitchFamily="34" charset="0"/>
              </a:rPr>
              <a:t>new</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nvGrpSpPr>
          <p:cNvPr id="10" name="Group 9"/>
          <p:cNvGrpSpPr/>
          <p:nvPr/>
        </p:nvGrpSpPr>
        <p:grpSpPr>
          <a:xfrm>
            <a:off x="2133600" y="4267200"/>
            <a:ext cx="3429000" cy="2362200"/>
            <a:chOff x="1143000" y="4038600"/>
            <a:chExt cx="3429000" cy="2362200"/>
          </a:xfrm>
        </p:grpSpPr>
        <p:sp>
          <p:nvSpPr>
            <p:cNvPr id="27" name="Rectangle 26"/>
            <p:cNvSpPr/>
            <p:nvPr/>
          </p:nvSpPr>
          <p:spPr bwMode="auto">
            <a:xfrm>
              <a:off x="1905000" y="5562599"/>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err="1" smtClean="0">
                  <a:solidFill>
                    <a:schemeClr val="tx1"/>
                  </a:solidFill>
                  <a:latin typeface="Arial" pitchFamily="34" charset="0"/>
                  <a:cs typeface="Arial" pitchFamily="34" charset="0"/>
                </a:rPr>
                <a:t>s</a:t>
              </a:r>
              <a:r>
                <a:rPr kumimoji="0" lang="en-US" sz="24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err="1" smtClean="0">
                  <a:ln>
                    <a:noFill/>
                  </a:ln>
                  <a:solidFill>
                    <a:schemeClr val="tx1"/>
                  </a:solidFill>
                  <a:effectLst/>
                  <a:latin typeface="Arial" pitchFamily="34" charset="0"/>
                  <a:ea typeface="宋体" pitchFamily="2" charset="-122"/>
                  <a:cs typeface="Arial" pitchFamily="34" charset="0"/>
                </a:rPr>
                <a:t>i</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8" name="Rectangle 27"/>
            <p:cNvSpPr/>
            <p:nvPr/>
          </p:nvSpPr>
          <p:spPr bwMode="auto">
            <a:xfrm>
              <a:off x="2743200" y="4422227"/>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err="1" smtClean="0">
                  <a:solidFill>
                    <a:schemeClr val="tx1"/>
                  </a:solidFill>
                  <a:latin typeface="Arial" pitchFamily="34" charset="0"/>
                  <a:cs typeface="Arial" pitchFamily="34" charset="0"/>
                </a:rPr>
                <a:t>s</a:t>
              </a:r>
              <a:r>
                <a:rPr kumimoji="0" lang="en-US" sz="24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err="1" smtClean="0">
                  <a:ln>
                    <a:noFill/>
                  </a:ln>
                  <a:solidFill>
                    <a:schemeClr val="tx1"/>
                  </a:solidFill>
                  <a:effectLst/>
                  <a:latin typeface="Arial" pitchFamily="34" charset="0"/>
                  <a:ea typeface="宋体" pitchFamily="2" charset="-122"/>
                  <a:cs typeface="Arial" pitchFamily="34" charset="0"/>
                </a:rPr>
                <a:t>k</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9" name="Rectangle 28"/>
            <p:cNvSpPr/>
            <p:nvPr/>
          </p:nvSpPr>
          <p:spPr bwMode="auto">
            <a:xfrm>
              <a:off x="1638300" y="4983312"/>
              <a:ext cx="1371600" cy="457200"/>
            </a:xfrm>
            <a:prstGeom prst="rect">
              <a:avLst/>
            </a:prstGeom>
            <a:solidFill>
              <a:srgbClr val="66FF33">
                <a:alpha val="79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sz="2400" i="0" dirty="0" err="1" smtClean="0">
                  <a:solidFill>
                    <a:schemeClr val="tx1"/>
                  </a:solidFill>
                  <a:latin typeface="Arial" pitchFamily="34" charset="0"/>
                  <a:cs typeface="Arial" pitchFamily="34" charset="0"/>
                </a:rPr>
                <a:t>s</a:t>
              </a:r>
              <a:r>
                <a:rPr kumimoji="0" lang="en-US" sz="24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hingle_</a:t>
              </a:r>
              <a:r>
                <a:rPr kumimoji="0" lang="en-US" sz="2400" b="0" u="none" strike="noStrike" cap="none" normalizeH="0" baseline="0" dirty="0" err="1" smtClean="0">
                  <a:ln>
                    <a:noFill/>
                  </a:ln>
                  <a:solidFill>
                    <a:schemeClr val="tx1"/>
                  </a:solidFill>
                  <a:effectLst/>
                  <a:latin typeface="Arial" pitchFamily="34" charset="0"/>
                  <a:ea typeface="宋体" pitchFamily="2" charset="-122"/>
                  <a:cs typeface="Arial" pitchFamily="34" charset="0"/>
                </a:rPr>
                <a:t>j</a:t>
              </a:r>
              <a:endParaRPr kumimoji="0" lang="en-US" sz="24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30" name="Cloud 29"/>
            <p:cNvSpPr/>
            <p:nvPr/>
          </p:nvSpPr>
          <p:spPr bwMode="auto">
            <a:xfrm>
              <a:off x="1143000" y="4038600"/>
              <a:ext cx="3429000" cy="2362200"/>
            </a:xfrm>
            <a:prstGeom prst="cloud">
              <a:avLst/>
            </a:prstGeom>
            <a:noFill/>
            <a:ln w="38100" cap="flat" cmpd="sng" algn="ctr">
              <a:solidFill>
                <a:srgbClr val="66FF33">
                  <a:alpha val="5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31" name="TextBox 30"/>
            <p:cNvSpPr txBox="1"/>
            <p:nvPr/>
          </p:nvSpPr>
          <p:spPr>
            <a:xfrm>
              <a:off x="3124200" y="4648199"/>
              <a:ext cx="914400" cy="757130"/>
            </a:xfrm>
            <a:prstGeom prst="rect">
              <a:avLst/>
            </a:prstGeom>
            <a:noFill/>
          </p:spPr>
          <p:txBody>
            <a:bodyPr wrap="square" rtlCol="0">
              <a:spAutoFit/>
            </a:bodyPr>
            <a:lstStyle/>
            <a:p>
              <a:pPr>
                <a:buNone/>
              </a:pPr>
              <a:r>
                <a:rPr lang="en-US" sz="4800" i="0" dirty="0" smtClean="0">
                  <a:solidFill>
                    <a:schemeClr val="tx1"/>
                  </a:solidFill>
                </a:rPr>
                <a:t>…</a:t>
              </a:r>
            </a:p>
          </p:txBody>
        </p:sp>
      </p:grpSp>
      <p:sp>
        <p:nvSpPr>
          <p:cNvPr id="256000" name="Down Arrow 255999"/>
          <p:cNvSpPr/>
          <p:nvPr/>
        </p:nvSpPr>
        <p:spPr bwMode="auto">
          <a:xfrm rot="8493242">
            <a:off x="2420940" y="3458469"/>
            <a:ext cx="533400" cy="977462"/>
          </a:xfrm>
          <a:prstGeom prst="downArrow">
            <a:avLst/>
          </a:prstGeom>
          <a:solidFill>
            <a:srgbClr val="FF0000">
              <a:alpha val="89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56001" name="TextBox 256000"/>
          <p:cNvSpPr txBox="1"/>
          <p:nvPr/>
        </p:nvSpPr>
        <p:spPr>
          <a:xfrm>
            <a:off x="3058510" y="3526220"/>
            <a:ext cx="2362200" cy="867930"/>
          </a:xfrm>
          <a:prstGeom prst="rect">
            <a:avLst/>
          </a:prstGeom>
          <a:noFill/>
        </p:spPr>
        <p:txBody>
          <a:bodyPr wrap="square" rtlCol="0">
            <a:spAutoFit/>
          </a:bodyPr>
          <a:lstStyle/>
          <a:p>
            <a:pPr>
              <a:buNone/>
            </a:pPr>
            <a:r>
              <a:rPr lang="en-US" dirty="0" smtClean="0">
                <a:solidFill>
                  <a:srgbClr val="FF0000"/>
                </a:solidFill>
              </a:rPr>
              <a:t>Compare and Insert</a:t>
            </a:r>
          </a:p>
        </p:txBody>
      </p:sp>
    </p:spTree>
    <p:custDataLst>
      <p:tags r:id="rId1"/>
    </p:custDataLst>
    <p:extLst>
      <p:ext uri="{BB962C8B-B14F-4D97-AF65-F5344CB8AC3E}">
        <p14:creationId xmlns:p14="http://schemas.microsoft.com/office/powerpoint/2010/main" val="2448230941"/>
      </p:ext>
    </p:extLst>
  </p:cSld>
  <p:clrMapOvr>
    <a:masterClrMapping/>
  </p:clrMapOvr>
  <mc:AlternateContent xmlns:mc="http://schemas.openxmlformats.org/markup-compatibility/2006" xmlns:p14="http://schemas.microsoft.com/office/powerpoint/2010/main">
    <mc:Choice Requires="p14">
      <p:transition spd="slow" p14:dur="2000" advTm="90106"/>
    </mc:Choice>
    <mc:Fallback xmlns="">
      <p:transition spd="slow" advTm="90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6000"/>
                                        </p:tgtEl>
                                        <p:attrNameLst>
                                          <p:attrName>style.visibility</p:attrName>
                                        </p:attrNameLst>
                                      </p:cBhvr>
                                      <p:to>
                                        <p:strVal val="visible"/>
                                      </p:to>
                                    </p:set>
                                    <p:animEffect transition="in" filter="fade">
                                      <p:cBhvr>
                                        <p:cTn id="67" dur="500"/>
                                        <p:tgtEl>
                                          <p:spTgt spid="25600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6001"/>
                                        </p:tgtEl>
                                        <p:attrNameLst>
                                          <p:attrName>style.visibility</p:attrName>
                                        </p:attrNameLst>
                                      </p:cBhvr>
                                      <p:to>
                                        <p:strVal val="visible"/>
                                      </p:to>
                                    </p:set>
                                    <p:animEffect transition="in" filter="fade">
                                      <p:cBhvr>
                                        <p:cTn id="70" dur="500"/>
                                        <p:tgtEl>
                                          <p:spTgt spid="256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animBg="1"/>
      <p:bldP spid="26" grpId="1" animBg="1"/>
      <p:bldP spid="256000" grpId="0" animBg="1"/>
      <p:bldP spid="2560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23</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Sender Social Degree</a:t>
            </a:r>
          </a:p>
        </p:txBody>
      </p:sp>
      <p:sp>
        <p:nvSpPr>
          <p:cNvPr id="268291" name="Rectangle 3"/>
          <p:cNvSpPr>
            <a:spLocks noGrp="1" noChangeArrowheads="1"/>
          </p:cNvSpPr>
          <p:nvPr>
            <p:ph type="body" idx="1"/>
          </p:nvPr>
        </p:nvSpPr>
        <p:spPr>
          <a:xfrm>
            <a:off x="685800" y="1447800"/>
            <a:ext cx="8229600" cy="4953000"/>
          </a:xfrm>
        </p:spPr>
        <p:txBody>
          <a:bodyPr/>
          <a:lstStyle/>
          <a:p>
            <a:pPr>
              <a:lnSpc>
                <a:spcPct val="120000"/>
              </a:lnSpc>
            </a:pPr>
            <a:r>
              <a:rPr lang="en-US" altLang="zh-CN" sz="2800" dirty="0" smtClean="0"/>
              <a:t>Compromised accounts:</a:t>
            </a:r>
          </a:p>
          <a:p>
            <a:pPr lvl="1">
              <a:lnSpc>
                <a:spcPct val="120000"/>
              </a:lnSpc>
            </a:pPr>
            <a:r>
              <a:rPr lang="en-US" altLang="zh-CN" sz="2400" dirty="0" smtClean="0"/>
              <a:t>The more edges, with a higher probability the node will be infected quickly by an epidemic.</a:t>
            </a:r>
          </a:p>
          <a:p>
            <a:pPr>
              <a:lnSpc>
                <a:spcPct val="120000"/>
              </a:lnSpc>
            </a:pPr>
            <a:r>
              <a:rPr lang="en-US" altLang="zh-CN" sz="2800" dirty="0"/>
              <a:t>S</a:t>
            </a:r>
            <a:r>
              <a:rPr lang="en-US" altLang="zh-CN" sz="2800" dirty="0" smtClean="0"/>
              <a:t>pammer accounts:</a:t>
            </a:r>
          </a:p>
          <a:p>
            <a:pPr lvl="1">
              <a:lnSpc>
                <a:spcPct val="120000"/>
              </a:lnSpc>
            </a:pPr>
            <a:r>
              <a:rPr lang="en-US" altLang="zh-CN" sz="2400" dirty="0" smtClean="0"/>
              <a:t>Social degree limits communication channels.</a:t>
            </a:r>
          </a:p>
          <a:p>
            <a:pPr>
              <a:lnSpc>
                <a:spcPct val="120000"/>
              </a:lnSpc>
            </a:pPr>
            <a:r>
              <a:rPr lang="en-US" altLang="zh-CN" sz="2800" dirty="0" smtClean="0"/>
              <a:t>Hypothesis:</a:t>
            </a:r>
          </a:p>
          <a:p>
            <a:pPr lvl="1">
              <a:lnSpc>
                <a:spcPct val="120000"/>
              </a:lnSpc>
            </a:pPr>
            <a:r>
              <a:rPr lang="en-US" altLang="zh-CN" sz="2400" dirty="0" smtClean="0"/>
              <a:t>Senders of spam clusters have higher average social degree than those of legitimate message clusters.</a:t>
            </a:r>
          </a:p>
          <a:p>
            <a:pPr lvl="1">
              <a:lnSpc>
                <a:spcPct val="120000"/>
              </a:lnSpc>
            </a:pPr>
            <a:endParaRPr lang="en-US" altLang="zh-CN" dirty="0" smtClean="0"/>
          </a:p>
          <a:p>
            <a:pPr>
              <a:lnSpc>
                <a:spcPct val="120000"/>
              </a:lnSpc>
            </a:pPr>
            <a:endParaRPr lang="en-US" altLang="zh-CN" dirty="0" smtClean="0"/>
          </a:p>
        </p:txBody>
      </p:sp>
    </p:spTree>
    <p:extLst>
      <p:ext uri="{BB962C8B-B14F-4D97-AF65-F5344CB8AC3E}">
        <p14:creationId xmlns:p14="http://schemas.microsoft.com/office/powerpoint/2010/main" val="3687291767"/>
      </p:ext>
    </p:extLst>
  </p:cSld>
  <p:clrMapOvr>
    <a:masterClrMapping/>
  </p:clrMapOvr>
  <mc:AlternateContent xmlns:mc="http://schemas.openxmlformats.org/markup-compatibility/2006" xmlns:p14="http://schemas.microsoft.com/office/powerpoint/2010/main">
    <mc:Choice Requires="p14">
      <p:transition spd="slow" p14:dur="2000" advTm="98461"/>
    </mc:Choice>
    <mc:Fallback xmlns="">
      <p:transition spd="slow" advTm="9846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24</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Sender Social Degree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2643" y="2383077"/>
            <a:ext cx="7164557" cy="4170123"/>
          </a:xfrm>
        </p:spPr>
      </p:pic>
      <p:sp>
        <p:nvSpPr>
          <p:cNvPr id="5" name="TextBox 4"/>
          <p:cNvSpPr txBox="1"/>
          <p:nvPr/>
        </p:nvSpPr>
        <p:spPr>
          <a:xfrm>
            <a:off x="838200" y="1676400"/>
            <a:ext cx="7391400" cy="757130"/>
          </a:xfrm>
          <a:prstGeom prst="rect">
            <a:avLst/>
          </a:prstGeom>
          <a:noFill/>
        </p:spPr>
        <p:txBody>
          <a:bodyPr wrap="square" rtlCol="0">
            <a:spAutoFit/>
          </a:bodyPr>
          <a:lstStyle/>
          <a:p>
            <a:pPr algn="just">
              <a:buNone/>
            </a:pPr>
            <a:r>
              <a:rPr lang="en-US" sz="2400" i="0" dirty="0" smtClean="0">
                <a:solidFill>
                  <a:schemeClr val="tx1"/>
                </a:solidFill>
              </a:rPr>
              <a:t>Average social degree of spam and legitimate clusters, respectively.</a:t>
            </a:r>
          </a:p>
        </p:txBody>
      </p:sp>
    </p:spTree>
    <p:extLst>
      <p:ext uri="{BB962C8B-B14F-4D97-AF65-F5344CB8AC3E}">
        <p14:creationId xmlns:p14="http://schemas.microsoft.com/office/powerpoint/2010/main" val="1450383059"/>
      </p:ext>
    </p:extLst>
  </p:cSld>
  <p:clrMapOvr>
    <a:masterClrMapping/>
  </p:clrMapOvr>
  <mc:AlternateContent xmlns:mc="http://schemas.openxmlformats.org/markup-compatibility/2006" xmlns:p14="http://schemas.microsoft.com/office/powerpoint/2010/main">
    <mc:Choice Requires="p14">
      <p:transition spd="slow" p14:dur="2000" advTm="98461"/>
    </mc:Choice>
    <mc:Fallback xmlns="">
      <p:transition spd="slow" advTm="984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25</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Interaction History</a:t>
            </a:r>
          </a:p>
        </p:txBody>
      </p:sp>
      <p:sp>
        <p:nvSpPr>
          <p:cNvPr id="268291" name="Rectangle 3"/>
          <p:cNvSpPr>
            <a:spLocks noGrp="1" noChangeArrowheads="1"/>
          </p:cNvSpPr>
          <p:nvPr>
            <p:ph type="body" idx="1"/>
          </p:nvPr>
        </p:nvSpPr>
        <p:spPr>
          <a:xfrm>
            <a:off x="685800" y="1447800"/>
            <a:ext cx="8229600" cy="4953000"/>
          </a:xfrm>
        </p:spPr>
        <p:txBody>
          <a:bodyPr/>
          <a:lstStyle/>
          <a:p>
            <a:pPr>
              <a:lnSpc>
                <a:spcPct val="120000"/>
              </a:lnSpc>
            </a:pPr>
            <a:r>
              <a:rPr lang="en-US" altLang="zh-CN" sz="2800" dirty="0" smtClean="0"/>
              <a:t>Legitimate accounts:</a:t>
            </a:r>
          </a:p>
          <a:p>
            <a:pPr lvl="1">
              <a:lnSpc>
                <a:spcPct val="120000"/>
              </a:lnSpc>
            </a:pPr>
            <a:r>
              <a:rPr lang="en-US" altLang="zh-CN" sz="2400" dirty="0" smtClean="0"/>
              <a:t>Normally only interact with a small subset of its friends.</a:t>
            </a:r>
          </a:p>
          <a:p>
            <a:pPr>
              <a:lnSpc>
                <a:spcPct val="120000"/>
              </a:lnSpc>
            </a:pPr>
            <a:r>
              <a:rPr lang="en-US" altLang="zh-CN" sz="2800" dirty="0" smtClean="0"/>
              <a:t>Spamming accounts:</a:t>
            </a:r>
          </a:p>
          <a:p>
            <a:pPr lvl="1">
              <a:lnSpc>
                <a:spcPct val="120000"/>
              </a:lnSpc>
            </a:pPr>
            <a:r>
              <a:rPr lang="en-US" altLang="zh-CN" sz="2400" dirty="0" smtClean="0"/>
              <a:t>Desire to push spam messages to as many recipients as possible.</a:t>
            </a:r>
          </a:p>
          <a:p>
            <a:pPr>
              <a:lnSpc>
                <a:spcPct val="120000"/>
              </a:lnSpc>
            </a:pPr>
            <a:r>
              <a:rPr lang="en-US" altLang="zh-CN" sz="2800" dirty="0" smtClean="0"/>
              <a:t>Hypothesis:</a:t>
            </a:r>
          </a:p>
          <a:p>
            <a:pPr lvl="1">
              <a:lnSpc>
                <a:spcPct val="120000"/>
              </a:lnSpc>
            </a:pPr>
            <a:r>
              <a:rPr lang="en-US" altLang="zh-CN" sz="2400" dirty="0" smtClean="0"/>
              <a:t>Spam messages are more likely to be interactions between friends that rarely interact with before.</a:t>
            </a:r>
          </a:p>
          <a:p>
            <a:pPr lvl="1">
              <a:lnSpc>
                <a:spcPct val="120000"/>
              </a:lnSpc>
            </a:pPr>
            <a:endParaRPr lang="en-US" altLang="zh-CN" dirty="0" smtClean="0"/>
          </a:p>
          <a:p>
            <a:pPr>
              <a:lnSpc>
                <a:spcPct val="120000"/>
              </a:lnSpc>
            </a:pPr>
            <a:endParaRPr lang="en-US" altLang="zh-CN" dirty="0" smtClean="0"/>
          </a:p>
        </p:txBody>
      </p:sp>
    </p:spTree>
    <p:extLst>
      <p:ext uri="{BB962C8B-B14F-4D97-AF65-F5344CB8AC3E}">
        <p14:creationId xmlns:p14="http://schemas.microsoft.com/office/powerpoint/2010/main" val="716221825"/>
      </p:ext>
    </p:extLst>
  </p:cSld>
  <p:clrMapOvr>
    <a:masterClrMapping/>
  </p:clrMapOvr>
  <mc:AlternateContent xmlns:mc="http://schemas.openxmlformats.org/markup-compatibility/2006" xmlns:p14="http://schemas.microsoft.com/office/powerpoint/2010/main">
    <mc:Choice Requires="p14">
      <p:transition spd="slow" p14:dur="2000" advTm="98461"/>
    </mc:Choice>
    <mc:Fallback xmlns="">
      <p:transition spd="slow" advTm="9846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5E2E2839-1731-4686-8920-010A7A8BD4B6}" type="slidenum">
              <a:rPr lang="en-US" altLang="zh-CN"/>
              <a:pPr>
                <a:defRPr/>
              </a:pPr>
              <a:t>26</a:t>
            </a:fld>
            <a:endParaRPr lang="en-US" altLang="zh-CN"/>
          </a:p>
        </p:txBody>
      </p:sp>
      <p:sp>
        <p:nvSpPr>
          <p:cNvPr id="268290" name="Rectangle 2"/>
          <p:cNvSpPr>
            <a:spLocks noGrp="1" noChangeArrowheads="1"/>
          </p:cNvSpPr>
          <p:nvPr>
            <p:ph type="title"/>
          </p:nvPr>
        </p:nvSpPr>
        <p:spPr>
          <a:xfrm>
            <a:off x="457200" y="0"/>
            <a:ext cx="8229600" cy="1143000"/>
          </a:xfrm>
        </p:spPr>
        <p:txBody>
          <a:bodyPr/>
          <a:lstStyle/>
          <a:p>
            <a:r>
              <a:rPr lang="en-US" altLang="zh-CN" dirty="0" smtClean="0"/>
              <a:t>Interaction History</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4363" y="2417598"/>
            <a:ext cx="6543237" cy="4059402"/>
          </a:xfrm>
        </p:spPr>
      </p:pic>
      <p:sp>
        <p:nvSpPr>
          <p:cNvPr id="7" name="TextBox 6"/>
          <p:cNvSpPr txBox="1"/>
          <p:nvPr/>
        </p:nvSpPr>
        <p:spPr>
          <a:xfrm>
            <a:off x="838200" y="1676400"/>
            <a:ext cx="7391400" cy="757130"/>
          </a:xfrm>
          <a:prstGeom prst="rect">
            <a:avLst/>
          </a:prstGeom>
          <a:noFill/>
        </p:spPr>
        <p:txBody>
          <a:bodyPr wrap="square" rtlCol="0">
            <a:spAutoFit/>
          </a:bodyPr>
          <a:lstStyle/>
          <a:p>
            <a:pPr algn="just">
              <a:buNone/>
            </a:pPr>
            <a:r>
              <a:rPr lang="en-US" sz="2400" i="0" dirty="0" smtClean="0">
                <a:solidFill>
                  <a:schemeClr val="tx1"/>
                </a:solidFill>
              </a:rPr>
              <a:t>Interaction history score of spam and legitimate clusters, respectively.</a:t>
            </a:r>
          </a:p>
        </p:txBody>
      </p:sp>
    </p:spTree>
    <p:extLst>
      <p:ext uri="{BB962C8B-B14F-4D97-AF65-F5344CB8AC3E}">
        <p14:creationId xmlns:p14="http://schemas.microsoft.com/office/powerpoint/2010/main" val="3510168876"/>
      </p:ext>
    </p:extLst>
  </p:cSld>
  <p:clrMapOvr>
    <a:masterClrMapping/>
  </p:clrMapOvr>
  <mc:AlternateContent xmlns:mc="http://schemas.openxmlformats.org/markup-compatibility/2006" xmlns:p14="http://schemas.microsoft.com/office/powerpoint/2010/main">
    <mc:Choice Requires="p14">
      <p:transition spd="slow" p14:dur="2000" advTm="98461"/>
    </mc:Choice>
    <mc:Fallback xmlns="">
      <p:transition spd="slow" advTm="9846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27</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27</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sz="2800" dirty="0" smtClean="0">
                <a:solidFill>
                  <a:schemeClr val="tx2"/>
                </a:solidFill>
              </a:rPr>
              <a:t>Scalability</a:t>
            </a:r>
          </a:p>
          <a:p>
            <a:pPr lvl="1" eaLnBrk="1" hangingPunct="1">
              <a:lnSpc>
                <a:spcPct val="200000"/>
              </a:lnSpc>
            </a:pPr>
            <a:r>
              <a:rPr lang="en-US" altLang="zh-CN" sz="2400" dirty="0" smtClean="0">
                <a:solidFill>
                  <a:schemeClr val="tx2"/>
                </a:solidFill>
              </a:rPr>
              <a:t>300M tweets/day</a:t>
            </a:r>
          </a:p>
          <a:p>
            <a:pPr lvl="1" eaLnBrk="1" hangingPunct="1">
              <a:lnSpc>
                <a:spcPct val="200000"/>
              </a:lnSpc>
            </a:pPr>
            <a:r>
              <a:rPr lang="en-US" altLang="zh-CN" sz="2400" dirty="0" smtClean="0">
                <a:solidFill>
                  <a:schemeClr val="tx2"/>
                </a:solidFill>
              </a:rPr>
              <a:t>Map-reduce style and cloud computing?</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Other Thoughts</a:t>
            </a:r>
          </a:p>
        </p:txBody>
      </p:sp>
    </p:spTree>
    <p:extLst>
      <p:ext uri="{BB962C8B-B14F-4D97-AF65-F5344CB8AC3E}">
        <p14:creationId xmlns:p14="http://schemas.microsoft.com/office/powerpoint/2010/main" val="3902447428"/>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pPr>
                <a:defRPr/>
              </a:pPr>
              <a:t>3</a:t>
            </a:fld>
            <a:endParaRPr lang="en-US" altLang="zh-C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775" y="1485900"/>
            <a:ext cx="6648450" cy="3886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775" y="1485900"/>
            <a:ext cx="6648450" cy="38862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7775" y="1489840"/>
            <a:ext cx="6648450" cy="3886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775" y="1485900"/>
            <a:ext cx="6648450" cy="3886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7775" y="1485900"/>
            <a:ext cx="6648450" cy="3886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1485900"/>
            <a:ext cx="5572125" cy="3886200"/>
          </a:xfrm>
          <a:prstGeom prst="rect">
            <a:avLst/>
          </a:prstGeom>
        </p:spPr>
      </p:pic>
    </p:spTree>
    <p:custDataLst>
      <p:tags r:id="rId1"/>
    </p:custDataLst>
    <p:extLst>
      <p:ext uri="{BB962C8B-B14F-4D97-AF65-F5344CB8AC3E}">
        <p14:creationId xmlns:p14="http://schemas.microsoft.com/office/powerpoint/2010/main" val="3423576178"/>
      </p:ext>
    </p:extLst>
  </p:cSld>
  <p:clrMapOvr>
    <a:masterClrMapping/>
  </p:clrMapOvr>
  <mc:AlternateContent xmlns:mc="http://schemas.openxmlformats.org/markup-compatibility/2006" xmlns:p14="http://schemas.microsoft.com/office/powerpoint/2010/main">
    <mc:Choice Requires="p14">
      <p:transition spd="slow" p14:dur="2000" advTm="16776"/>
    </mc:Choice>
    <mc:Fallback xmlns="">
      <p:transition spd="slow" advTm="167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4</a:t>
            </a:fld>
            <a:endParaRPr lang="en-US" altLang="zh-CN" dirty="0"/>
          </a:p>
        </p:txBody>
      </p:sp>
      <p:sp>
        <p:nvSpPr>
          <p:cNvPr id="296962" name="Rectangle 2"/>
          <p:cNvSpPr>
            <a:spLocks noGrp="1" noChangeArrowheads="1"/>
          </p:cNvSpPr>
          <p:nvPr>
            <p:ph type="title"/>
          </p:nvPr>
        </p:nvSpPr>
        <p:spPr>
          <a:xfrm>
            <a:off x="1143000" y="0"/>
            <a:ext cx="8001000" cy="1143000"/>
          </a:xfrm>
        </p:spPr>
        <p:txBody>
          <a:bodyPr/>
          <a:lstStyle/>
          <a:p>
            <a:r>
              <a:rPr lang="en-US" altLang="zh-CN" sz="3800" dirty="0" smtClean="0"/>
              <a:t>Another Study in Spam Detection??</a:t>
            </a:r>
          </a:p>
        </p:txBody>
      </p:sp>
      <p:sp>
        <p:nvSpPr>
          <p:cNvPr id="296963" name="Rectangle 3"/>
          <p:cNvSpPr>
            <a:spLocks noGrp="1" noChangeArrowheads="1"/>
          </p:cNvSpPr>
          <p:nvPr>
            <p:ph type="body" idx="1"/>
          </p:nvPr>
        </p:nvSpPr>
        <p:spPr>
          <a:xfrm>
            <a:off x="457200" y="1524000"/>
            <a:ext cx="8610600" cy="4572000"/>
          </a:xfrm>
        </p:spPr>
        <p:txBody>
          <a:bodyPr/>
          <a:lstStyle/>
          <a:p>
            <a:pPr>
              <a:lnSpc>
                <a:spcPct val="120000"/>
              </a:lnSpc>
            </a:pPr>
            <a:r>
              <a:rPr lang="en-US" altLang="zh-CN" sz="2800" dirty="0" smtClean="0"/>
              <a:t>Unique characteristics of OSNs</a:t>
            </a:r>
          </a:p>
          <a:p>
            <a:pPr lvl="1">
              <a:lnSpc>
                <a:spcPct val="120000"/>
              </a:lnSpc>
            </a:pPr>
            <a:r>
              <a:rPr lang="en-US" altLang="zh-CN" sz="2200" dirty="0" smtClean="0"/>
              <a:t>Are existing features still effective?</a:t>
            </a:r>
          </a:p>
          <a:p>
            <a:pPr lvl="1">
              <a:lnSpc>
                <a:spcPct val="120000"/>
              </a:lnSpc>
            </a:pPr>
            <a:r>
              <a:rPr lang="en-US" altLang="zh-CN" sz="2200" dirty="0" smtClean="0"/>
              <a:t>Number of words</a:t>
            </a:r>
          </a:p>
          <a:p>
            <a:pPr lvl="1">
              <a:lnSpc>
                <a:spcPct val="120000"/>
              </a:lnSpc>
            </a:pPr>
            <a:r>
              <a:rPr lang="en-US" altLang="zh-CN" sz="2200" dirty="0" smtClean="0"/>
              <a:t>Average word length</a:t>
            </a:r>
          </a:p>
          <a:p>
            <a:pPr lvl="1">
              <a:lnSpc>
                <a:spcPct val="120000"/>
              </a:lnSpc>
            </a:pPr>
            <a:r>
              <a:rPr lang="en-US" altLang="zh-CN" sz="2200" dirty="0" smtClean="0"/>
              <a:t>Sender IP neighborhood density</a:t>
            </a:r>
          </a:p>
          <a:p>
            <a:pPr lvl="1">
              <a:lnSpc>
                <a:spcPct val="120000"/>
              </a:lnSpc>
            </a:pPr>
            <a:r>
              <a:rPr lang="en-US" altLang="zh-CN" sz="2200" dirty="0" smtClean="0"/>
              <a:t>Sender AS number</a:t>
            </a:r>
          </a:p>
          <a:p>
            <a:pPr lvl="1">
              <a:lnSpc>
                <a:spcPct val="120000"/>
              </a:lnSpc>
            </a:pPr>
            <a:r>
              <a:rPr lang="en-US" altLang="zh-CN" sz="2200" dirty="0" smtClean="0"/>
              <a:t>Status of sender’s service ports</a:t>
            </a:r>
          </a:p>
          <a:p>
            <a:pPr lvl="1">
              <a:lnSpc>
                <a:spcPct val="120000"/>
              </a:lnSpc>
            </a:pPr>
            <a:r>
              <a:rPr lang="en-US" altLang="zh-CN" sz="2200" dirty="0" smtClean="0"/>
              <a:t>…</a:t>
            </a:r>
          </a:p>
          <a:p>
            <a:pPr lvl="1">
              <a:lnSpc>
                <a:spcPct val="120000"/>
              </a:lnSpc>
            </a:pPr>
            <a:r>
              <a:rPr lang="en-US" altLang="zh-CN" dirty="0" smtClean="0"/>
              <a:t>Any new features?</a:t>
            </a:r>
          </a:p>
          <a:p>
            <a:pPr lvl="1">
              <a:lnSpc>
                <a:spcPct val="120000"/>
              </a:lnSpc>
            </a:pPr>
            <a:endParaRPr lang="en-US" altLang="zh-CN" sz="2000" dirty="0" smtClean="0"/>
          </a:p>
          <a:p>
            <a:pPr lvl="1">
              <a:lnSpc>
                <a:spcPct val="120000"/>
              </a:lnSpc>
            </a:pPr>
            <a:endParaRPr lang="en-US" altLang="zh-CN"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929" y="2590800"/>
            <a:ext cx="6370529" cy="3886200"/>
          </a:xfrm>
          <a:prstGeom prst="rect">
            <a:avLst/>
          </a:prstGeom>
        </p:spPr>
      </p:pic>
      <p:sp>
        <p:nvSpPr>
          <p:cNvPr id="2" name="TextBox 1"/>
          <p:cNvSpPr txBox="1"/>
          <p:nvPr/>
        </p:nvSpPr>
        <p:spPr>
          <a:xfrm>
            <a:off x="5486400" y="4191000"/>
            <a:ext cx="2971800" cy="480131"/>
          </a:xfrm>
          <a:prstGeom prst="rect">
            <a:avLst/>
          </a:prstGeom>
          <a:noFill/>
        </p:spPr>
        <p:txBody>
          <a:bodyPr wrap="square" rtlCol="0">
            <a:spAutoFit/>
          </a:bodyPr>
          <a:lstStyle/>
          <a:p>
            <a:pPr>
              <a:buNone/>
            </a:pPr>
            <a:r>
              <a:rPr lang="en-US" dirty="0" smtClean="0">
                <a:solidFill>
                  <a:srgbClr val="FF0000"/>
                </a:solidFill>
              </a:rPr>
              <a:t>Not effective!</a:t>
            </a:r>
          </a:p>
        </p:txBody>
      </p:sp>
    </p:spTree>
    <p:extLst>
      <p:ext uri="{BB962C8B-B14F-4D97-AF65-F5344CB8AC3E}">
        <p14:creationId xmlns:p14="http://schemas.microsoft.com/office/powerpoint/2010/main" val="1533281436"/>
      </p:ext>
    </p:extLst>
  </p:cSld>
  <p:clrMapOvr>
    <a:masterClrMapping/>
  </p:clrMapOvr>
  <mc:AlternateContent xmlns:mc="http://schemas.openxmlformats.org/markup-compatibility/2006" xmlns:p14="http://schemas.microsoft.com/office/powerpoint/2010/main">
    <mc:Choice Requires="p14">
      <p:transition spd="slow" p14:dur="2000" advTm="49817"/>
    </mc:Choice>
    <mc:Fallback xmlns="">
      <p:transition spd="slow" advTm="49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500"/>
                                        <p:tgtEl>
                                          <p:spTgt spid="2969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animEffect transition="in" filter="fade">
                                      <p:cBhvr>
                                        <p:cTn id="10" dur="500"/>
                                        <p:tgtEl>
                                          <p:spTgt spid="29696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6"/>
                                        </p:tgtEl>
                                      </p:cBhvr>
                                      <p:by x="50000" y="50000"/>
                                    </p:animScale>
                                  </p:childTnLst>
                                </p:cTn>
                              </p:par>
                              <p:par>
                                <p:cTn id="18" presetID="42" presetClass="path" presetSubtype="0" accel="50000" decel="50000" fill="hold" nodeType="withEffect">
                                  <p:stCondLst>
                                    <p:cond delay="0"/>
                                  </p:stCondLst>
                                  <p:childTnLst>
                                    <p:animMotion origin="layout" path="M 5E-6 -1.11111E-6 L 0.34063 -0.28333 " pathEditMode="relative" rAng="0" ptsTypes="AA">
                                      <p:cBhvr>
                                        <p:cTn id="19" dur="2000" fill="hold"/>
                                        <p:tgtEl>
                                          <p:spTgt spid="6"/>
                                        </p:tgtEl>
                                        <p:attrNameLst>
                                          <p:attrName>ppt_x</p:attrName>
                                          <p:attrName>ppt_y</p:attrName>
                                        </p:attrNameLst>
                                      </p:cBhvr>
                                      <p:rCtr x="17031" y="-14167"/>
                                    </p:animMotion>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6963">
                                            <p:txEl>
                                              <p:pRg st="2" end="2"/>
                                            </p:txEl>
                                          </p:spTgt>
                                        </p:tgtEl>
                                        <p:attrNameLst>
                                          <p:attrName>style.visibility</p:attrName>
                                        </p:attrNameLst>
                                      </p:cBhvr>
                                      <p:to>
                                        <p:strVal val="visible"/>
                                      </p:to>
                                    </p:set>
                                    <p:animEffect transition="in" filter="fade">
                                      <p:cBhvr>
                                        <p:cTn id="23" dur="500"/>
                                        <p:tgtEl>
                                          <p:spTgt spid="29696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6963">
                                            <p:txEl>
                                              <p:pRg st="3" end="3"/>
                                            </p:txEl>
                                          </p:spTgt>
                                        </p:tgtEl>
                                        <p:attrNameLst>
                                          <p:attrName>style.visibility</p:attrName>
                                        </p:attrNameLst>
                                      </p:cBhvr>
                                      <p:to>
                                        <p:strVal val="visible"/>
                                      </p:to>
                                    </p:set>
                                    <p:animEffect transition="in" filter="fade">
                                      <p:cBhvr>
                                        <p:cTn id="26" dur="500"/>
                                        <p:tgtEl>
                                          <p:spTgt spid="29696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96963">
                                            <p:txEl>
                                              <p:pRg st="4" end="4"/>
                                            </p:txEl>
                                          </p:spTgt>
                                        </p:tgtEl>
                                        <p:attrNameLst>
                                          <p:attrName>style.visibility</p:attrName>
                                        </p:attrNameLst>
                                      </p:cBhvr>
                                      <p:to>
                                        <p:strVal val="visible"/>
                                      </p:to>
                                    </p:set>
                                    <p:animEffect transition="in" filter="fade">
                                      <p:cBhvr>
                                        <p:cTn id="29" dur="500"/>
                                        <p:tgtEl>
                                          <p:spTgt spid="29696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Effect transition="in" filter="fade">
                                      <p:cBhvr>
                                        <p:cTn id="32" dur="500"/>
                                        <p:tgtEl>
                                          <p:spTgt spid="29696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96963">
                                            <p:txEl>
                                              <p:pRg st="6" end="6"/>
                                            </p:txEl>
                                          </p:spTgt>
                                        </p:tgtEl>
                                        <p:attrNameLst>
                                          <p:attrName>style.visibility</p:attrName>
                                        </p:attrNameLst>
                                      </p:cBhvr>
                                      <p:to>
                                        <p:strVal val="visible"/>
                                      </p:to>
                                    </p:set>
                                    <p:animEffect transition="in" filter="fade">
                                      <p:cBhvr>
                                        <p:cTn id="35" dur="500"/>
                                        <p:tgtEl>
                                          <p:spTgt spid="29696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96963">
                                            <p:txEl>
                                              <p:pRg st="7" end="7"/>
                                            </p:txEl>
                                          </p:spTgt>
                                        </p:tgtEl>
                                        <p:attrNameLst>
                                          <p:attrName>style.visibility</p:attrName>
                                        </p:attrNameLst>
                                      </p:cBhvr>
                                      <p:to>
                                        <p:strVal val="visible"/>
                                      </p:to>
                                    </p:set>
                                    <p:animEffect transition="in" filter="fade">
                                      <p:cBhvr>
                                        <p:cTn id="38" dur="500"/>
                                        <p:tgtEl>
                                          <p:spTgt spid="29696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6963">
                                            <p:txEl>
                                              <p:pRg st="8" end="8"/>
                                            </p:txEl>
                                          </p:spTgt>
                                        </p:tgtEl>
                                        <p:attrNameLst>
                                          <p:attrName>style.visibility</p:attrName>
                                        </p:attrNameLst>
                                      </p:cBhvr>
                                      <p:to>
                                        <p:strVal val="visible"/>
                                      </p:to>
                                    </p:set>
                                    <p:animEffect transition="in" filter="fade">
                                      <p:cBhvr>
                                        <p:cTn id="47" dur="5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pPr>
              <a:defRPr/>
            </a:pPr>
            <a:fld id="{F4E1C995-1BE2-4DC2-A0AF-1A3474D89E4A}" type="slidenum">
              <a:rPr lang="en-US" altLang="zh-CN"/>
              <a:pPr>
                <a:defRPr/>
              </a:pPr>
              <a:t>5</a:t>
            </a:fld>
            <a:endParaRPr lang="en-US" altLang="zh-CN" dirty="0"/>
          </a:p>
        </p:txBody>
      </p:sp>
      <p:sp>
        <p:nvSpPr>
          <p:cNvPr id="296962" name="Rectangle 2"/>
          <p:cNvSpPr>
            <a:spLocks noGrp="1" noChangeArrowheads="1"/>
          </p:cNvSpPr>
          <p:nvPr>
            <p:ph type="title"/>
          </p:nvPr>
        </p:nvSpPr>
        <p:spPr>
          <a:xfrm>
            <a:off x="1143000" y="0"/>
            <a:ext cx="8001000" cy="1143000"/>
          </a:xfrm>
        </p:spPr>
        <p:txBody>
          <a:bodyPr/>
          <a:lstStyle/>
          <a:p>
            <a:r>
              <a:rPr lang="en-US" altLang="zh-CN" sz="3800" dirty="0" smtClean="0"/>
              <a:t>Goals and Existing Work</a:t>
            </a:r>
          </a:p>
        </p:txBody>
      </p:sp>
      <p:sp>
        <p:nvSpPr>
          <p:cNvPr id="296963" name="Rectangle 3"/>
          <p:cNvSpPr>
            <a:spLocks noGrp="1" noChangeArrowheads="1"/>
          </p:cNvSpPr>
          <p:nvPr>
            <p:ph type="body" idx="1"/>
          </p:nvPr>
        </p:nvSpPr>
        <p:spPr>
          <a:xfrm>
            <a:off x="457200" y="1447800"/>
            <a:ext cx="8610600" cy="4953000"/>
          </a:xfrm>
        </p:spPr>
        <p:txBody>
          <a:bodyPr/>
          <a:lstStyle/>
          <a:p>
            <a:pPr>
              <a:lnSpc>
                <a:spcPct val="120000"/>
              </a:lnSpc>
            </a:pPr>
            <a:r>
              <a:rPr lang="en-US" altLang="zh-CN" sz="2800" dirty="0" smtClean="0"/>
              <a:t>An effort towards a system ready to deploy</a:t>
            </a:r>
          </a:p>
          <a:p>
            <a:pPr>
              <a:lnSpc>
                <a:spcPct val="120000"/>
              </a:lnSpc>
            </a:pPr>
            <a:endParaRPr lang="en-US" altLang="zh-CN" sz="1100" dirty="0" smtClean="0"/>
          </a:p>
          <a:p>
            <a:pPr>
              <a:lnSpc>
                <a:spcPct val="120000"/>
              </a:lnSpc>
            </a:pPr>
            <a:endParaRPr lang="en-US" altLang="zh-CN" sz="2400" dirty="0"/>
          </a:p>
          <a:p>
            <a:pPr>
              <a:lnSpc>
                <a:spcPct val="120000"/>
              </a:lnSpc>
            </a:pPr>
            <a:endParaRPr lang="en-US" altLang="zh-CN" sz="2400" dirty="0" smtClean="0"/>
          </a:p>
          <a:p>
            <a:pPr>
              <a:lnSpc>
                <a:spcPct val="120000"/>
              </a:lnSpc>
            </a:pPr>
            <a:endParaRPr lang="en-US" altLang="zh-CN" sz="1100" dirty="0"/>
          </a:p>
          <a:p>
            <a:pPr>
              <a:lnSpc>
                <a:spcPct val="120000"/>
              </a:lnSpc>
            </a:pPr>
            <a:r>
              <a:rPr lang="en-US" altLang="zh-CN" sz="2800" dirty="0" smtClean="0"/>
              <a:t>Existing studies in OSN spam:</a:t>
            </a:r>
          </a:p>
          <a:p>
            <a:pPr lvl="1">
              <a:lnSpc>
                <a:spcPct val="120000"/>
              </a:lnSpc>
            </a:pPr>
            <a:r>
              <a:rPr lang="en-US" altLang="zh-CN" sz="2400" dirty="0" smtClean="0"/>
              <a:t>[</a:t>
            </a:r>
            <a:r>
              <a:rPr lang="en-US" altLang="zh-CN" sz="2400" dirty="0" err="1" smtClean="0"/>
              <a:t>Gao</a:t>
            </a:r>
            <a:r>
              <a:rPr lang="en-US" altLang="zh-CN" sz="2400" dirty="0" smtClean="0"/>
              <a:t> IMC10, Grier CCS10] offline analysis </a:t>
            </a:r>
          </a:p>
          <a:p>
            <a:pPr lvl="1">
              <a:lnSpc>
                <a:spcPct val="120000"/>
              </a:lnSpc>
            </a:pPr>
            <a:r>
              <a:rPr lang="en-US" sz="2400" dirty="0" smtClean="0"/>
              <a:t>[Thomas Oakland11] landing page </a:t>
            </a:r>
            <a:r>
              <a:rPr lang="en-US" sz="2400" i="1" dirty="0" smtClean="0"/>
              <a:t>vs.</a:t>
            </a:r>
            <a:r>
              <a:rPr lang="en-US" sz="2400" dirty="0" smtClean="0"/>
              <a:t> message content</a:t>
            </a:r>
            <a:endParaRPr lang="en-US" sz="2400" dirty="0"/>
          </a:p>
          <a:p>
            <a:pPr lvl="1">
              <a:lnSpc>
                <a:spcPct val="120000"/>
              </a:lnSpc>
            </a:pPr>
            <a:r>
              <a:rPr lang="en-US" altLang="zh-CN" sz="2400" dirty="0" smtClean="0"/>
              <a:t>Numerous work in </a:t>
            </a:r>
            <a:r>
              <a:rPr lang="en-US" altLang="zh-CN" sz="2400" dirty="0" smtClean="0"/>
              <a:t>spammer-faked </a:t>
            </a:r>
            <a:r>
              <a:rPr lang="en-US" altLang="zh-CN" sz="2400" dirty="0" smtClean="0"/>
              <a:t>account detection</a:t>
            </a:r>
          </a:p>
          <a:p>
            <a:pPr marL="457200" lvl="1" indent="0">
              <a:lnSpc>
                <a:spcPct val="120000"/>
              </a:lnSpc>
              <a:buNone/>
            </a:pPr>
            <a:endParaRPr lang="en-US" altLang="zh-CN" sz="2000" dirty="0" smtClean="0"/>
          </a:p>
          <a:p>
            <a:pPr lvl="1">
              <a:lnSpc>
                <a:spcPct val="120000"/>
              </a:lnSpc>
            </a:pPr>
            <a:endParaRPr lang="en-US" altLang="zh-CN" sz="2000" dirty="0" smtClean="0"/>
          </a:p>
        </p:txBody>
      </p:sp>
      <p:sp>
        <p:nvSpPr>
          <p:cNvPr id="2" name="TextBox 1"/>
          <p:cNvSpPr txBox="1"/>
          <p:nvPr/>
        </p:nvSpPr>
        <p:spPr>
          <a:xfrm>
            <a:off x="457200" y="2057400"/>
            <a:ext cx="3352800" cy="1409168"/>
          </a:xfrm>
          <a:prstGeom prst="rect">
            <a:avLst/>
          </a:prstGeom>
          <a:noFill/>
        </p:spPr>
        <p:txBody>
          <a:bodyPr wrap="square" numCol="1" spcCol="0" rtlCol="0">
            <a:spAutoFit/>
          </a:bodyPr>
          <a:lstStyle/>
          <a:p>
            <a:pPr marL="800100" lvl="1" indent="-342900">
              <a:lnSpc>
                <a:spcPct val="120000"/>
              </a:lnSpc>
              <a:buFont typeface="Wingdings" pitchFamily="2" charset="2"/>
              <a:buChar char="v"/>
            </a:pPr>
            <a:r>
              <a:rPr lang="en-US" altLang="zh-CN" sz="2200" i="0" dirty="0">
                <a:solidFill>
                  <a:schemeClr val="tx1"/>
                </a:solidFill>
              </a:rPr>
              <a:t>Online </a:t>
            </a:r>
            <a:r>
              <a:rPr lang="en-US" altLang="zh-CN" sz="2200" i="0" dirty="0" smtClean="0">
                <a:solidFill>
                  <a:schemeClr val="tx1"/>
                </a:solidFill>
              </a:rPr>
              <a:t>detection</a:t>
            </a:r>
          </a:p>
          <a:p>
            <a:pPr marL="800100" lvl="1" indent="-342900">
              <a:lnSpc>
                <a:spcPct val="120000"/>
              </a:lnSpc>
              <a:buFont typeface="Wingdings" pitchFamily="2" charset="2"/>
              <a:buChar char="v"/>
            </a:pPr>
            <a:r>
              <a:rPr lang="en-US" altLang="zh-CN" sz="2200" i="0" dirty="0" smtClean="0">
                <a:solidFill>
                  <a:schemeClr val="tx1"/>
                </a:solidFill>
              </a:rPr>
              <a:t>High accuracy</a:t>
            </a:r>
          </a:p>
          <a:p>
            <a:pPr marL="800100" lvl="1" indent="-342900">
              <a:lnSpc>
                <a:spcPct val="120000"/>
              </a:lnSpc>
              <a:buFont typeface="Wingdings" pitchFamily="2" charset="2"/>
              <a:buChar char="v"/>
              <a:tabLst>
                <a:tab pos="3089275" algn="l"/>
                <a:tab pos="3425825" algn="l"/>
                <a:tab pos="3489325" algn="l"/>
                <a:tab pos="3541713" algn="l"/>
                <a:tab pos="3825875" algn="l"/>
              </a:tabLst>
            </a:pPr>
            <a:r>
              <a:rPr lang="en-US" altLang="zh-CN" sz="2200" i="0" dirty="0" smtClean="0">
                <a:solidFill>
                  <a:schemeClr val="tx1"/>
                </a:solidFill>
              </a:rPr>
              <a:t>Low latency</a:t>
            </a:r>
          </a:p>
        </p:txBody>
      </p:sp>
      <p:sp>
        <p:nvSpPr>
          <p:cNvPr id="3" name="TextBox 2"/>
          <p:cNvSpPr txBox="1"/>
          <p:nvPr/>
        </p:nvSpPr>
        <p:spPr>
          <a:xfrm>
            <a:off x="3429000" y="2062472"/>
            <a:ext cx="5562600" cy="1751249"/>
          </a:xfrm>
          <a:prstGeom prst="rect">
            <a:avLst/>
          </a:prstGeom>
          <a:noFill/>
        </p:spPr>
        <p:txBody>
          <a:bodyPr wrap="square" rtlCol="0">
            <a:spAutoFit/>
          </a:bodyPr>
          <a:lstStyle/>
          <a:p>
            <a:pPr marL="800100" lvl="1" indent="-342900">
              <a:lnSpc>
                <a:spcPct val="120000"/>
              </a:lnSpc>
              <a:buFont typeface="Wingdings" pitchFamily="2" charset="2"/>
              <a:buChar char="v"/>
            </a:pPr>
            <a:r>
              <a:rPr lang="en-US" altLang="zh-CN" sz="2200" i="0" dirty="0" smtClean="0">
                <a:solidFill>
                  <a:schemeClr val="tx1"/>
                </a:solidFill>
              </a:rPr>
              <a:t>Detection of campaigns absent from training set</a:t>
            </a:r>
            <a:endParaRPr lang="en-US" altLang="zh-CN" sz="2200" i="0" dirty="0">
              <a:solidFill>
                <a:schemeClr val="tx1"/>
              </a:solidFill>
            </a:endParaRPr>
          </a:p>
          <a:p>
            <a:pPr marL="800100" lvl="1" indent="-342900">
              <a:lnSpc>
                <a:spcPct val="120000"/>
              </a:lnSpc>
              <a:buFont typeface="Wingdings" pitchFamily="2" charset="2"/>
              <a:buChar char="v"/>
            </a:pPr>
            <a:r>
              <a:rPr lang="en-US" altLang="zh-CN" sz="2200" i="0" dirty="0">
                <a:solidFill>
                  <a:schemeClr val="tx1"/>
                </a:solidFill>
              </a:rPr>
              <a:t>No need for frequent re-training</a:t>
            </a:r>
          </a:p>
          <a:p>
            <a:pPr>
              <a:buNone/>
            </a:pPr>
            <a:endParaRPr lang="en-US" sz="2200" i="0" dirty="0" smtClean="0">
              <a:solidFill>
                <a:schemeClr val="tx1"/>
              </a:solidFill>
            </a:endParaRPr>
          </a:p>
        </p:txBody>
      </p:sp>
    </p:spTree>
    <p:extLst>
      <p:ext uri="{BB962C8B-B14F-4D97-AF65-F5344CB8AC3E}">
        <p14:creationId xmlns:p14="http://schemas.microsoft.com/office/powerpoint/2010/main" val="2425003009"/>
      </p:ext>
    </p:extLst>
  </p:cSld>
  <p:clrMapOvr>
    <a:masterClrMapping/>
  </p:clrMapOvr>
  <mc:AlternateContent xmlns:mc="http://schemas.openxmlformats.org/markup-compatibility/2006" xmlns:p14="http://schemas.microsoft.com/office/powerpoint/2010/main">
    <mc:Choice Requires="p14">
      <p:transition spd="slow" p14:dur="2000" advTm="49817"/>
    </mc:Choice>
    <mc:Fallback xmlns="">
      <p:transition spd="slow" advTm="49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500"/>
                                        <p:tgtEl>
                                          <p:spTgt spid="2969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6963">
                                            <p:txEl>
                                              <p:pRg st="5" end="5"/>
                                            </p:txEl>
                                          </p:spTgt>
                                        </p:tgtEl>
                                        <p:attrNameLst>
                                          <p:attrName>style.visibility</p:attrName>
                                        </p:attrNameLst>
                                      </p:cBhvr>
                                      <p:to>
                                        <p:strVal val="visible"/>
                                      </p:to>
                                    </p:set>
                                    <p:animEffect transition="in" filter="fade">
                                      <p:cBhvr>
                                        <p:cTn id="18" dur="500"/>
                                        <p:tgtEl>
                                          <p:spTgt spid="29696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6963">
                                            <p:txEl>
                                              <p:pRg st="6" end="6"/>
                                            </p:txEl>
                                          </p:spTgt>
                                        </p:tgtEl>
                                        <p:attrNameLst>
                                          <p:attrName>style.visibility</p:attrName>
                                        </p:attrNameLst>
                                      </p:cBhvr>
                                      <p:to>
                                        <p:strVal val="visible"/>
                                      </p:to>
                                    </p:set>
                                    <p:animEffect transition="in" filter="fade">
                                      <p:cBhvr>
                                        <p:cTn id="21" dur="500"/>
                                        <p:tgtEl>
                                          <p:spTgt spid="29696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96963">
                                            <p:txEl>
                                              <p:pRg st="7" end="7"/>
                                            </p:txEl>
                                          </p:spTgt>
                                        </p:tgtEl>
                                        <p:attrNameLst>
                                          <p:attrName>style.visibility</p:attrName>
                                        </p:attrNameLst>
                                      </p:cBhvr>
                                      <p:to>
                                        <p:strVal val="visible"/>
                                      </p:to>
                                    </p:set>
                                    <p:animEffect transition="in" filter="fade">
                                      <p:cBhvr>
                                        <p:cTn id="24" dur="500"/>
                                        <p:tgtEl>
                                          <p:spTgt spid="29696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63">
                                            <p:txEl>
                                              <p:pRg st="8" end="8"/>
                                            </p:txEl>
                                          </p:spTgt>
                                        </p:tgtEl>
                                        <p:attrNameLst>
                                          <p:attrName>style.visibility</p:attrName>
                                        </p:attrNameLst>
                                      </p:cBhvr>
                                      <p:to>
                                        <p:strVal val="visible"/>
                                      </p:to>
                                    </p:set>
                                    <p:animEffect transition="in" filter="fade">
                                      <p:cBhvr>
                                        <p:cTn id="27" dur="500"/>
                                        <p:tgtEl>
                                          <p:spTgt spid="296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6</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6</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828800"/>
            <a:ext cx="8229600" cy="4297363"/>
          </a:xfrm>
        </p:spPr>
        <p:txBody>
          <a:bodyPr/>
          <a:lstStyle/>
          <a:p>
            <a:pPr eaLnBrk="1" hangingPunct="1">
              <a:lnSpc>
                <a:spcPct val="200000"/>
              </a:lnSpc>
            </a:pPr>
            <a:r>
              <a:rPr lang="en-US" altLang="zh-CN" b="1" dirty="0" smtClean="0"/>
              <a:t>Detection System Design</a:t>
            </a:r>
          </a:p>
          <a:p>
            <a:pPr eaLnBrk="1" hangingPunct="1">
              <a:lnSpc>
                <a:spcPct val="200000"/>
              </a:lnSpc>
            </a:pPr>
            <a:r>
              <a:rPr lang="en-US" altLang="zh-CN" dirty="0" smtClean="0"/>
              <a:t>Evaluation</a:t>
            </a:r>
          </a:p>
          <a:p>
            <a:pPr eaLnBrk="1" hangingPunct="1">
              <a:lnSpc>
                <a:spcPct val="200000"/>
              </a:lnSpc>
            </a:pPr>
            <a:r>
              <a:rPr lang="en-US" altLang="zh-CN" dirty="0" smtClean="0"/>
              <a:t>Conclusions &amp; Future Work</a:t>
            </a:r>
            <a:endParaRPr lang="en-US" altLang="zh-CN" dirty="0"/>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Roadmap</a:t>
            </a:r>
          </a:p>
        </p:txBody>
      </p:sp>
    </p:spTree>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7</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7</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600200"/>
            <a:ext cx="8229600" cy="2971799"/>
          </a:xfrm>
        </p:spPr>
        <p:txBody>
          <a:bodyPr/>
          <a:lstStyle/>
          <a:p>
            <a:pPr marL="0" indent="0" eaLnBrk="1" hangingPunct="1">
              <a:buNone/>
            </a:pPr>
            <a:r>
              <a:rPr lang="en-US" altLang="zh-CN" b="1" dirty="0" smtClean="0">
                <a:solidFill>
                  <a:srgbClr val="FF0000"/>
                </a:solidFill>
              </a:rPr>
              <a:t>We Do NOT: </a:t>
            </a:r>
          </a:p>
          <a:p>
            <a:pPr marL="0" indent="0" eaLnBrk="1" hangingPunct="1">
              <a:buNone/>
            </a:pPr>
            <a:r>
              <a:rPr lang="en-US" altLang="zh-CN" b="1" dirty="0">
                <a:solidFill>
                  <a:srgbClr val="FF0000"/>
                </a:solidFill>
              </a:rPr>
              <a:t>	</a:t>
            </a:r>
            <a:r>
              <a:rPr lang="en-US" altLang="zh-CN" dirty="0"/>
              <a:t>I</a:t>
            </a:r>
            <a:r>
              <a:rPr lang="en-US" altLang="zh-CN" dirty="0" smtClean="0"/>
              <a:t>nspect each message individually</a:t>
            </a:r>
          </a:p>
          <a:p>
            <a:pPr marL="0" indent="0" eaLnBrk="1" hangingPunct="1">
              <a:buNone/>
            </a:pPr>
            <a:endParaRPr lang="en-US" altLang="zh-CN" sz="2000" dirty="0"/>
          </a:p>
          <a:p>
            <a:pPr marL="0" indent="0" eaLnBrk="1" hangingPunct="1">
              <a:buNone/>
            </a:pPr>
            <a:r>
              <a:rPr lang="en-US" altLang="zh-CN" dirty="0" smtClean="0"/>
              <a:t>                                            </a:t>
            </a:r>
            <a:r>
              <a:rPr lang="en-US" altLang="zh-CN" sz="4800" dirty="0" smtClean="0"/>
              <a:t>…</a:t>
            </a:r>
            <a:endParaRPr lang="en-US" altLang="zh-CN" dirty="0" smtClean="0"/>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Key Intuition</a:t>
            </a:r>
          </a:p>
        </p:txBody>
      </p:sp>
      <p:sp>
        <p:nvSpPr>
          <p:cNvPr id="3" name="Rounded Rectangular Callout 2"/>
          <p:cNvSpPr/>
          <p:nvPr/>
        </p:nvSpPr>
        <p:spPr bwMode="auto">
          <a:xfrm>
            <a:off x="1143000" y="34290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m</a:t>
            </a: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rPr>
              <a:t>1</a:t>
            </a:r>
          </a:p>
        </p:txBody>
      </p:sp>
      <p:sp>
        <p:nvSpPr>
          <p:cNvPr id="8" name="Rounded Rectangular Callout 7"/>
          <p:cNvSpPr/>
          <p:nvPr/>
        </p:nvSpPr>
        <p:spPr bwMode="auto">
          <a:xfrm>
            <a:off x="2667000" y="34290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m</a:t>
            </a: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rPr>
              <a:t>2</a:t>
            </a:r>
          </a:p>
        </p:txBody>
      </p:sp>
      <p:sp>
        <p:nvSpPr>
          <p:cNvPr id="9" name="Rounded Rectangular Callout 8"/>
          <p:cNvSpPr/>
          <p:nvPr/>
        </p:nvSpPr>
        <p:spPr bwMode="auto">
          <a:xfrm>
            <a:off x="4191000" y="34290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a:solidFill>
                  <a:schemeClr val="tx1"/>
                </a:solidFill>
                <a:latin typeface="Arial" pitchFamily="34" charset="0"/>
                <a:cs typeface="Arial" pitchFamily="34" charset="0"/>
              </a:rPr>
              <a:t>m</a:t>
            </a:r>
            <a:r>
              <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sg_</a:t>
            </a:r>
            <a:r>
              <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rPr>
              <a:t>3</a:t>
            </a:r>
          </a:p>
        </p:txBody>
      </p:sp>
      <p:sp>
        <p:nvSpPr>
          <p:cNvPr id="11" name="Rounded Rectangular Callout 10"/>
          <p:cNvSpPr/>
          <p:nvPr/>
        </p:nvSpPr>
        <p:spPr bwMode="auto">
          <a:xfrm>
            <a:off x="6553200" y="34290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kumimoji="0" lang="en-US" sz="2800" b="0" u="none" strike="noStrike" cap="none" normalizeH="0" baseline="0" dirty="0" err="1" smtClean="0">
                <a:ln>
                  <a:noFill/>
                </a:ln>
                <a:solidFill>
                  <a:schemeClr val="tx1"/>
                </a:solidFill>
                <a:effectLst/>
                <a:latin typeface="Arial" pitchFamily="34" charset="0"/>
                <a:ea typeface="宋体" pitchFamily="2" charset="-122"/>
                <a:cs typeface="Arial" pitchFamily="34" charset="0"/>
              </a:rPr>
              <a:t>n</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nvGrpSpPr>
          <p:cNvPr id="13" name="Group 12"/>
          <p:cNvGrpSpPr/>
          <p:nvPr/>
        </p:nvGrpSpPr>
        <p:grpSpPr>
          <a:xfrm>
            <a:off x="304800" y="4331935"/>
            <a:ext cx="2570412" cy="1948576"/>
            <a:chOff x="304800" y="4331935"/>
            <a:chExt cx="2570412" cy="1948576"/>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876800"/>
              <a:ext cx="1198812" cy="1403711"/>
            </a:xfrm>
            <a:prstGeom prst="rect">
              <a:avLst/>
            </a:prstGeom>
          </p:spPr>
        </p:pic>
        <p:sp>
          <p:nvSpPr>
            <p:cNvPr id="6" name="TextBox 5"/>
            <p:cNvSpPr txBox="1"/>
            <p:nvPr/>
          </p:nvSpPr>
          <p:spPr>
            <a:xfrm>
              <a:off x="304800" y="5061311"/>
              <a:ext cx="1600200" cy="480131"/>
            </a:xfrm>
            <a:prstGeom prst="rect">
              <a:avLst/>
            </a:prstGeom>
            <a:noFill/>
          </p:spPr>
          <p:txBody>
            <a:bodyPr wrap="square" rtlCol="0">
              <a:spAutoFit/>
            </a:bodyPr>
            <a:lstStyle/>
            <a:p>
              <a:pPr>
                <a:buNone/>
              </a:pPr>
              <a:r>
                <a:rPr lang="en-US" dirty="0" smtClean="0">
                  <a:solidFill>
                    <a:srgbClr val="FF0000"/>
                  </a:solidFill>
                </a:rPr>
                <a:t>Spam??</a:t>
              </a:r>
            </a:p>
          </p:txBody>
        </p:sp>
        <p:sp>
          <p:nvSpPr>
            <p:cNvPr id="12" name="Down Arrow 11"/>
            <p:cNvSpPr/>
            <p:nvPr/>
          </p:nvSpPr>
          <p:spPr bwMode="auto">
            <a:xfrm rot="10800000">
              <a:off x="1485900" y="4331935"/>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grpSp>
        <p:nvGrpSpPr>
          <p:cNvPr id="16" name="Group 15"/>
          <p:cNvGrpSpPr/>
          <p:nvPr/>
        </p:nvGrpSpPr>
        <p:grpSpPr>
          <a:xfrm>
            <a:off x="1905000" y="4332890"/>
            <a:ext cx="2570412" cy="1948576"/>
            <a:chOff x="304800" y="4331935"/>
            <a:chExt cx="2570412" cy="1948576"/>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876800"/>
              <a:ext cx="1198812" cy="1403711"/>
            </a:xfrm>
            <a:prstGeom prst="rect">
              <a:avLst/>
            </a:prstGeom>
          </p:spPr>
        </p:pic>
        <p:sp>
          <p:nvSpPr>
            <p:cNvPr id="18" name="TextBox 17"/>
            <p:cNvSpPr txBox="1"/>
            <p:nvPr/>
          </p:nvSpPr>
          <p:spPr>
            <a:xfrm>
              <a:off x="304800" y="5061311"/>
              <a:ext cx="1600200" cy="480131"/>
            </a:xfrm>
            <a:prstGeom prst="rect">
              <a:avLst/>
            </a:prstGeom>
            <a:noFill/>
          </p:spPr>
          <p:txBody>
            <a:bodyPr wrap="square" rtlCol="0">
              <a:spAutoFit/>
            </a:bodyPr>
            <a:lstStyle/>
            <a:p>
              <a:pPr>
                <a:buNone/>
              </a:pPr>
              <a:r>
                <a:rPr lang="en-US" dirty="0" smtClean="0">
                  <a:solidFill>
                    <a:srgbClr val="FF0000"/>
                  </a:solidFill>
                </a:rPr>
                <a:t>Spam??</a:t>
              </a:r>
            </a:p>
          </p:txBody>
        </p:sp>
        <p:sp>
          <p:nvSpPr>
            <p:cNvPr id="19" name="Down Arrow 18"/>
            <p:cNvSpPr/>
            <p:nvPr/>
          </p:nvSpPr>
          <p:spPr bwMode="auto">
            <a:xfrm rot="10800000">
              <a:off x="1485900" y="4331935"/>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grpSp>
        <p:nvGrpSpPr>
          <p:cNvPr id="20" name="Group 19"/>
          <p:cNvGrpSpPr/>
          <p:nvPr/>
        </p:nvGrpSpPr>
        <p:grpSpPr>
          <a:xfrm>
            <a:off x="3429000" y="4332890"/>
            <a:ext cx="2570412" cy="1948576"/>
            <a:chOff x="304800" y="4331935"/>
            <a:chExt cx="2570412" cy="194857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876800"/>
              <a:ext cx="1198812" cy="1403711"/>
            </a:xfrm>
            <a:prstGeom prst="rect">
              <a:avLst/>
            </a:prstGeom>
          </p:spPr>
        </p:pic>
        <p:sp>
          <p:nvSpPr>
            <p:cNvPr id="22" name="TextBox 21"/>
            <p:cNvSpPr txBox="1"/>
            <p:nvPr/>
          </p:nvSpPr>
          <p:spPr>
            <a:xfrm>
              <a:off x="304800" y="5061311"/>
              <a:ext cx="1600200" cy="480131"/>
            </a:xfrm>
            <a:prstGeom prst="rect">
              <a:avLst/>
            </a:prstGeom>
            <a:noFill/>
          </p:spPr>
          <p:txBody>
            <a:bodyPr wrap="square" rtlCol="0">
              <a:spAutoFit/>
            </a:bodyPr>
            <a:lstStyle/>
            <a:p>
              <a:pPr>
                <a:buNone/>
              </a:pPr>
              <a:r>
                <a:rPr lang="en-US" dirty="0" smtClean="0">
                  <a:solidFill>
                    <a:srgbClr val="FF0000"/>
                  </a:solidFill>
                </a:rPr>
                <a:t>Spam??</a:t>
              </a:r>
            </a:p>
          </p:txBody>
        </p:sp>
        <p:sp>
          <p:nvSpPr>
            <p:cNvPr id="23" name="Down Arrow 22"/>
            <p:cNvSpPr/>
            <p:nvPr/>
          </p:nvSpPr>
          <p:spPr bwMode="auto">
            <a:xfrm rot="10800000">
              <a:off x="1485900" y="4331935"/>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grpSp>
        <p:nvGrpSpPr>
          <p:cNvPr id="24" name="Group 23"/>
          <p:cNvGrpSpPr/>
          <p:nvPr/>
        </p:nvGrpSpPr>
        <p:grpSpPr>
          <a:xfrm>
            <a:off x="5811588" y="4332890"/>
            <a:ext cx="2570412" cy="1948576"/>
            <a:chOff x="304800" y="4331935"/>
            <a:chExt cx="2570412" cy="194857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876800"/>
              <a:ext cx="1198812" cy="1403711"/>
            </a:xfrm>
            <a:prstGeom prst="rect">
              <a:avLst/>
            </a:prstGeom>
          </p:spPr>
        </p:pic>
        <p:sp>
          <p:nvSpPr>
            <p:cNvPr id="26" name="TextBox 25"/>
            <p:cNvSpPr txBox="1"/>
            <p:nvPr/>
          </p:nvSpPr>
          <p:spPr>
            <a:xfrm>
              <a:off x="304800" y="5061311"/>
              <a:ext cx="1600200" cy="480131"/>
            </a:xfrm>
            <a:prstGeom prst="rect">
              <a:avLst/>
            </a:prstGeom>
            <a:noFill/>
          </p:spPr>
          <p:txBody>
            <a:bodyPr wrap="square" rtlCol="0">
              <a:spAutoFit/>
            </a:bodyPr>
            <a:lstStyle/>
            <a:p>
              <a:pPr>
                <a:buNone/>
              </a:pPr>
              <a:r>
                <a:rPr lang="en-US" dirty="0" smtClean="0">
                  <a:solidFill>
                    <a:srgbClr val="FF0000"/>
                  </a:solidFill>
                </a:rPr>
                <a:t>Spam??</a:t>
              </a:r>
            </a:p>
          </p:txBody>
        </p:sp>
        <p:sp>
          <p:nvSpPr>
            <p:cNvPr id="27" name="Down Arrow 26"/>
            <p:cNvSpPr/>
            <p:nvPr/>
          </p:nvSpPr>
          <p:spPr bwMode="auto">
            <a:xfrm rot="10800000">
              <a:off x="1485900" y="4331935"/>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spTree>
    <p:extLst>
      <p:ext uri="{BB962C8B-B14F-4D97-AF65-F5344CB8AC3E}">
        <p14:creationId xmlns:p14="http://schemas.microsoft.com/office/powerpoint/2010/main" val="1371096155"/>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73412">
                                            <p:txEl>
                                              <p:pRg st="3" end="3"/>
                                            </p:txEl>
                                          </p:spTgt>
                                        </p:tgtEl>
                                        <p:attrNameLst>
                                          <p:attrName>style.visibility</p:attrName>
                                        </p:attrNameLst>
                                      </p:cBhvr>
                                      <p:to>
                                        <p:strVal val="visible"/>
                                      </p:to>
                                    </p:set>
                                    <p:animEffect transition="in" filter="fade">
                                      <p:cBhvr>
                                        <p:cTn id="16" dur="500"/>
                                        <p:tgtEl>
                                          <p:spTgt spid="2734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3412">
                                            <p:txEl>
                                              <p:pRg st="0" end="0"/>
                                            </p:txEl>
                                          </p:spTgt>
                                        </p:tgtEl>
                                        <p:attrNameLst>
                                          <p:attrName>style.visibility</p:attrName>
                                        </p:attrNameLst>
                                      </p:cBhvr>
                                      <p:to>
                                        <p:strVal val="visible"/>
                                      </p:to>
                                    </p:set>
                                    <p:animEffect transition="in" filter="fade">
                                      <p:cBhvr>
                                        <p:cTn id="46" dur="500"/>
                                        <p:tgtEl>
                                          <p:spTgt spid="273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15E16B9D-F949-4D6A-9818-B8D4B7C53DC7}" type="slidenum">
              <a:rPr lang="en-US" altLang="zh-CN"/>
              <a:pPr>
                <a:defRPr/>
              </a:pPr>
              <a:t>8</a:t>
            </a:fld>
            <a:endParaRPr lang="en-US" altLang="zh-CN"/>
          </a:p>
        </p:txBody>
      </p:sp>
      <p:sp>
        <p:nvSpPr>
          <p:cNvPr id="27341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folHlink"/>
                </a:solidFill>
                <a:latin typeface="Arial" charset="0"/>
                <a:ea typeface="宋体" pitchFamily="2" charset="-122"/>
              </a:defRPr>
            </a:lvl1pPr>
            <a:lvl2pPr marL="742950" indent="-285750" eaLnBrk="0" hangingPunct="0">
              <a:defRPr sz="2800" i="1">
                <a:solidFill>
                  <a:schemeClr val="folHlink"/>
                </a:solidFill>
                <a:latin typeface="Arial" charset="0"/>
                <a:ea typeface="宋体" pitchFamily="2" charset="-122"/>
              </a:defRPr>
            </a:lvl2pPr>
            <a:lvl3pPr marL="1143000" indent="-228600" eaLnBrk="0" hangingPunct="0">
              <a:defRPr sz="2800" i="1">
                <a:solidFill>
                  <a:schemeClr val="folHlink"/>
                </a:solidFill>
                <a:latin typeface="Arial" charset="0"/>
                <a:ea typeface="宋体" pitchFamily="2" charset="-122"/>
              </a:defRPr>
            </a:lvl3pPr>
            <a:lvl4pPr marL="1600200" indent="-228600" eaLnBrk="0" hangingPunct="0">
              <a:defRPr sz="2800" i="1">
                <a:solidFill>
                  <a:schemeClr val="folHlink"/>
                </a:solidFill>
                <a:latin typeface="Arial" charset="0"/>
                <a:ea typeface="宋体" pitchFamily="2" charset="-122"/>
              </a:defRPr>
            </a:lvl4pPr>
            <a:lvl5pPr marL="2057400" indent="-228600" eaLnBrk="0" hangingPunct="0">
              <a:defRPr sz="2800" i="1">
                <a:solidFill>
                  <a:schemeClr val="folHlink"/>
                </a:solidFill>
                <a:latin typeface="Arial" charset="0"/>
                <a:ea typeface="宋体" pitchFamily="2" charset="-122"/>
              </a:defRPr>
            </a:lvl5pPr>
            <a:lvl6pPr marL="25146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6pPr>
            <a:lvl7pPr marL="29718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7pPr>
            <a:lvl8pPr marL="34290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8pPr>
            <a:lvl9pPr marL="3886200" indent="-228600" eaLnBrk="0" fontAlgn="base" hangingPunct="0">
              <a:lnSpc>
                <a:spcPct val="90000"/>
              </a:lnSpc>
              <a:spcBef>
                <a:spcPct val="20000"/>
              </a:spcBef>
              <a:spcAft>
                <a:spcPct val="0"/>
              </a:spcAft>
              <a:buChar char="•"/>
              <a:defRPr sz="2800" i="1">
                <a:solidFill>
                  <a:schemeClr val="folHlink"/>
                </a:solidFill>
                <a:latin typeface="Arial" charset="0"/>
                <a:ea typeface="宋体" pitchFamily="2" charset="-122"/>
              </a:defRPr>
            </a:lvl9pPr>
          </a:lstStyle>
          <a:p>
            <a:pPr algn="r" eaLnBrk="1" hangingPunct="1">
              <a:lnSpc>
                <a:spcPct val="100000"/>
              </a:lnSpc>
              <a:spcBef>
                <a:spcPct val="0"/>
              </a:spcBef>
              <a:buFontTx/>
              <a:buNone/>
            </a:pPr>
            <a:fld id="{1534AE82-25D8-4E56-8683-9FCA5492A265}" type="slidenum">
              <a:rPr lang="en-US" altLang="zh-CN" sz="1400" i="0">
                <a:solidFill>
                  <a:schemeClr val="tx1"/>
                </a:solidFill>
              </a:rPr>
              <a:pPr algn="r" eaLnBrk="1" hangingPunct="1">
                <a:lnSpc>
                  <a:spcPct val="100000"/>
                </a:lnSpc>
                <a:spcBef>
                  <a:spcPct val="0"/>
                </a:spcBef>
                <a:buFontTx/>
                <a:buNone/>
              </a:pPr>
              <a:t>8</a:t>
            </a:fld>
            <a:endParaRPr lang="en-US" altLang="zh-CN" sz="1400" i="0">
              <a:solidFill>
                <a:schemeClr val="tx1"/>
              </a:solidFill>
            </a:endParaRPr>
          </a:p>
        </p:txBody>
      </p:sp>
      <p:sp>
        <p:nvSpPr>
          <p:cNvPr id="273412" name="Rectangle 3"/>
          <p:cNvSpPr>
            <a:spLocks noGrp="1" noChangeArrowheads="1"/>
          </p:cNvSpPr>
          <p:nvPr>
            <p:ph type="body" idx="4294967295"/>
          </p:nvPr>
        </p:nvSpPr>
        <p:spPr>
          <a:xfrm>
            <a:off x="762000" y="1600201"/>
            <a:ext cx="8229600" cy="1447800"/>
          </a:xfrm>
        </p:spPr>
        <p:txBody>
          <a:bodyPr/>
          <a:lstStyle/>
          <a:p>
            <a:pPr marL="0" indent="0" eaLnBrk="1" hangingPunct="1">
              <a:buNone/>
            </a:pPr>
            <a:r>
              <a:rPr lang="en-US" altLang="zh-CN" b="1" dirty="0" smtClean="0">
                <a:solidFill>
                  <a:srgbClr val="FF0000"/>
                </a:solidFill>
              </a:rPr>
              <a:t>We Do: </a:t>
            </a:r>
          </a:p>
          <a:p>
            <a:pPr marL="0" indent="0" eaLnBrk="1" hangingPunct="1">
              <a:buNone/>
            </a:pPr>
            <a:r>
              <a:rPr lang="en-US" altLang="zh-CN" b="1" dirty="0">
                <a:solidFill>
                  <a:srgbClr val="FF0000"/>
                </a:solidFill>
              </a:rPr>
              <a:t>	</a:t>
            </a:r>
            <a:r>
              <a:rPr lang="en-US" altLang="zh-CN" dirty="0" smtClean="0"/>
              <a:t>Inspect correlated message clusters</a:t>
            </a:r>
          </a:p>
        </p:txBody>
      </p:sp>
      <p:sp>
        <p:nvSpPr>
          <p:cNvPr id="7" name="Rectangle 2"/>
          <p:cNvSpPr txBox="1">
            <a:spLocks noChangeArrowheads="1"/>
          </p:cNvSpPr>
          <p:nvPr/>
        </p:nvSpPr>
        <p:spPr>
          <a:xfrm>
            <a:off x="457200" y="0"/>
            <a:ext cx="8229600"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pPr>
              <a:buNone/>
            </a:pPr>
            <a:r>
              <a:rPr lang="en-US" altLang="zh-CN" i="0" dirty="0" smtClean="0"/>
              <a:t>Key Intuition</a:t>
            </a:r>
          </a:p>
        </p:txBody>
      </p:sp>
      <p:sp>
        <p:nvSpPr>
          <p:cNvPr id="6" name="Rounded Rectangular Callout 5"/>
          <p:cNvSpPr/>
          <p:nvPr/>
        </p:nvSpPr>
        <p:spPr bwMode="auto">
          <a:xfrm>
            <a:off x="2426934" y="40386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lang="en-US" dirty="0" err="1" smtClean="0">
                <a:solidFill>
                  <a:schemeClr val="tx1"/>
                </a:solidFill>
                <a:latin typeface="Arial" pitchFamily="34" charset="0"/>
                <a:cs typeface="Arial" pitchFamily="34" charset="0"/>
              </a:rPr>
              <a:t>k</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nvGrpSpPr>
          <p:cNvPr id="3" name="Group 2"/>
          <p:cNvGrpSpPr/>
          <p:nvPr/>
        </p:nvGrpSpPr>
        <p:grpSpPr>
          <a:xfrm>
            <a:off x="1066800" y="2971800"/>
            <a:ext cx="4343400" cy="3349625"/>
            <a:chOff x="4114800" y="2895600"/>
            <a:chExt cx="4343400" cy="3349625"/>
          </a:xfrm>
        </p:grpSpPr>
        <p:sp>
          <p:nvSpPr>
            <p:cNvPr id="8" name="Rounded Rectangular Callout 7"/>
            <p:cNvSpPr/>
            <p:nvPr/>
          </p:nvSpPr>
          <p:spPr bwMode="auto">
            <a:xfrm>
              <a:off x="4648200" y="38862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lang="en-US" dirty="0" err="1" smtClean="0">
                  <a:solidFill>
                    <a:schemeClr val="tx1"/>
                  </a:solidFill>
                  <a:latin typeface="Arial" pitchFamily="34" charset="0"/>
                  <a:cs typeface="Arial" pitchFamily="34" charset="0"/>
                </a:rPr>
                <a:t>j</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9" name="Rounded Rectangular Callout 8"/>
            <p:cNvSpPr/>
            <p:nvPr/>
          </p:nvSpPr>
          <p:spPr bwMode="auto">
            <a:xfrm>
              <a:off x="6019800" y="47244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lang="en-US" dirty="0" err="1" smtClean="0">
                  <a:solidFill>
                    <a:schemeClr val="tx1"/>
                  </a:solidFill>
                  <a:latin typeface="Arial" pitchFamily="34" charset="0"/>
                  <a:cs typeface="Arial" pitchFamily="34" charset="0"/>
                </a:rPr>
                <a:t>k</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10" name="Rounded Rectangular Callout 9"/>
            <p:cNvSpPr/>
            <p:nvPr/>
          </p:nvSpPr>
          <p:spPr bwMode="auto">
            <a:xfrm>
              <a:off x="6096000" y="3352800"/>
              <a:ext cx="1371600" cy="762000"/>
            </a:xfrm>
            <a:prstGeom prst="wedgeRoundRectCallout">
              <a:avLst/>
            </a:prstGeom>
            <a:solidFill>
              <a:srgbClr val="00B0F0">
                <a:alpha val="54000"/>
              </a:srgbClr>
            </a:solidFill>
            <a:ln w="2857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r>
                <a:rPr lang="en-US" i="0" dirty="0" err="1">
                  <a:solidFill>
                    <a:schemeClr val="tx1"/>
                  </a:solidFill>
                  <a:latin typeface="Arial" pitchFamily="34" charset="0"/>
                  <a:cs typeface="Arial" pitchFamily="34" charset="0"/>
                </a:rPr>
                <a:t>m</a:t>
              </a:r>
              <a:r>
                <a:rPr kumimoji="0" lang="en-US" sz="2800" b="0" i="0" u="none" strike="noStrike" cap="none" normalizeH="0" baseline="0" dirty="0" err="1" smtClean="0">
                  <a:ln>
                    <a:noFill/>
                  </a:ln>
                  <a:solidFill>
                    <a:schemeClr val="tx1"/>
                  </a:solidFill>
                  <a:effectLst/>
                  <a:latin typeface="Arial" pitchFamily="34" charset="0"/>
                  <a:ea typeface="宋体" pitchFamily="2" charset="-122"/>
                  <a:cs typeface="Arial" pitchFamily="34" charset="0"/>
                </a:rPr>
                <a:t>sg_</a:t>
              </a:r>
              <a:r>
                <a:rPr lang="en-US" dirty="0" err="1" smtClean="0">
                  <a:solidFill>
                    <a:schemeClr val="tx1"/>
                  </a:solidFill>
                  <a:latin typeface="Arial" pitchFamily="34" charset="0"/>
                  <a:cs typeface="Arial" pitchFamily="34" charset="0"/>
                </a:rPr>
                <a:t>i</a:t>
              </a:r>
              <a:endParaRPr kumimoji="0" lang="en-US" sz="2800" b="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sp>
          <p:nvSpPr>
            <p:cNvPr id="2" name="Cloud 1"/>
            <p:cNvSpPr/>
            <p:nvPr/>
          </p:nvSpPr>
          <p:spPr bwMode="auto">
            <a:xfrm>
              <a:off x="4114800" y="2895600"/>
              <a:ext cx="4343400" cy="3349625"/>
            </a:xfrm>
            <a:prstGeom prst="cloud">
              <a:avLst/>
            </a:prstGeom>
            <a:noFill/>
            <a:ln w="38100" cap="flat" cmpd="sng" algn="ctr">
              <a:solidFill>
                <a:srgbClr val="0070C0">
                  <a:alpha val="5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grpSp>
        <p:nvGrpSpPr>
          <p:cNvPr id="12" name="Group 11"/>
          <p:cNvGrpSpPr/>
          <p:nvPr/>
        </p:nvGrpSpPr>
        <p:grpSpPr>
          <a:xfrm>
            <a:off x="3950934" y="3124200"/>
            <a:ext cx="2373666" cy="2318111"/>
            <a:chOff x="3048000" y="3124200"/>
            <a:chExt cx="2373666" cy="231811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266" y="4038600"/>
              <a:ext cx="1198812" cy="1403711"/>
            </a:xfrm>
            <a:prstGeom prst="rect">
              <a:avLst/>
            </a:prstGeom>
          </p:spPr>
        </p:pic>
        <p:sp>
          <p:nvSpPr>
            <p:cNvPr id="11" name="TextBox 10"/>
            <p:cNvSpPr txBox="1"/>
            <p:nvPr/>
          </p:nvSpPr>
          <p:spPr>
            <a:xfrm>
              <a:off x="3135666" y="3124200"/>
              <a:ext cx="2286000" cy="867930"/>
            </a:xfrm>
            <a:prstGeom prst="rect">
              <a:avLst/>
            </a:prstGeom>
            <a:noFill/>
          </p:spPr>
          <p:txBody>
            <a:bodyPr wrap="square" rtlCol="0">
              <a:spAutoFit/>
            </a:bodyPr>
            <a:lstStyle/>
            <a:p>
              <a:pPr>
                <a:buNone/>
              </a:pPr>
              <a:r>
                <a:rPr lang="en-US" dirty="0" smtClean="0">
                  <a:solidFill>
                    <a:srgbClr val="FF0000"/>
                  </a:solidFill>
                </a:rPr>
                <a:t>Correlated messages??</a:t>
              </a:r>
            </a:p>
          </p:txBody>
        </p:sp>
        <p:sp>
          <p:nvSpPr>
            <p:cNvPr id="14" name="Down Arrow 13"/>
            <p:cNvSpPr/>
            <p:nvPr/>
          </p:nvSpPr>
          <p:spPr bwMode="auto">
            <a:xfrm rot="5400000">
              <a:off x="3148983" y="4090018"/>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grpSp>
        <p:nvGrpSpPr>
          <p:cNvPr id="16" name="Group 15"/>
          <p:cNvGrpSpPr/>
          <p:nvPr/>
        </p:nvGrpSpPr>
        <p:grpSpPr>
          <a:xfrm>
            <a:off x="5638800" y="3352800"/>
            <a:ext cx="2373666" cy="2318111"/>
            <a:chOff x="3048000" y="3124200"/>
            <a:chExt cx="2373666" cy="2318111"/>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5266" y="4038600"/>
              <a:ext cx="1198812" cy="1403711"/>
            </a:xfrm>
            <a:prstGeom prst="rect">
              <a:avLst/>
            </a:prstGeom>
          </p:spPr>
        </p:pic>
        <p:sp>
          <p:nvSpPr>
            <p:cNvPr id="18" name="TextBox 17"/>
            <p:cNvSpPr txBox="1"/>
            <p:nvPr/>
          </p:nvSpPr>
          <p:spPr>
            <a:xfrm>
              <a:off x="3135666" y="3124200"/>
              <a:ext cx="2286000" cy="867930"/>
            </a:xfrm>
            <a:prstGeom prst="rect">
              <a:avLst/>
            </a:prstGeom>
            <a:noFill/>
          </p:spPr>
          <p:txBody>
            <a:bodyPr wrap="square" rtlCol="0">
              <a:spAutoFit/>
            </a:bodyPr>
            <a:lstStyle/>
            <a:p>
              <a:pPr>
                <a:buNone/>
              </a:pPr>
              <a:r>
                <a:rPr lang="en-US" dirty="0" smtClean="0">
                  <a:solidFill>
                    <a:srgbClr val="FF0000"/>
                  </a:solidFill>
                </a:rPr>
                <a:t>Spam campaign??</a:t>
              </a:r>
            </a:p>
          </p:txBody>
        </p:sp>
        <p:sp>
          <p:nvSpPr>
            <p:cNvPr id="19" name="Down Arrow 18"/>
            <p:cNvSpPr/>
            <p:nvPr/>
          </p:nvSpPr>
          <p:spPr bwMode="auto">
            <a:xfrm rot="5400000">
              <a:off x="3148983" y="4090018"/>
              <a:ext cx="419100" cy="621065"/>
            </a:xfrm>
            <a:prstGeom prst="downArrow">
              <a:avLst/>
            </a:prstGeom>
            <a:solidFill>
              <a:srgbClr val="FF0000">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90000"/>
                </a:lnSpc>
                <a:spcBef>
                  <a:spcPct val="20000"/>
                </a:spcBef>
                <a:spcAft>
                  <a:spcPct val="0"/>
                </a:spcAft>
                <a:buClrTx/>
                <a:buSzTx/>
                <a:buNone/>
                <a:tabLst/>
              </a:pPr>
              <a:endParaRPr kumimoji="0" lang="en-US" sz="2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p:txBody>
        </p:sp>
      </p:grpSp>
    </p:spTree>
    <p:extLst>
      <p:ext uri="{BB962C8B-B14F-4D97-AF65-F5344CB8AC3E}">
        <p14:creationId xmlns:p14="http://schemas.microsoft.com/office/powerpoint/2010/main" val="3267372799"/>
      </p:ext>
    </p:extLst>
  </p:cSld>
  <p:clrMapOvr>
    <a:masterClrMapping/>
  </p:clrMapOvr>
  <mc:AlternateContent xmlns:mc="http://schemas.openxmlformats.org/markup-compatibility/2006" xmlns:p14="http://schemas.microsoft.com/office/powerpoint/2010/main">
    <mc:Choice Requires="p14">
      <p:transition spd="slow" p14:dur="2000" advTm="27680"/>
    </mc:Choice>
    <mc:Fallback xmlns="">
      <p:transition spd="slow" advTm="2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pPr>
              <a:defRPr/>
            </a:pPr>
            <a:fld id="{260B584C-B8D9-40E0-8C9A-FF601F4D4D7A}" type="slidenum">
              <a:rPr lang="en-US" altLang="zh-CN"/>
              <a:pPr>
                <a:defRPr/>
              </a:pPr>
              <a:t>9</a:t>
            </a:fld>
            <a:endParaRPr lang="en-US" altLang="zh-CN"/>
          </a:p>
        </p:txBody>
      </p:sp>
      <p:sp>
        <p:nvSpPr>
          <p:cNvPr id="256002" name="Rectangle 2"/>
          <p:cNvSpPr>
            <a:spLocks noGrp="1" noChangeArrowheads="1"/>
          </p:cNvSpPr>
          <p:nvPr>
            <p:ph type="title"/>
          </p:nvPr>
        </p:nvSpPr>
        <p:spPr>
          <a:xfrm>
            <a:off x="457200" y="0"/>
            <a:ext cx="8229600" cy="1143000"/>
          </a:xfrm>
        </p:spPr>
        <p:txBody>
          <a:bodyPr/>
          <a:lstStyle/>
          <a:p>
            <a:r>
              <a:rPr lang="en-US" altLang="zh-CN" dirty="0" smtClean="0"/>
              <a:t>System Overview</a:t>
            </a:r>
          </a:p>
        </p:txBody>
      </p:sp>
      <p:sp>
        <p:nvSpPr>
          <p:cNvPr id="11" name="Rectangle 3"/>
          <p:cNvSpPr txBox="1">
            <a:spLocks noChangeArrowheads="1"/>
          </p:cNvSpPr>
          <p:nvPr/>
        </p:nvSpPr>
        <p:spPr bwMode="auto">
          <a:xfrm>
            <a:off x="685800" y="1600201"/>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ct val="120000"/>
              </a:lnSpc>
              <a:buNone/>
            </a:pPr>
            <a:r>
              <a:rPr lang="en-US" altLang="zh-CN" sz="2800" i="0" dirty="0" smtClean="0"/>
              <a:t>Detect coordinated spam campaigns</a:t>
            </a:r>
            <a:r>
              <a:rPr lang="en-US" altLang="zh-CN" sz="2600" i="0" dirty="0" smtClean="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209800"/>
            <a:ext cx="6915150" cy="18383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209800"/>
            <a:ext cx="6905625" cy="428625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2209800"/>
            <a:ext cx="7781925" cy="4295775"/>
          </a:xfrm>
          <a:prstGeom prst="rect">
            <a:avLst/>
          </a:prstGeom>
        </p:spPr>
      </p:pic>
    </p:spTree>
    <p:custDataLst>
      <p:tags r:id="rId1"/>
    </p:custDataLst>
    <p:extLst>
      <p:ext uri="{BB962C8B-B14F-4D97-AF65-F5344CB8AC3E}">
        <p14:creationId xmlns:p14="http://schemas.microsoft.com/office/powerpoint/2010/main" val="2699453909"/>
      </p:ext>
    </p:extLst>
  </p:cSld>
  <p:clrMapOvr>
    <a:masterClrMapping/>
  </p:clrMapOvr>
  <mc:AlternateContent xmlns:mc="http://schemas.openxmlformats.org/markup-compatibility/2006" xmlns:p14="http://schemas.microsoft.com/office/powerpoint/2010/main">
    <mc:Choice Requires="p14">
      <p:transition spd="slow" p14:dur="2000" advTm="90106"/>
    </mc:Choice>
    <mc:Fallback xmlns="">
      <p:transition spd="slow" advTm="90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7.2"/>
</p:tagLst>
</file>

<file path=ppt/tags/tag2.xml><?xml version="1.0" encoding="utf-8"?>
<p:tagLst xmlns:a="http://schemas.openxmlformats.org/drawingml/2006/main" xmlns:r="http://schemas.openxmlformats.org/officeDocument/2006/relationships" xmlns:p="http://schemas.openxmlformats.org/presentationml/2006/main">
  <p:tag name="TIMING" val="|7.6|4.2"/>
</p:tagLst>
</file>

<file path=ppt/tags/tag3.xml><?xml version="1.0" encoding="utf-8"?>
<p:tagLst xmlns:a="http://schemas.openxmlformats.org/drawingml/2006/main" xmlns:r="http://schemas.openxmlformats.org/officeDocument/2006/relationships" xmlns:p="http://schemas.openxmlformats.org/presentationml/2006/main">
  <p:tag name="TIMING" val="|15.8|8.6|15.5|15.1|11.3|15.9"/>
</p:tagLst>
</file>

<file path=ppt/tags/tag4.xml><?xml version="1.0" encoding="utf-8"?>
<p:tagLst xmlns:a="http://schemas.openxmlformats.org/drawingml/2006/main" xmlns:r="http://schemas.openxmlformats.org/officeDocument/2006/relationships" xmlns:p="http://schemas.openxmlformats.org/presentationml/2006/main">
  <p:tag name="TIMING" val="|15.8|8.6|15.5|15.1|11.3|15.9"/>
</p:tagLst>
</file>

<file path=ppt/tags/tag5.xml><?xml version="1.0" encoding="utf-8"?>
<p:tagLst xmlns:a="http://schemas.openxmlformats.org/drawingml/2006/main" xmlns:r="http://schemas.openxmlformats.org/officeDocument/2006/relationships" xmlns:p="http://schemas.openxmlformats.org/presentationml/2006/main">
  <p:tag name="TIMING" val="|15.8|8.6|15.5|15.1|11.3|15.9"/>
</p:tagLst>
</file>

<file path=ppt/theme/theme1.xml><?xml version="1.0" encoding="utf-8"?>
<a:theme xmlns:a="http://schemas.openxmlformats.org/drawingml/2006/main" name="1_nulist">
  <a:themeElements>
    <a:clrScheme name="1_nul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ulis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R="0" algn="l" defTabSz="914400" rtl="0" eaLnBrk="1" fontAlgn="base" latinLnBrk="0" hangingPunct="1">
          <a:lnSpc>
            <a:spcPct val="90000"/>
          </a:lnSpc>
          <a:spcBef>
            <a:spcPct val="20000"/>
          </a:spcBef>
          <a:spcAft>
            <a:spcPct val="0"/>
          </a:spcAft>
          <a:buClrTx/>
          <a:buSzTx/>
          <a:buNone/>
          <a:tabLst/>
          <a:defRPr kumimoji="0" sz="2800" b="0" i="0" u="none" strike="noStrike" cap="none" normalizeH="0" baseline="0" dirty="0" smtClean="0">
            <a:ln>
              <a:noFill/>
            </a:ln>
            <a:solidFill>
              <a:schemeClr val="tx1"/>
            </a:solidFill>
            <a:effectLst/>
            <a:latin typeface="Arial" pitchFamily="34" charset="0"/>
            <a:ea typeface="宋体" pitchFamily="2" charset="-122"/>
            <a:cs typeface="Arial"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i="0" dirty="0" smtClean="0">
            <a:solidFill>
              <a:schemeClr val="tx1"/>
            </a:solidFill>
          </a:defRPr>
        </a:defPPr>
      </a:lstStyle>
    </a:txDef>
  </a:objectDefaults>
  <a:extraClrSchemeLst>
    <a:extraClrScheme>
      <a:clrScheme name="1_nul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uli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uli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uli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uli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uli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uli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uli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uli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uli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uli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uli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18459</TotalTime>
  <Words>2231</Words>
  <Application>Microsoft Office PowerPoint</Application>
  <PresentationFormat>On-screen Show (4:3)</PresentationFormat>
  <Paragraphs>351</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1_nulist</vt:lpstr>
      <vt:lpstr>Towards Online Spam Filtering in Social Networks</vt:lpstr>
      <vt:lpstr>Background</vt:lpstr>
      <vt:lpstr>Background</vt:lpstr>
      <vt:lpstr>Another Study in Spam Detection??</vt:lpstr>
      <vt:lpstr>Goals and Existing Work</vt:lpstr>
      <vt:lpstr>PowerPoint Presentation</vt:lpstr>
      <vt:lpstr>PowerPoint Presentation</vt:lpstr>
      <vt:lpstr>PowerPoint Presentation</vt:lpstr>
      <vt:lpstr>System Overview</vt:lpstr>
      <vt:lpstr>Incremental Clustering</vt:lpstr>
      <vt:lpstr>Feature Selection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Contributions</vt:lpstr>
      <vt:lpstr>Incremental Clustering</vt:lpstr>
      <vt:lpstr>Sender Social Degree</vt:lpstr>
      <vt:lpstr>Sender Social Degree</vt:lpstr>
      <vt:lpstr>Interaction History</vt:lpstr>
      <vt:lpstr>Interaction History</vt:lpstr>
      <vt:lpstr>PowerPoint Presentation</vt:lpstr>
    </vt:vector>
  </TitlesOfParts>
  <Manager>Yan Chen</Manager>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and Characterizing Social Spam Campaigns</dc:title>
  <dc:creator>Hongyu Gao</dc:creator>
  <cp:lastModifiedBy>hongyu</cp:lastModifiedBy>
  <cp:revision>553</cp:revision>
  <cp:lastPrinted>2012-02-03T19:56:35Z</cp:lastPrinted>
  <dcterms:created xsi:type="dcterms:W3CDTF">2005-12-21T03:45:52Z</dcterms:created>
  <dcterms:modified xsi:type="dcterms:W3CDTF">2012-02-06T04:39:14Z</dcterms:modified>
</cp:coreProperties>
</file>