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  <p:sldMasterId id="2147483804" r:id="rId2"/>
    <p:sldMasterId id="2147483830" r:id="rId3"/>
    <p:sldMasterId id="2147483851" r:id="rId4"/>
    <p:sldMasterId id="2147483873" r:id="rId5"/>
  </p:sldMasterIdLst>
  <p:notesMasterIdLst>
    <p:notesMasterId r:id="rId22"/>
  </p:notesMasterIdLst>
  <p:handoutMasterIdLst>
    <p:handoutMasterId r:id="rId23"/>
  </p:handoutMasterIdLst>
  <p:sldIdLst>
    <p:sldId id="1233" r:id="rId6"/>
    <p:sldId id="1234" r:id="rId7"/>
    <p:sldId id="968" r:id="rId8"/>
    <p:sldId id="969" r:id="rId9"/>
    <p:sldId id="970" r:id="rId10"/>
    <p:sldId id="1253" r:id="rId11"/>
    <p:sldId id="1237" r:id="rId12"/>
    <p:sldId id="1236" r:id="rId13"/>
    <p:sldId id="1238" r:id="rId14"/>
    <p:sldId id="1255" r:id="rId15"/>
    <p:sldId id="1254" r:id="rId16"/>
    <p:sldId id="1248" r:id="rId17"/>
    <p:sldId id="1242" r:id="rId18"/>
    <p:sldId id="1243" r:id="rId19"/>
    <p:sldId id="1258" r:id="rId20"/>
    <p:sldId id="1245" r:id="rId21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32">
          <p15:clr>
            <a:srgbClr val="A4A3A4"/>
          </p15:clr>
        </p15:guide>
        <p15:guide id="2" orient="horz" pos="3096" userDrawn="1">
          <p15:clr>
            <a:srgbClr val="A4A3A4"/>
          </p15:clr>
        </p15:guide>
        <p15:guide id="3" pos="5568">
          <p15:clr>
            <a:srgbClr val="A4A3A4"/>
          </p15:clr>
        </p15:guide>
        <p15:guide id="4" pos="1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. Sekar" initials="R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4E"/>
    <a:srgbClr val="F8F8F8"/>
    <a:srgbClr val="D5DFE3"/>
    <a:srgbClr val="214FCF"/>
    <a:srgbClr val="004266"/>
    <a:srgbClr val="0081D0"/>
    <a:srgbClr val="F19027"/>
    <a:srgbClr val="83D1F5"/>
    <a:srgbClr val="9BDBFF"/>
    <a:srgbClr val="22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52" autoAdjust="0"/>
    <p:restoredTop sz="89281" autoAdjust="0"/>
  </p:normalViewPr>
  <p:slideViewPr>
    <p:cSldViewPr>
      <p:cViewPr varScale="1">
        <p:scale>
          <a:sx n="109" d="100"/>
          <a:sy n="109" d="100"/>
        </p:scale>
        <p:origin x="-638" y="-72"/>
      </p:cViewPr>
      <p:guideLst>
        <p:guide orient="horz" pos="732"/>
        <p:guide orient="horz" pos="3096"/>
        <p:guide pos="5568"/>
        <p:guide pos="1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8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29025" y="147638"/>
            <a:ext cx="2971800" cy="24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58763" y="8698230"/>
            <a:ext cx="297180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29025" y="8698230"/>
            <a:ext cx="297180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F5086F7-8D61-4005-821D-6721B3FC8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142590"/>
            <a:ext cx="1096875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033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36024" y="133351"/>
            <a:ext cx="2947486" cy="25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92275" y="479108"/>
            <a:ext cx="3473450" cy="217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77165" y="8732521"/>
            <a:ext cx="3429000" cy="24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37610" y="8732521"/>
            <a:ext cx="2945913" cy="24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D817518-FB06-4843-9B46-F72D17483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177165" y="2731770"/>
            <a:ext cx="6503670" cy="59893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142590"/>
            <a:ext cx="1096875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91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2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138113" indent="-136525" algn="l" rtl="0" eaLnBrk="0" fontAlgn="base" hangingPunct="0">
      <a:spcBef>
        <a:spcPct val="2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258763" indent="-119063" algn="l" rtl="0" eaLnBrk="0" fontAlgn="base" hangingPunct="0">
      <a:spcBef>
        <a:spcPct val="20000"/>
      </a:spcBef>
      <a:spcAft>
        <a:spcPct val="0"/>
      </a:spcAft>
      <a:buFont typeface="Arial" pitchFamily="34" charset="0"/>
      <a:buChar char="–"/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407988" indent="-147638" algn="l" rtl="0" eaLnBrk="0" fontAlgn="base" hangingPunct="0">
      <a:spcBef>
        <a:spcPct val="20000"/>
      </a:spcBef>
      <a:spcAft>
        <a:spcPct val="0"/>
      </a:spcAft>
      <a:buFont typeface="Arial" pitchFamily="34" charset="0"/>
      <a:buChar char="–"/>
      <a:defRPr sz="1000"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Shape 897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8" name="Shape 8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8647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43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6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0" i="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function-level, ground truth, supervised training,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>
                <a:ea typeface="宋体" charset="-122"/>
              </a:rPr>
              <a:t>is a must for adversaries to implement a PHF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>
              <a:ea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>
                <a:ea typeface="宋体" charset="-122"/>
              </a:rPr>
              <a:t>A PHF could be exactly defined by a limited set of core system calls.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>
              <a:ea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>
                <a:ea typeface="宋体" charset="-122"/>
              </a:rPr>
              <a:t>Separation of signatures for PHFs </a:t>
            </a:r>
            <a:r>
              <a:rPr lang="en-US" altLang="zh-CN" sz="1800" dirty="0"/>
              <a:t>increases the detection specificity by combining different types of signatures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>
              <a:ea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>
                <a:ea typeface="宋体" charset="-122"/>
              </a:rPr>
              <a:t>In each</a:t>
            </a:r>
            <a:r>
              <a:rPr lang="en-US" altLang="zh-CN" sz="1000" baseline="0" dirty="0">
                <a:ea typeface="宋体" charset="-122"/>
              </a:rPr>
              <a:t> signature sequence, the core system calls are irreplaceable, and the order must be preserved to implement a p</a:t>
            </a:r>
            <a:endParaRPr lang="en-US" altLang="zh-CN" sz="1000" dirty="0">
              <a:ea typeface="宋体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000" dirty="0">
              <a:ea typeface="宋体" charset="-12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056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Score = 0.8</a:t>
            </a:r>
          </a:p>
          <a:p>
            <a:r>
              <a:rPr lang="en-US" altLang="zh-CN" dirty="0" err="1"/>
              <a:t>Api</a:t>
            </a:r>
            <a:r>
              <a:rPr lang="en-US" altLang="zh-CN" dirty="0"/>
              <a:t> types = 20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12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altLang="zh-CN" dirty="0"/>
              <a:t>Intel(R) Xeon(R) CPU E5-4603 v2 @ </a:t>
            </a:r>
            <a:r>
              <a:rPr lang="pt-BR" altLang="zh-CN" dirty="0" smtClean="0"/>
              <a:t>2.20GHz</a:t>
            </a:r>
            <a:br>
              <a:rPr lang="pt-BR" altLang="zh-CN" dirty="0" smtClean="0"/>
            </a:br>
            <a:r>
              <a:rPr lang="en-US" altLang="zh-CN" sz="1000" kern="0" dirty="0" smtClean="0"/>
              <a:t>Thus a 16 core server can support 100 hosts</a:t>
            </a:r>
            <a:endParaRPr lang="zh-CN" altLang="en-US" sz="1000" kern="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30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89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877" y="2306109"/>
            <a:ext cx="6305123" cy="9101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1877" y="3273424"/>
            <a:ext cx="4829175" cy="1612901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 marL="346075" indent="0">
              <a:buFontTx/>
              <a:buNone/>
              <a:defRPr/>
            </a:lvl2pPr>
            <a:lvl3pPr marL="682625" indent="0">
              <a:buFontTx/>
              <a:buNone/>
              <a:defRPr/>
            </a:lvl3pPr>
            <a:lvl4pPr marL="1030287" indent="0">
              <a:buFontTx/>
              <a:buNone/>
              <a:defRPr/>
            </a:lvl4pPr>
            <a:lvl5pPr marL="13763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77" y="1333500"/>
            <a:ext cx="6305123" cy="9620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lang="en-US" sz="3200" b="1" kern="12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92595" y="5423067"/>
            <a:ext cx="184731" cy="21544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5841" name="Picture 1" descr="C:\Users\mtc\Documents\work\cybersecurity\2015-01-10_darpa-baa\template\logos-blue\nw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08195" y="1393840"/>
            <a:ext cx="1957010" cy="360000"/>
          </a:xfrm>
          <a:prstGeom prst="rect">
            <a:avLst/>
          </a:prstGeom>
          <a:noFill/>
        </p:spPr>
      </p:pic>
      <p:pic>
        <p:nvPicPr>
          <p:cNvPr id="35842" name="Picture 2" descr="C:\Users\mtc\Documents\work\cybersecurity\2015-01-10_darpa-baa\template\logos-blue\ibm-research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96698"/>
            <a:ext cx="2057400" cy="248582"/>
          </a:xfrm>
          <a:prstGeom prst="rect">
            <a:avLst/>
          </a:prstGeom>
          <a:noFill/>
        </p:spPr>
      </p:pic>
      <p:pic>
        <p:nvPicPr>
          <p:cNvPr id="35843" name="Picture 3" descr="C:\Users\mtc\Documents\work\cybersecurity\2015-01-10_darpa-baa\template\logos-blue\darpa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66700"/>
            <a:ext cx="1676400" cy="774458"/>
          </a:xfrm>
          <a:prstGeom prst="rect">
            <a:avLst/>
          </a:prstGeom>
          <a:noFill/>
        </p:spPr>
      </p:pic>
      <p:pic>
        <p:nvPicPr>
          <p:cNvPr id="35844" name="Picture 4" descr="C:\Users\mtc\Documents\work\cybersecurity\2015-01-10_darpa-baa\template\logos-blue\uic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2040202"/>
            <a:ext cx="1905000" cy="266090"/>
          </a:xfrm>
          <a:prstGeom prst="rect">
            <a:avLst/>
          </a:prstGeom>
          <a:noFill/>
        </p:spPr>
      </p:pic>
      <p:pic>
        <p:nvPicPr>
          <p:cNvPr id="35845" name="Picture 5" descr="C:\Users\mtc\Documents\work\cybersecurity\2015-01-10_darpa-baa\template\logos-blue\suny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720030"/>
            <a:ext cx="1447800" cy="405258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7315200" y="1259564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 userDrawn="1"/>
        </p:nvCxnSpPr>
        <p:spPr bwMode="auto">
          <a:xfrm>
            <a:off x="7315200" y="1888116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7315200" y="585754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89522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12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0" y="1333500"/>
            <a:ext cx="9144000" cy="1371600"/>
          </a:xfrm>
          <a:prstGeom prst="rect">
            <a:avLst/>
          </a:prstGeom>
          <a:solidFill>
            <a:schemeClr val="accent1"/>
          </a:solidFill>
          <a:ln w="190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1949" y="1752923"/>
            <a:ext cx="8591551" cy="589906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1" i="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3" descr="C:\Users\mtc\Documents\work\cybersecurity\2015-01-10_darpa-baa\template\logos-blue\darpa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66700"/>
            <a:ext cx="1676400" cy="774458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 userDrawn="1"/>
        </p:nvGrpSpPr>
        <p:grpSpPr>
          <a:xfrm>
            <a:off x="7873108" y="190500"/>
            <a:ext cx="966092" cy="990600"/>
            <a:chOff x="6858000" y="196698"/>
            <a:chExt cx="2057400" cy="2109594"/>
          </a:xfrm>
        </p:grpSpPr>
        <p:pic>
          <p:nvPicPr>
            <p:cNvPr id="15" name="Picture 1" descr="C:\Users\mtc\Documents\work\cybersecurity\2015-01-10_darpa-baa\template\logos-blue\nw.png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08195" y="1393840"/>
              <a:ext cx="1957010" cy="360000"/>
            </a:xfrm>
            <a:prstGeom prst="rect">
              <a:avLst/>
            </a:prstGeom>
            <a:noFill/>
          </p:spPr>
        </p:pic>
        <p:pic>
          <p:nvPicPr>
            <p:cNvPr id="16" name="Picture 2" descr="C:\Users\mtc\Documents\work\cybersecurity\2015-01-10_darpa-baa\template\logos-blue\ibm-research.png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0" y="196698"/>
              <a:ext cx="2057400" cy="248582"/>
            </a:xfrm>
            <a:prstGeom prst="rect">
              <a:avLst/>
            </a:prstGeom>
            <a:noFill/>
          </p:spPr>
        </p:pic>
        <p:pic>
          <p:nvPicPr>
            <p:cNvPr id="18" name="Picture 4" descr="C:\Users\mtc\Documents\work\cybersecurity\2015-01-10_darpa-baa\template\logos-blue\uic.png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34200" y="2040202"/>
              <a:ext cx="1905000" cy="266090"/>
            </a:xfrm>
            <a:prstGeom prst="rect">
              <a:avLst/>
            </a:prstGeom>
            <a:noFill/>
          </p:spPr>
        </p:pic>
        <p:pic>
          <p:nvPicPr>
            <p:cNvPr id="19" name="Picture 5" descr="C:\Users\mtc\Documents\work\cybersecurity\2015-01-10_darpa-baa\template\logos-blue\suny.png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62800" y="720030"/>
              <a:ext cx="1447800" cy="405258"/>
            </a:xfrm>
            <a:prstGeom prst="rect">
              <a:avLst/>
            </a:prstGeom>
            <a:noFill/>
          </p:spPr>
        </p:pic>
        <p:cxnSp>
          <p:nvCxnSpPr>
            <p:cNvPr id="20" name="Straight Connector 19"/>
            <p:cNvCxnSpPr/>
            <p:nvPr userDrawn="1"/>
          </p:nvCxnSpPr>
          <p:spPr bwMode="auto">
            <a:xfrm>
              <a:off x="7315200" y="1259564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 userDrawn="1"/>
          </p:nvCxnSpPr>
          <p:spPr bwMode="auto">
            <a:xfrm>
              <a:off x="7315200" y="1888116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 userDrawn="1"/>
          </p:nvCxnSpPr>
          <p:spPr bwMode="auto">
            <a:xfrm>
              <a:off x="7315200" y="585754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68886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345281"/>
            <a:ext cx="8086725" cy="526521"/>
          </a:xfrm>
        </p:spPr>
        <p:txBody>
          <a:bodyPr/>
          <a:lstStyle>
            <a:lvl1pPr>
              <a:defRPr sz="33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Leman Akoglu</a:t>
            </a: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Streaming Graph Anomaly Detection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19A5C-EF9D-4D58-BC98-FB7EF41E19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846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21CA-1E9F-4A43-8BB8-10FAE36EE334}" type="datetimeFigureOut">
              <a:rPr lang="zh-CN" altLang="en-US" smtClean="0"/>
              <a:t>2018/8/29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840911" y="5443416"/>
            <a:ext cx="217365" cy="215444"/>
          </a:xfrm>
        </p:spPr>
        <p:txBody>
          <a:bodyPr/>
          <a:lstStyle/>
          <a:p>
            <a:fld id="{0DEAF0CC-43EC-4388-9724-FC03CFE93C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488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97" y="1775385"/>
            <a:ext cx="7772043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959" y="3238500"/>
            <a:ext cx="6400085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56662" indent="0" algn="ctr">
              <a:buNone/>
              <a:defRPr/>
            </a:lvl2pPr>
            <a:lvl3pPr marL="713323" indent="0" algn="ctr">
              <a:buNone/>
              <a:defRPr/>
            </a:lvl3pPr>
            <a:lvl4pPr marL="1069985" indent="0" algn="ctr">
              <a:buNone/>
              <a:defRPr/>
            </a:lvl4pPr>
            <a:lvl5pPr marL="1426647" indent="0" algn="ctr">
              <a:buNone/>
              <a:defRPr/>
            </a:lvl5pPr>
            <a:lvl6pPr marL="1783309" indent="0" algn="ctr">
              <a:buNone/>
              <a:defRPr/>
            </a:lvl6pPr>
            <a:lvl7pPr marL="2139970" indent="0" algn="ctr">
              <a:buNone/>
              <a:defRPr/>
            </a:lvl7pPr>
            <a:lvl8pPr marL="2496632" indent="0" algn="ctr">
              <a:buNone/>
              <a:defRPr/>
            </a:lvl8pPr>
            <a:lvl9pPr marL="285329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CD3EAEB7-3AE0-4DFC-A86C-5E05316F1088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843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F0021414-C1A4-431C-9B45-C497E5BFE727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94037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16" y="3672447"/>
            <a:ext cx="7772043" cy="1135063"/>
          </a:xfrm>
        </p:spPr>
        <p:txBody>
          <a:bodyPr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16" y="2422261"/>
            <a:ext cx="7772043" cy="1250156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662" indent="0">
              <a:buNone/>
              <a:defRPr sz="1400"/>
            </a:lvl2pPr>
            <a:lvl3pPr marL="713323" indent="0">
              <a:buNone/>
              <a:defRPr sz="1200"/>
            </a:lvl3pPr>
            <a:lvl4pPr marL="1069985" indent="0">
              <a:buNone/>
              <a:defRPr sz="1100"/>
            </a:lvl4pPr>
            <a:lvl5pPr marL="1426647" indent="0">
              <a:buNone/>
              <a:defRPr sz="1100"/>
            </a:lvl5pPr>
            <a:lvl6pPr marL="1783309" indent="0">
              <a:buNone/>
              <a:defRPr sz="1100"/>
            </a:lvl6pPr>
            <a:lvl7pPr marL="2139970" indent="0">
              <a:buNone/>
              <a:defRPr sz="1100"/>
            </a:lvl7pPr>
            <a:lvl8pPr marL="2496632" indent="0">
              <a:buNone/>
              <a:defRPr sz="1100"/>
            </a:lvl8pPr>
            <a:lvl9pPr marL="2853294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7705BD8D-4E3C-45E3-A3A1-A15159827DD3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9678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691" y="1562366"/>
            <a:ext cx="4094435" cy="37332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3438" y="1562366"/>
            <a:ext cx="4095626" cy="37332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06913247-7747-4BC4-92CF-7F9B8888BC35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0773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228865"/>
            <a:ext cx="8229362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19" y="1279261"/>
            <a:ext cx="4039652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62" indent="0">
              <a:buNone/>
              <a:defRPr sz="1600" b="1"/>
            </a:lvl2pPr>
            <a:lvl3pPr marL="713323" indent="0">
              <a:buNone/>
              <a:defRPr sz="1400" b="1"/>
            </a:lvl3pPr>
            <a:lvl4pPr marL="1069985" indent="0">
              <a:buNone/>
              <a:defRPr sz="1200" b="1"/>
            </a:lvl4pPr>
            <a:lvl5pPr marL="1426647" indent="0">
              <a:buNone/>
              <a:defRPr sz="1200" b="1"/>
            </a:lvl5pPr>
            <a:lvl6pPr marL="1783309" indent="0">
              <a:buNone/>
              <a:defRPr sz="1200" b="1"/>
            </a:lvl6pPr>
            <a:lvl7pPr marL="2139970" indent="0">
              <a:buNone/>
              <a:defRPr sz="1200" b="1"/>
            </a:lvl7pPr>
            <a:lvl8pPr marL="2496632" indent="0">
              <a:buNone/>
              <a:defRPr sz="1200" b="1"/>
            </a:lvl8pPr>
            <a:lvl9pPr marL="285329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19" y="1812396"/>
            <a:ext cx="4039652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47" y="1279261"/>
            <a:ext cx="4042034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62" indent="0">
              <a:buNone/>
              <a:defRPr sz="1600" b="1"/>
            </a:lvl2pPr>
            <a:lvl3pPr marL="713323" indent="0">
              <a:buNone/>
              <a:defRPr sz="1400" b="1"/>
            </a:lvl3pPr>
            <a:lvl4pPr marL="1069985" indent="0">
              <a:buNone/>
              <a:defRPr sz="1200" b="1"/>
            </a:lvl4pPr>
            <a:lvl5pPr marL="1426647" indent="0">
              <a:buNone/>
              <a:defRPr sz="1200" b="1"/>
            </a:lvl5pPr>
            <a:lvl6pPr marL="1783309" indent="0">
              <a:buNone/>
              <a:defRPr sz="1200" b="1"/>
            </a:lvl6pPr>
            <a:lvl7pPr marL="2139970" indent="0">
              <a:buNone/>
              <a:defRPr sz="1200" b="1"/>
            </a:lvl7pPr>
            <a:lvl8pPr marL="2496632" indent="0">
              <a:buNone/>
              <a:defRPr sz="1200" b="1"/>
            </a:lvl8pPr>
            <a:lvl9pPr marL="285329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47" y="1812396"/>
            <a:ext cx="4042034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C26EF1C8-C595-41C3-BE41-2B52D3DB1806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15637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7A6B4215-76C6-4056-891E-3676958B28CD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210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20" cy="3308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21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46DC2-74CB-48D7-A050-6AE93CEA32B3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35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ChangeArrowheads="1"/>
          </p:cNvSpPr>
          <p:nvPr/>
        </p:nvSpPr>
        <p:spPr bwMode="auto">
          <a:xfrm>
            <a:off x="968376" y="914136"/>
            <a:ext cx="7453313" cy="777875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1417639" y="2491053"/>
            <a:ext cx="695007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5" name="Picture 2" descr="SBU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6" y="2921001"/>
            <a:ext cx="1319213" cy="1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9905" y="2864824"/>
            <a:ext cx="4823985" cy="14605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3032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2E4AB-D2C0-4B0B-AD70-C8A908CCFB4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01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345281"/>
            <a:ext cx="8086725" cy="526521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501888-C750-45DD-91C6-0DF2EC0952B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83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96D0E-1526-4C62-87B6-DE5560AE9DD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363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35844"/>
            <a:ext cx="4038600" cy="40732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35844"/>
            <a:ext cx="4038600" cy="40732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fld id="{2CA0BDF0-C728-4E42-98C3-D19250D99BC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3262007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5B4BF3-38FB-4FB1-83F8-A9A1601B9FF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04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F6FD4-B1DA-47B1-973D-004C71C61A06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276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 userDrawn="1"/>
        </p:nvSpPr>
        <p:spPr bwMode="auto">
          <a:xfrm>
            <a:off x="457200" y="209021"/>
            <a:ext cx="8242300" cy="489479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469900" y="5270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6" name="Picture 2" descr="SBU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4" y="1026583"/>
            <a:ext cx="809625" cy="75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1511"/>
            <a:ext cx="8229600" cy="64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853282"/>
            <a:ext cx="8229600" cy="441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64FD3-436E-49AD-BBB7-BF361229005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581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1AFD05-F6E9-48B5-9FF4-1663116EE72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3023011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4BA887-80B9-41C5-B390-97BCB881A88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320973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19" cy="330860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" y="512064"/>
            <a:ext cx="8770620" cy="438150"/>
          </a:xfrm>
        </p:spPr>
        <p:txBody>
          <a:bodyPr/>
          <a:lstStyle>
            <a:lvl1pPr marL="0" indent="0">
              <a:buFontTx/>
              <a:buNone/>
              <a:defRPr sz="1800" i="1"/>
            </a:lvl1pPr>
            <a:lvl2pPr marL="276225" indent="0">
              <a:buFontTx/>
              <a:buNone/>
              <a:defRPr sz="1800" i="1"/>
            </a:lvl2pPr>
            <a:lvl3pPr marL="492125" indent="0">
              <a:buFontTx/>
              <a:buNone/>
              <a:defRPr sz="1800" i="1"/>
            </a:lvl3pPr>
            <a:lvl4pPr marL="1030287" indent="0">
              <a:buFontTx/>
              <a:buNone/>
              <a:defRPr sz="1800" i="1"/>
            </a:lvl4pPr>
            <a:lvl5pPr marL="1376362" indent="0">
              <a:buFontTx/>
              <a:buNone/>
              <a:defRPr sz="1800" i="1"/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63046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ADB449-2B48-42D0-8DFB-226F3CAEF55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3888834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31511"/>
            <a:ext cx="2057400" cy="48775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1511"/>
            <a:ext cx="6019800" cy="48775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BB511F-6423-47B3-BE1F-28179F4F65D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1462980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ChangeArrowheads="1"/>
          </p:cNvSpPr>
          <p:nvPr userDrawn="1"/>
        </p:nvSpPr>
        <p:spPr bwMode="auto">
          <a:xfrm>
            <a:off x="511175" y="882386"/>
            <a:ext cx="8218488" cy="754063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50572" y="2888343"/>
            <a:ext cx="6553200" cy="14605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3032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8B378-67AB-4E81-B769-73B32D4F5591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432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ChangeArrowheads="1"/>
          </p:cNvSpPr>
          <p:nvPr/>
        </p:nvSpPr>
        <p:spPr bwMode="auto">
          <a:xfrm>
            <a:off x="968376" y="914136"/>
            <a:ext cx="7453313" cy="777875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1417639" y="2491053"/>
            <a:ext cx="695007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50572" y="2888343"/>
            <a:ext cx="6553200" cy="14605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3032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7BF74-7379-4656-9781-DFB19B829F1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54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877" y="2306109"/>
            <a:ext cx="6305123" cy="9101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1877" y="3273424"/>
            <a:ext cx="4829175" cy="1612901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 marL="346075" indent="0">
              <a:buFontTx/>
              <a:buNone/>
              <a:defRPr/>
            </a:lvl2pPr>
            <a:lvl3pPr marL="682625" indent="0">
              <a:buFontTx/>
              <a:buNone/>
              <a:defRPr/>
            </a:lvl3pPr>
            <a:lvl4pPr marL="1030287" indent="0">
              <a:buFontTx/>
              <a:buNone/>
              <a:defRPr/>
            </a:lvl4pPr>
            <a:lvl5pPr marL="13763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77" y="1333500"/>
            <a:ext cx="6305123" cy="9620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lang="en-US" sz="3200" b="1" kern="12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92595" y="5423067"/>
            <a:ext cx="184731" cy="21544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5841" name="Picture 1" descr="C:\Users\mtc\Documents\work\cybersecurity\2015-01-10_darpa-baa\template\logos-blue\nw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08195" y="1393840"/>
            <a:ext cx="1957010" cy="360000"/>
          </a:xfrm>
          <a:prstGeom prst="rect">
            <a:avLst/>
          </a:prstGeom>
          <a:noFill/>
        </p:spPr>
      </p:pic>
      <p:pic>
        <p:nvPicPr>
          <p:cNvPr id="35842" name="Picture 2" descr="C:\Users\mtc\Documents\work\cybersecurity\2015-01-10_darpa-baa\template\logos-blue\ibm-research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96698"/>
            <a:ext cx="2057400" cy="248582"/>
          </a:xfrm>
          <a:prstGeom prst="rect">
            <a:avLst/>
          </a:prstGeom>
          <a:noFill/>
        </p:spPr>
      </p:pic>
      <p:pic>
        <p:nvPicPr>
          <p:cNvPr id="35843" name="Picture 3" descr="C:\Users\mtc\Documents\work\cybersecurity\2015-01-10_darpa-baa\template\logos-blue\darpa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66700"/>
            <a:ext cx="1676400" cy="774458"/>
          </a:xfrm>
          <a:prstGeom prst="rect">
            <a:avLst/>
          </a:prstGeom>
          <a:noFill/>
        </p:spPr>
      </p:pic>
      <p:pic>
        <p:nvPicPr>
          <p:cNvPr id="35844" name="Picture 4" descr="C:\Users\mtc\Documents\work\cybersecurity\2015-01-10_darpa-baa\template\logos-blue\uic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2040202"/>
            <a:ext cx="1905000" cy="266090"/>
          </a:xfrm>
          <a:prstGeom prst="rect">
            <a:avLst/>
          </a:prstGeom>
          <a:noFill/>
        </p:spPr>
      </p:pic>
      <p:pic>
        <p:nvPicPr>
          <p:cNvPr id="35845" name="Picture 5" descr="C:\Users\mtc\Documents\work\cybersecurity\2015-01-10_darpa-baa\template\logos-blue\suny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720030"/>
            <a:ext cx="1447800" cy="405258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7315200" y="1259564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 userDrawn="1"/>
        </p:nvCxnSpPr>
        <p:spPr bwMode="auto">
          <a:xfrm>
            <a:off x="7315200" y="1888116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7315200" y="585754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831960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20" cy="3308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2114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19" cy="330860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" y="512064"/>
            <a:ext cx="8770620" cy="438150"/>
          </a:xfrm>
        </p:spPr>
        <p:txBody>
          <a:bodyPr/>
          <a:lstStyle>
            <a:lvl1pPr marL="0" indent="0">
              <a:buFontTx/>
              <a:buNone/>
              <a:defRPr sz="1800" i="1"/>
            </a:lvl1pPr>
            <a:lvl2pPr marL="276225" indent="0">
              <a:buFontTx/>
              <a:buNone/>
              <a:defRPr sz="1800" i="1"/>
            </a:lvl2pPr>
            <a:lvl3pPr marL="492125" indent="0">
              <a:buFontTx/>
              <a:buNone/>
              <a:defRPr sz="1800" i="1"/>
            </a:lvl3pPr>
            <a:lvl4pPr marL="1030287" indent="0">
              <a:buFontTx/>
              <a:buNone/>
              <a:defRPr sz="1800" i="1"/>
            </a:lvl4pPr>
            <a:lvl5pPr marL="1376362" indent="0">
              <a:buFontTx/>
              <a:buNone/>
              <a:defRPr sz="1800" i="1"/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392096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19" cy="330860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4" y="1162050"/>
            <a:ext cx="8770936" cy="3473451"/>
          </a:xfrm>
        </p:spPr>
        <p:txBody>
          <a:bodyPr/>
          <a:lstStyle>
            <a:lvl1pPr marL="228600" indent="-228600">
              <a:defRPr spc="0"/>
            </a:lvl1pPr>
            <a:lvl2pPr marL="466725" indent="-219075">
              <a:tabLst/>
              <a:defRPr spc="0"/>
            </a:lvl2pPr>
            <a:lvl3pPr marL="676275" indent="-200025"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80975" y="512064"/>
            <a:ext cx="8772525" cy="371475"/>
          </a:xfrm>
        </p:spPr>
        <p:txBody>
          <a:bodyPr/>
          <a:lstStyle>
            <a:lvl1pPr marL="0" indent="0">
              <a:buFontTx/>
              <a:buNone/>
              <a:defRPr sz="1800" i="1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68395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6" y="1162050"/>
            <a:ext cx="877252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tabLst>
                <a:tab pos="352425" algn="l"/>
              </a:tabLst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2989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2" y="1162050"/>
            <a:ext cx="430825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703" y="1162050"/>
            <a:ext cx="4308254" cy="3473451"/>
          </a:xfrm>
        </p:spPr>
        <p:txBody>
          <a:bodyPr/>
          <a:lstStyle>
            <a:lvl1pPr marL="239713" indent="-239713">
              <a:defRPr baseline="0"/>
            </a:lvl1pPr>
            <a:lvl2pPr marL="457200" indent="-200025">
              <a:defRPr baseline="0"/>
            </a:lvl2pPr>
            <a:lvl3pPr marL="762000" indent="-2127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1" y="514351"/>
            <a:ext cx="8780144" cy="361950"/>
          </a:xfrm>
        </p:spPr>
        <p:txBody>
          <a:bodyPr/>
          <a:lstStyle>
            <a:lvl1pPr marL="0" indent="0">
              <a:buFontTx/>
              <a:buNone/>
              <a:defRPr sz="1800" i="1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920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19" cy="330860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4" y="1162050"/>
            <a:ext cx="8770936" cy="3473451"/>
          </a:xfrm>
        </p:spPr>
        <p:txBody>
          <a:bodyPr/>
          <a:lstStyle>
            <a:lvl1pPr marL="228600" indent="-228600">
              <a:defRPr spc="0"/>
            </a:lvl1pPr>
            <a:lvl2pPr marL="466725" indent="-219075">
              <a:tabLst/>
              <a:defRPr spc="0"/>
            </a:lvl2pPr>
            <a:lvl3pPr marL="676275" indent="-200025"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80975" y="512064"/>
            <a:ext cx="8772525" cy="371475"/>
          </a:xfrm>
        </p:spPr>
        <p:txBody>
          <a:bodyPr/>
          <a:lstStyle>
            <a:lvl1pPr marL="0" indent="0">
              <a:buFontTx/>
              <a:buNone/>
              <a:defRPr sz="1800" i="1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50165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2" y="1162050"/>
            <a:ext cx="430825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703" y="1162050"/>
            <a:ext cx="4308254" cy="3473451"/>
          </a:xfrm>
        </p:spPr>
        <p:txBody>
          <a:bodyPr/>
          <a:lstStyle>
            <a:lvl1pPr marL="239713" indent="-239713">
              <a:defRPr baseline="0"/>
            </a:lvl1pPr>
            <a:lvl2pPr marL="457200" indent="-200025">
              <a:defRPr baseline="0"/>
            </a:lvl2pPr>
            <a:lvl3pPr marL="762000" indent="-2127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602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562" y="1162050"/>
            <a:ext cx="8770937" cy="347345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0" y="514351"/>
            <a:ext cx="8780145" cy="400050"/>
          </a:xfrm>
        </p:spPr>
        <p:txBody>
          <a:bodyPr/>
          <a:lstStyle>
            <a:lvl1pPr marL="0" indent="0">
              <a:buFontTx/>
              <a:buNone/>
              <a:defRPr sz="1800" i="1" baseline="0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6062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562" y="1162050"/>
            <a:ext cx="8770937" cy="347345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571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7186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0" y="1333500"/>
            <a:ext cx="9144000" cy="1371600"/>
          </a:xfrm>
          <a:prstGeom prst="rect">
            <a:avLst/>
          </a:prstGeom>
          <a:solidFill>
            <a:schemeClr val="accent1"/>
          </a:solidFill>
          <a:ln w="190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1949" y="1752923"/>
            <a:ext cx="8591551" cy="589906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1" i="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3" descr="C:\Users\mtc\Documents\work\cybersecurity\2015-01-10_darpa-baa\template\logos-blue\darpa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66700"/>
            <a:ext cx="1676400" cy="774458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 userDrawn="1"/>
        </p:nvGrpSpPr>
        <p:grpSpPr>
          <a:xfrm>
            <a:off x="7873108" y="190500"/>
            <a:ext cx="966092" cy="990600"/>
            <a:chOff x="6858000" y="196698"/>
            <a:chExt cx="2057400" cy="2109594"/>
          </a:xfrm>
        </p:grpSpPr>
        <p:pic>
          <p:nvPicPr>
            <p:cNvPr id="15" name="Picture 1" descr="C:\Users\mtc\Documents\work\cybersecurity\2015-01-10_darpa-baa\template\logos-blue\nw.png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08195" y="1393840"/>
              <a:ext cx="1957010" cy="360000"/>
            </a:xfrm>
            <a:prstGeom prst="rect">
              <a:avLst/>
            </a:prstGeom>
            <a:noFill/>
          </p:spPr>
        </p:pic>
        <p:pic>
          <p:nvPicPr>
            <p:cNvPr id="16" name="Picture 2" descr="C:\Users\mtc\Documents\work\cybersecurity\2015-01-10_darpa-baa\template\logos-blue\ibm-research.png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0" y="196698"/>
              <a:ext cx="2057400" cy="248582"/>
            </a:xfrm>
            <a:prstGeom prst="rect">
              <a:avLst/>
            </a:prstGeom>
            <a:noFill/>
          </p:spPr>
        </p:pic>
        <p:pic>
          <p:nvPicPr>
            <p:cNvPr id="18" name="Picture 4" descr="C:\Users\mtc\Documents\work\cybersecurity\2015-01-10_darpa-baa\template\logos-blue\uic.png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34200" y="2040202"/>
              <a:ext cx="1905000" cy="266090"/>
            </a:xfrm>
            <a:prstGeom prst="rect">
              <a:avLst/>
            </a:prstGeom>
            <a:noFill/>
          </p:spPr>
        </p:pic>
        <p:pic>
          <p:nvPicPr>
            <p:cNvPr id="19" name="Picture 5" descr="C:\Users\mtc\Documents\work\cybersecurity\2015-01-10_darpa-baa\template\logos-blue\suny.png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62800" y="720030"/>
              <a:ext cx="1447800" cy="405258"/>
            </a:xfrm>
            <a:prstGeom prst="rect">
              <a:avLst/>
            </a:prstGeom>
            <a:noFill/>
          </p:spPr>
        </p:pic>
        <p:cxnSp>
          <p:nvCxnSpPr>
            <p:cNvPr id="20" name="Straight Connector 19"/>
            <p:cNvCxnSpPr/>
            <p:nvPr userDrawn="1"/>
          </p:nvCxnSpPr>
          <p:spPr bwMode="auto">
            <a:xfrm>
              <a:off x="7315200" y="1259564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 userDrawn="1"/>
          </p:nvCxnSpPr>
          <p:spPr bwMode="auto">
            <a:xfrm>
              <a:off x="7315200" y="1888116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 userDrawn="1"/>
          </p:nvCxnSpPr>
          <p:spPr bwMode="auto">
            <a:xfrm>
              <a:off x="7315200" y="585754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23581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877" y="2306109"/>
            <a:ext cx="6305123" cy="9101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1877" y="3273424"/>
            <a:ext cx="4829175" cy="1612901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 marL="346075" indent="0">
              <a:buFontTx/>
              <a:buNone/>
              <a:defRPr/>
            </a:lvl2pPr>
            <a:lvl3pPr marL="682625" indent="0">
              <a:buFontTx/>
              <a:buNone/>
              <a:defRPr/>
            </a:lvl3pPr>
            <a:lvl4pPr marL="1030287" indent="0">
              <a:buFontTx/>
              <a:buNone/>
              <a:defRPr/>
            </a:lvl4pPr>
            <a:lvl5pPr marL="13763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77" y="1333500"/>
            <a:ext cx="6305123" cy="9620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lang="en-US" sz="3200" b="1" kern="12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92595" y="5423067"/>
            <a:ext cx="184731" cy="21544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5841" name="Picture 1" descr="C:\Users\mtc\Documents\work\cybersecurity\2015-01-10_darpa-baa\template\logos-blue\nw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08195" y="1393840"/>
            <a:ext cx="1957010" cy="360000"/>
          </a:xfrm>
          <a:prstGeom prst="rect">
            <a:avLst/>
          </a:prstGeom>
          <a:noFill/>
        </p:spPr>
      </p:pic>
      <p:pic>
        <p:nvPicPr>
          <p:cNvPr id="35842" name="Picture 2" descr="C:\Users\mtc\Documents\work\cybersecurity\2015-01-10_darpa-baa\template\logos-blue\ibm-research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96698"/>
            <a:ext cx="2057400" cy="248582"/>
          </a:xfrm>
          <a:prstGeom prst="rect">
            <a:avLst/>
          </a:prstGeom>
          <a:noFill/>
        </p:spPr>
      </p:pic>
      <p:pic>
        <p:nvPicPr>
          <p:cNvPr id="35843" name="Picture 3" descr="C:\Users\mtc\Documents\work\cybersecurity\2015-01-10_darpa-baa\template\logos-blue\darpa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66700"/>
            <a:ext cx="1676400" cy="774458"/>
          </a:xfrm>
          <a:prstGeom prst="rect">
            <a:avLst/>
          </a:prstGeom>
          <a:noFill/>
        </p:spPr>
      </p:pic>
      <p:pic>
        <p:nvPicPr>
          <p:cNvPr id="35844" name="Picture 4" descr="C:\Users\mtc\Documents\work\cybersecurity\2015-01-10_darpa-baa\template\logos-blue\uic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2040202"/>
            <a:ext cx="1905000" cy="266090"/>
          </a:xfrm>
          <a:prstGeom prst="rect">
            <a:avLst/>
          </a:prstGeom>
          <a:noFill/>
        </p:spPr>
      </p:pic>
      <p:pic>
        <p:nvPicPr>
          <p:cNvPr id="35845" name="Picture 5" descr="C:\Users\mtc\Documents\work\cybersecurity\2015-01-10_darpa-baa\template\logos-blue\suny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720030"/>
            <a:ext cx="1447800" cy="405258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7315200" y="1259564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 userDrawn="1"/>
        </p:nvCxnSpPr>
        <p:spPr bwMode="auto">
          <a:xfrm>
            <a:off x="7315200" y="1888116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7315200" y="585754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778400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20" cy="3308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7699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19" cy="330860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" y="512064"/>
            <a:ext cx="8770620" cy="438150"/>
          </a:xfrm>
        </p:spPr>
        <p:txBody>
          <a:bodyPr/>
          <a:lstStyle>
            <a:lvl1pPr marL="0" indent="0">
              <a:buFontTx/>
              <a:buNone/>
              <a:defRPr sz="1800" i="1"/>
            </a:lvl1pPr>
            <a:lvl2pPr marL="276225" indent="0">
              <a:buFontTx/>
              <a:buNone/>
              <a:defRPr sz="1800" i="1"/>
            </a:lvl2pPr>
            <a:lvl3pPr marL="492125" indent="0">
              <a:buFontTx/>
              <a:buNone/>
              <a:defRPr sz="1800" i="1"/>
            </a:lvl3pPr>
            <a:lvl4pPr marL="1030287" indent="0">
              <a:buFontTx/>
              <a:buNone/>
              <a:defRPr sz="1800" i="1"/>
            </a:lvl4pPr>
            <a:lvl5pPr marL="1376362" indent="0">
              <a:buFontTx/>
              <a:buNone/>
              <a:defRPr sz="1800" i="1"/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477765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19" cy="330860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4" y="1162050"/>
            <a:ext cx="8770936" cy="3473451"/>
          </a:xfrm>
        </p:spPr>
        <p:txBody>
          <a:bodyPr/>
          <a:lstStyle>
            <a:lvl1pPr marL="228600" indent="-228600">
              <a:defRPr spc="0"/>
            </a:lvl1pPr>
            <a:lvl2pPr marL="466725" indent="-219075">
              <a:tabLst/>
              <a:defRPr spc="0"/>
            </a:lvl2pPr>
            <a:lvl3pPr marL="676275" indent="-200025"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80975" y="512064"/>
            <a:ext cx="8772525" cy="371475"/>
          </a:xfrm>
        </p:spPr>
        <p:txBody>
          <a:bodyPr/>
          <a:lstStyle>
            <a:lvl1pPr marL="0" indent="0">
              <a:buFontTx/>
              <a:buNone/>
              <a:defRPr sz="1800" i="1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49206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6" y="1162050"/>
            <a:ext cx="877252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tabLst>
                <a:tab pos="352425" algn="l"/>
              </a:tabLst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11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6" y="1162050"/>
            <a:ext cx="877252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tabLst>
                <a:tab pos="352425" algn="l"/>
              </a:tabLst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175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2" y="1162050"/>
            <a:ext cx="430825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703" y="1162050"/>
            <a:ext cx="4308254" cy="3473451"/>
          </a:xfrm>
        </p:spPr>
        <p:txBody>
          <a:bodyPr/>
          <a:lstStyle>
            <a:lvl1pPr marL="239713" indent="-239713">
              <a:defRPr baseline="0"/>
            </a:lvl1pPr>
            <a:lvl2pPr marL="457200" indent="-200025">
              <a:defRPr baseline="0"/>
            </a:lvl2pPr>
            <a:lvl3pPr marL="762000" indent="-2127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1" y="514351"/>
            <a:ext cx="8780144" cy="361950"/>
          </a:xfrm>
        </p:spPr>
        <p:txBody>
          <a:bodyPr/>
          <a:lstStyle>
            <a:lvl1pPr marL="0" indent="0">
              <a:buFontTx/>
              <a:buNone/>
              <a:defRPr sz="1800" i="1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78860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2" y="1162050"/>
            <a:ext cx="430825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703" y="1162050"/>
            <a:ext cx="4308254" cy="3473451"/>
          </a:xfrm>
        </p:spPr>
        <p:txBody>
          <a:bodyPr/>
          <a:lstStyle>
            <a:lvl1pPr marL="239713" indent="-239713">
              <a:defRPr baseline="0"/>
            </a:lvl1pPr>
            <a:lvl2pPr marL="457200" indent="-200025">
              <a:defRPr baseline="0"/>
            </a:lvl2pPr>
            <a:lvl3pPr marL="762000" indent="-2127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8465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562" y="1162050"/>
            <a:ext cx="8770937" cy="347345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0" y="514351"/>
            <a:ext cx="8780145" cy="400050"/>
          </a:xfrm>
        </p:spPr>
        <p:txBody>
          <a:bodyPr/>
          <a:lstStyle>
            <a:lvl1pPr marL="0" indent="0">
              <a:buFontTx/>
              <a:buNone/>
              <a:defRPr sz="1800" i="1" baseline="0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537512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562" y="1162050"/>
            <a:ext cx="8770937" cy="347345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770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170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0" y="1333500"/>
            <a:ext cx="9144000" cy="1371600"/>
          </a:xfrm>
          <a:prstGeom prst="rect">
            <a:avLst/>
          </a:prstGeom>
          <a:solidFill>
            <a:schemeClr val="accent1"/>
          </a:solidFill>
          <a:ln w="190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1949" y="1752923"/>
            <a:ext cx="8591551" cy="589906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1" i="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3" descr="C:\Users\mtc\Documents\work\cybersecurity\2015-01-10_darpa-baa\template\logos-blue\darpa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66700"/>
            <a:ext cx="1676400" cy="774458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 userDrawn="1"/>
        </p:nvGrpSpPr>
        <p:grpSpPr>
          <a:xfrm>
            <a:off x="7873108" y="190500"/>
            <a:ext cx="966092" cy="990600"/>
            <a:chOff x="6858000" y="196698"/>
            <a:chExt cx="2057400" cy="2109594"/>
          </a:xfrm>
        </p:grpSpPr>
        <p:pic>
          <p:nvPicPr>
            <p:cNvPr id="15" name="Picture 1" descr="C:\Users\mtc\Documents\work\cybersecurity\2015-01-10_darpa-baa\template\logos-blue\nw.png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08195" y="1393840"/>
              <a:ext cx="1957010" cy="360000"/>
            </a:xfrm>
            <a:prstGeom prst="rect">
              <a:avLst/>
            </a:prstGeom>
            <a:noFill/>
          </p:spPr>
        </p:pic>
        <p:pic>
          <p:nvPicPr>
            <p:cNvPr id="16" name="Picture 2" descr="C:\Users\mtc\Documents\work\cybersecurity\2015-01-10_darpa-baa\template\logos-blue\ibm-research.png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0" y="196698"/>
              <a:ext cx="2057400" cy="248582"/>
            </a:xfrm>
            <a:prstGeom prst="rect">
              <a:avLst/>
            </a:prstGeom>
            <a:noFill/>
          </p:spPr>
        </p:pic>
        <p:pic>
          <p:nvPicPr>
            <p:cNvPr id="18" name="Picture 4" descr="C:\Users\mtc\Documents\work\cybersecurity\2015-01-10_darpa-baa\template\logos-blue\uic.png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34200" y="2040202"/>
              <a:ext cx="1905000" cy="266090"/>
            </a:xfrm>
            <a:prstGeom prst="rect">
              <a:avLst/>
            </a:prstGeom>
            <a:noFill/>
          </p:spPr>
        </p:pic>
        <p:pic>
          <p:nvPicPr>
            <p:cNvPr id="19" name="Picture 5" descr="C:\Users\mtc\Documents\work\cybersecurity\2015-01-10_darpa-baa\template\logos-blue\suny.png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62800" y="720030"/>
              <a:ext cx="1447800" cy="405258"/>
            </a:xfrm>
            <a:prstGeom prst="rect">
              <a:avLst/>
            </a:prstGeom>
            <a:noFill/>
          </p:spPr>
        </p:pic>
        <p:cxnSp>
          <p:nvCxnSpPr>
            <p:cNvPr id="20" name="Straight Connector 19"/>
            <p:cNvCxnSpPr/>
            <p:nvPr userDrawn="1"/>
          </p:nvCxnSpPr>
          <p:spPr bwMode="auto">
            <a:xfrm>
              <a:off x="7315200" y="1259564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 userDrawn="1"/>
          </p:nvCxnSpPr>
          <p:spPr bwMode="auto">
            <a:xfrm>
              <a:off x="7315200" y="1888116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 userDrawn="1"/>
          </p:nvCxnSpPr>
          <p:spPr bwMode="auto">
            <a:xfrm>
              <a:off x="7315200" y="585754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15328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2" y="1162050"/>
            <a:ext cx="430825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703" y="1162050"/>
            <a:ext cx="4308254" cy="3473451"/>
          </a:xfrm>
        </p:spPr>
        <p:txBody>
          <a:bodyPr/>
          <a:lstStyle>
            <a:lvl1pPr marL="239713" indent="-239713">
              <a:defRPr baseline="0"/>
            </a:lvl1pPr>
            <a:lvl2pPr marL="457200" indent="-200025">
              <a:defRPr baseline="0"/>
            </a:lvl2pPr>
            <a:lvl3pPr marL="762000" indent="-2127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1" y="514351"/>
            <a:ext cx="8780144" cy="361950"/>
          </a:xfrm>
        </p:spPr>
        <p:txBody>
          <a:bodyPr/>
          <a:lstStyle>
            <a:lvl1pPr marL="0" indent="0">
              <a:buFontTx/>
              <a:buNone/>
              <a:defRPr sz="1800" i="1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758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2" y="1162050"/>
            <a:ext cx="430825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703" y="1162050"/>
            <a:ext cx="4308254" cy="3473451"/>
          </a:xfrm>
        </p:spPr>
        <p:txBody>
          <a:bodyPr/>
          <a:lstStyle>
            <a:lvl1pPr marL="239713" indent="-239713">
              <a:defRPr baseline="0"/>
            </a:lvl1pPr>
            <a:lvl2pPr marL="457200" indent="-200025">
              <a:defRPr baseline="0"/>
            </a:lvl2pPr>
            <a:lvl3pPr marL="762000" indent="-2127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952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562" y="1162050"/>
            <a:ext cx="8770937" cy="347345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0" y="514351"/>
            <a:ext cx="8780145" cy="400050"/>
          </a:xfrm>
        </p:spPr>
        <p:txBody>
          <a:bodyPr/>
          <a:lstStyle>
            <a:lvl1pPr marL="0" indent="0">
              <a:buFontTx/>
              <a:buNone/>
              <a:defRPr sz="1800" i="1" baseline="0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233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562" y="1162050"/>
            <a:ext cx="8770937" cy="347345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5372100"/>
            <a:ext cx="9144000" cy="342900"/>
          </a:xfrm>
          <a:prstGeom prst="rect">
            <a:avLst/>
          </a:prstGeom>
          <a:gradFill flip="none" rotWithShape="1">
            <a:gsLst>
              <a:gs pos="0">
                <a:srgbClr val="004266"/>
              </a:gs>
              <a:gs pos="100000">
                <a:srgbClr val="0081D0"/>
              </a:gs>
            </a:gsLst>
            <a:lin ang="0" scaled="1"/>
            <a:tileRect/>
          </a:gradFill>
          <a:ln w="190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562" y="182880"/>
            <a:ext cx="8732838" cy="3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2" y="1162049"/>
            <a:ext cx="877093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6167" y="5443415"/>
            <a:ext cx="382108" cy="2154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spAutoFit/>
          </a:bodyPr>
          <a:lstStyle>
            <a:defPPr>
              <a:defRPr lang="en-US"/>
            </a:defPPr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lvl="0"/>
            <a:fld id="{CE218DA5-D4F9-4887-BC40-1B240FFA5EE0}" type="slidenum">
              <a:rPr lang="en-US" sz="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lvl="0"/>
              <a:t>‹#›</a:t>
            </a:fld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5" name="Picture 1" descr="C:\Users\mtc\Documents\work\cybersecurity\2015-01-10_darpa-baa\template\logos\ibm-research.pn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135075" y="5471550"/>
            <a:ext cx="1191820" cy="144000"/>
          </a:xfrm>
          <a:prstGeom prst="rect">
            <a:avLst/>
          </a:prstGeom>
          <a:noFill/>
        </p:spPr>
      </p:pic>
      <p:pic>
        <p:nvPicPr>
          <p:cNvPr id="36866" name="Picture 2" descr="C:\Users\mtc\Documents\work\cybersecurity\2015-01-10_darpa-baa\template\logos\darpa.pn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69487" y="5405131"/>
            <a:ext cx="599246" cy="276838"/>
          </a:xfrm>
          <a:prstGeom prst="rect">
            <a:avLst/>
          </a:prstGeom>
          <a:noFill/>
        </p:spPr>
      </p:pic>
      <p:pic>
        <p:nvPicPr>
          <p:cNvPr id="36867" name="Picture 3" descr="C:\Users\mtc\Documents\work\cybersecurity\2015-01-10_darpa-baa\template\logos\uic.png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5569332" y="5453550"/>
            <a:ext cx="1288668" cy="180000"/>
          </a:xfrm>
          <a:prstGeom prst="rect">
            <a:avLst/>
          </a:prstGeom>
          <a:noFill/>
        </p:spPr>
      </p:pic>
      <p:pic>
        <p:nvPicPr>
          <p:cNvPr id="36868" name="Picture 4" descr="C:\Users\mtc\Documents\work\cybersecurity\2015-01-10_darpa-baa\template\logos\suny.png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2759083" y="5435550"/>
            <a:ext cx="771669" cy="216000"/>
          </a:xfrm>
          <a:prstGeom prst="rect">
            <a:avLst/>
          </a:prstGeom>
          <a:noFill/>
        </p:spPr>
      </p:pic>
      <p:pic>
        <p:nvPicPr>
          <p:cNvPr id="36869" name="Picture 5" descr="C:\Users\mtc\Documents\work\cybersecurity\2015-01-10_darpa-baa\template\logos\nwu.png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3962940" y="5435550"/>
            <a:ext cx="1174206" cy="216000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 userDrawn="1"/>
        </p:nvCxnSpPr>
        <p:spPr bwMode="auto">
          <a:xfrm>
            <a:off x="2542989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3746846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 userDrawn="1"/>
        </p:nvCxnSpPr>
        <p:spPr bwMode="auto">
          <a:xfrm>
            <a:off x="5353240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 userDrawn="1"/>
        </p:nvCxnSpPr>
        <p:spPr bwMode="auto">
          <a:xfrm>
            <a:off x="918981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89" r:id="rId2"/>
    <p:sldLayoutId id="2147483790" r:id="rId3"/>
    <p:sldLayoutId id="2147483800" r:id="rId4"/>
    <p:sldLayoutId id="2147483785" r:id="rId5"/>
    <p:sldLayoutId id="2147483786" r:id="rId6"/>
    <p:sldLayoutId id="2147483799" r:id="rId7"/>
    <p:sldLayoutId id="2147483787" r:id="rId8"/>
    <p:sldLayoutId id="2147483801" r:id="rId9"/>
    <p:sldLayoutId id="2147483792" r:id="rId10"/>
    <p:sldLayoutId id="2147483803" r:id="rId11"/>
    <p:sldLayoutId id="2147483845" r:id="rId12"/>
    <p:sldLayoutId id="2147483889" r:id="rId13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 kern="1300" spc="0" baseline="0">
          <a:solidFill>
            <a:schemeClr val="bg2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9pPr>
    </p:titleStyle>
    <p:bodyStyle>
      <a:lvl1pPr marL="238125" indent="-238125" algn="l" rtl="0" eaLnBrk="1" fontAlgn="base" hangingPunct="1">
        <a:spcBef>
          <a:spcPts val="5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marL="495300" indent="-219075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marL="665163" indent="-173038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Char char="•"/>
        <a:defRPr sz="14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marL="1203325" indent="-173038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–"/>
        <a:defRPr sz="1600">
          <a:solidFill>
            <a:schemeClr val="bg1"/>
          </a:solidFill>
          <a:latin typeface="+mn-lt"/>
          <a:ea typeface="ＭＳ Ｐゴシック" pitchFamily="34" charset="-128"/>
          <a:cs typeface="MS PGothic" charset="0"/>
        </a:defRPr>
      </a:lvl4pPr>
      <a:lvl5pPr marL="15398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ＭＳ Ｐゴシック" pitchFamily="34" charset="-128"/>
          <a:cs typeface="MS PGothic" charset="0"/>
        </a:defRPr>
      </a:lvl5pPr>
      <a:lvl6pPr marL="19970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6pPr>
      <a:lvl7pPr marL="24542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7pPr>
      <a:lvl8pPr marL="29114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8pPr>
      <a:lvl9pPr marL="33686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16" y="0"/>
            <a:ext cx="454937" cy="5715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>
              <a:lnSpc>
                <a:spcPct val="90000"/>
              </a:lnSpc>
              <a:defRPr/>
            </a:pPr>
            <a:endParaRPr lang="en-US" sz="170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674" y="1562366"/>
            <a:ext cx="8304390" cy="373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32" tIns="35666" rIns="71332" bIns="3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51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84674" y="494775"/>
            <a:ext cx="8304390" cy="53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32" tIns="35666" rIns="71332" bIns="3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62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356662" algn="l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713323" algn="l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069985" algn="l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426647" algn="l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34987" indent="-134987" algn="l" rtl="0" eaLnBrk="0" fontAlgn="base" hangingPunct="0">
        <a:spcBef>
          <a:spcPts val="78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97530" indent="-127556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200">
          <a:solidFill>
            <a:schemeClr val="tx1"/>
          </a:solidFill>
          <a:latin typeface="+mn-lt"/>
          <a:cs typeface="+mn-cs"/>
        </a:defRPr>
      </a:lvl2pPr>
      <a:lvl3pPr marL="667503" indent="-134987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3pPr>
      <a:lvl4pPr marL="938714" indent="-134987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1200">
          <a:solidFill>
            <a:schemeClr val="bg1"/>
          </a:solidFill>
          <a:latin typeface="+mn-lt"/>
          <a:cs typeface="+mn-cs"/>
        </a:defRPr>
      </a:lvl4pPr>
      <a:lvl5pPr marL="1201256" indent="-127556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5pPr>
      <a:lvl6pPr marL="1557918" indent="-127556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6pPr>
      <a:lvl7pPr marL="1914580" indent="-127556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7pPr>
      <a:lvl8pPr marL="2271242" indent="-127556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8pPr>
      <a:lvl9pPr marL="2627903" indent="-127556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62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323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985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647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309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970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632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3294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1511"/>
            <a:ext cx="8229600" cy="64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53282"/>
            <a:ext cx="8229600" cy="441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4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337969"/>
            <a:ext cx="1676400" cy="27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4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93964" y="5337969"/>
            <a:ext cx="4156075" cy="27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64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5337969"/>
            <a:ext cx="1689100" cy="27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1082ED23-58EC-40F6-8BFF-0E66CA9E25AC}" type="slidenum">
              <a:rPr lang="en-US" altLang="en-US" smtClean="0">
                <a:solidFill>
                  <a:prstClr val="black"/>
                </a:solidFill>
                <a:ea typeface="MS PGothic" pitchFamily="34" charset="-128"/>
              </a:rPr>
              <a:pPr/>
              <a:t>‹#›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457200" y="209021"/>
            <a:ext cx="8242300" cy="489479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69900" y="5270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1033" name="Picture 2" descr="SBU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1" y="388938"/>
            <a:ext cx="809625" cy="75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2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rbel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rbel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rbel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rbel" pitchFamily="34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5372100"/>
            <a:ext cx="9144000" cy="342900"/>
          </a:xfrm>
          <a:prstGeom prst="rect">
            <a:avLst/>
          </a:prstGeom>
          <a:gradFill flip="none" rotWithShape="1">
            <a:gsLst>
              <a:gs pos="0">
                <a:srgbClr val="004266"/>
              </a:gs>
              <a:gs pos="100000">
                <a:srgbClr val="0081D0"/>
              </a:gs>
            </a:gsLst>
            <a:lin ang="0" scaled="1"/>
            <a:tileRect/>
          </a:gradFill>
          <a:ln w="190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562" y="182880"/>
            <a:ext cx="8732838" cy="3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2" y="1162049"/>
            <a:ext cx="877093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6167" y="5443415"/>
            <a:ext cx="382108" cy="2154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spAutoFit/>
          </a:bodyPr>
          <a:lstStyle>
            <a:defPPr>
              <a:defRPr lang="en-US"/>
            </a:defPPr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lvl="0"/>
            <a:fld id="{CE218DA5-D4F9-4887-BC40-1B240FFA5EE0}" type="slidenum">
              <a:rPr lang="en-US" sz="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lvl="0"/>
              <a:t>‹#›</a:t>
            </a:fld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5" name="Picture 1" descr="C:\Users\mtc\Documents\work\cybersecurity\2015-01-10_darpa-baa\template\logos\ibm-research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135075" y="5471550"/>
            <a:ext cx="1191820" cy="144000"/>
          </a:xfrm>
          <a:prstGeom prst="rect">
            <a:avLst/>
          </a:prstGeom>
          <a:noFill/>
        </p:spPr>
      </p:pic>
      <p:pic>
        <p:nvPicPr>
          <p:cNvPr id="36866" name="Picture 2" descr="C:\Users\mtc\Documents\work\cybersecurity\2015-01-10_darpa-baa\template\logos\darpa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69487" y="5405131"/>
            <a:ext cx="599246" cy="276838"/>
          </a:xfrm>
          <a:prstGeom prst="rect">
            <a:avLst/>
          </a:prstGeom>
          <a:noFill/>
        </p:spPr>
      </p:pic>
      <p:pic>
        <p:nvPicPr>
          <p:cNvPr id="36867" name="Picture 3" descr="C:\Users\mtc\Documents\work\cybersecurity\2015-01-10_darpa-baa\template\logos\uic.pn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5569332" y="5453550"/>
            <a:ext cx="1288668" cy="180000"/>
          </a:xfrm>
          <a:prstGeom prst="rect">
            <a:avLst/>
          </a:prstGeom>
          <a:noFill/>
        </p:spPr>
      </p:pic>
      <p:pic>
        <p:nvPicPr>
          <p:cNvPr id="36868" name="Picture 4" descr="C:\Users\mtc\Documents\work\cybersecurity\2015-01-10_darpa-baa\template\logos\suny.pn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2759083" y="5435550"/>
            <a:ext cx="771669" cy="216000"/>
          </a:xfrm>
          <a:prstGeom prst="rect">
            <a:avLst/>
          </a:prstGeom>
          <a:noFill/>
        </p:spPr>
      </p:pic>
      <p:pic>
        <p:nvPicPr>
          <p:cNvPr id="36869" name="Picture 5" descr="C:\Users\mtc\Documents\work\cybersecurity\2015-01-10_darpa-baa\template\logos\nwu.png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3962940" y="5435550"/>
            <a:ext cx="1174206" cy="216000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 userDrawn="1"/>
        </p:nvCxnSpPr>
        <p:spPr bwMode="auto">
          <a:xfrm>
            <a:off x="2542989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3746846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 userDrawn="1"/>
        </p:nvCxnSpPr>
        <p:spPr bwMode="auto">
          <a:xfrm>
            <a:off x="5353240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 userDrawn="1"/>
        </p:nvCxnSpPr>
        <p:spPr bwMode="auto">
          <a:xfrm>
            <a:off x="918981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3247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 kern="1300" spc="0" baseline="0">
          <a:solidFill>
            <a:schemeClr val="bg2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9pPr>
    </p:titleStyle>
    <p:bodyStyle>
      <a:lvl1pPr marL="238125" indent="-238125" algn="l" rtl="0" eaLnBrk="1" fontAlgn="base" hangingPunct="1">
        <a:spcBef>
          <a:spcPts val="5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marL="495300" indent="-219075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marL="665163" indent="-173038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Char char="•"/>
        <a:defRPr sz="14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marL="1203325" indent="-173038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–"/>
        <a:defRPr sz="1600">
          <a:solidFill>
            <a:schemeClr val="bg1"/>
          </a:solidFill>
          <a:latin typeface="+mn-lt"/>
          <a:ea typeface="ＭＳ Ｐゴシック" pitchFamily="34" charset="-128"/>
          <a:cs typeface="MS PGothic" charset="0"/>
        </a:defRPr>
      </a:lvl4pPr>
      <a:lvl5pPr marL="15398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ＭＳ Ｐゴシック" pitchFamily="34" charset="-128"/>
          <a:cs typeface="MS PGothic" charset="0"/>
        </a:defRPr>
      </a:lvl5pPr>
      <a:lvl6pPr marL="19970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6pPr>
      <a:lvl7pPr marL="24542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7pPr>
      <a:lvl8pPr marL="29114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8pPr>
      <a:lvl9pPr marL="33686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5372100"/>
            <a:ext cx="9144000" cy="342900"/>
          </a:xfrm>
          <a:prstGeom prst="rect">
            <a:avLst/>
          </a:prstGeom>
          <a:gradFill flip="none" rotWithShape="1">
            <a:gsLst>
              <a:gs pos="0">
                <a:srgbClr val="004266"/>
              </a:gs>
              <a:gs pos="100000">
                <a:srgbClr val="0081D0"/>
              </a:gs>
            </a:gsLst>
            <a:lin ang="0" scaled="1"/>
            <a:tileRect/>
          </a:gradFill>
          <a:ln w="190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562" y="182880"/>
            <a:ext cx="8732838" cy="3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2" y="1162049"/>
            <a:ext cx="877093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6167" y="5443415"/>
            <a:ext cx="382108" cy="2154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spAutoFit/>
          </a:bodyPr>
          <a:lstStyle>
            <a:defPPr>
              <a:defRPr lang="en-US"/>
            </a:defPPr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lvl="0"/>
            <a:fld id="{CE218DA5-D4F9-4887-BC40-1B240FFA5EE0}" type="slidenum">
              <a:rPr lang="en-US" sz="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lvl="0"/>
              <a:t>‹#›</a:t>
            </a:fld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5" name="Picture 1" descr="C:\Users\mtc\Documents\work\cybersecurity\2015-01-10_darpa-baa\template\logos\ibm-research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135075" y="5471550"/>
            <a:ext cx="1191820" cy="144000"/>
          </a:xfrm>
          <a:prstGeom prst="rect">
            <a:avLst/>
          </a:prstGeom>
          <a:noFill/>
        </p:spPr>
      </p:pic>
      <p:pic>
        <p:nvPicPr>
          <p:cNvPr id="36866" name="Picture 2" descr="C:\Users\mtc\Documents\work\cybersecurity\2015-01-10_darpa-baa\template\logos\darpa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69487" y="5405131"/>
            <a:ext cx="599246" cy="276838"/>
          </a:xfrm>
          <a:prstGeom prst="rect">
            <a:avLst/>
          </a:prstGeom>
          <a:noFill/>
        </p:spPr>
      </p:pic>
      <p:pic>
        <p:nvPicPr>
          <p:cNvPr id="36867" name="Picture 3" descr="C:\Users\mtc\Documents\work\cybersecurity\2015-01-10_darpa-baa\template\logos\uic.pn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5569332" y="5453550"/>
            <a:ext cx="1288668" cy="180000"/>
          </a:xfrm>
          <a:prstGeom prst="rect">
            <a:avLst/>
          </a:prstGeom>
          <a:noFill/>
        </p:spPr>
      </p:pic>
      <p:pic>
        <p:nvPicPr>
          <p:cNvPr id="36868" name="Picture 4" descr="C:\Users\mtc\Documents\work\cybersecurity\2015-01-10_darpa-baa\template\logos\suny.pn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2759083" y="5435550"/>
            <a:ext cx="771669" cy="216000"/>
          </a:xfrm>
          <a:prstGeom prst="rect">
            <a:avLst/>
          </a:prstGeom>
          <a:noFill/>
        </p:spPr>
      </p:pic>
      <p:pic>
        <p:nvPicPr>
          <p:cNvPr id="36869" name="Picture 5" descr="C:\Users\mtc\Documents\work\cybersecurity\2015-01-10_darpa-baa\template\logos\nwu.png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3962940" y="5435550"/>
            <a:ext cx="1174206" cy="216000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 userDrawn="1"/>
        </p:nvCxnSpPr>
        <p:spPr bwMode="auto">
          <a:xfrm>
            <a:off x="2542989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3746846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 userDrawn="1"/>
        </p:nvCxnSpPr>
        <p:spPr bwMode="auto">
          <a:xfrm>
            <a:off x="5353240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 userDrawn="1"/>
        </p:nvCxnSpPr>
        <p:spPr bwMode="auto">
          <a:xfrm>
            <a:off x="918981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6729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 kern="1300" spc="0" baseline="0">
          <a:solidFill>
            <a:schemeClr val="bg2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9pPr>
    </p:titleStyle>
    <p:bodyStyle>
      <a:lvl1pPr marL="238125" indent="-238125" algn="l" rtl="0" eaLnBrk="1" fontAlgn="base" hangingPunct="1">
        <a:spcBef>
          <a:spcPts val="5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marL="495300" indent="-219075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marL="665163" indent="-173038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Char char="•"/>
        <a:defRPr sz="14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marL="1203325" indent="-173038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–"/>
        <a:defRPr sz="1600">
          <a:solidFill>
            <a:schemeClr val="bg1"/>
          </a:solidFill>
          <a:latin typeface="+mn-lt"/>
          <a:ea typeface="ＭＳ Ｐゴシック" pitchFamily="34" charset="-128"/>
          <a:cs typeface="MS PGothic" charset="0"/>
        </a:defRPr>
      </a:lvl4pPr>
      <a:lvl5pPr marL="15398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ＭＳ Ｐゴシック" pitchFamily="34" charset="-128"/>
          <a:cs typeface="MS PGothic" charset="0"/>
        </a:defRPr>
      </a:lvl5pPr>
      <a:lvl6pPr marL="19970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6pPr>
      <a:lvl7pPr marL="24542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7pPr>
      <a:lvl8pPr marL="29114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8pPr>
      <a:lvl9pPr marL="33686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sdn.microsoft.com/en-us/library/windows/hardware/jj151572(v=vs.85).aspx#status_cod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tiff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Content Placeholder 1"/>
          <p:cNvSpPr txBox="1">
            <a:spLocks noGrp="1"/>
          </p:cNvSpPr>
          <p:nvPr>
            <p:ph sz="quarter" idx="10"/>
          </p:nvPr>
        </p:nvSpPr>
        <p:spPr>
          <a:xfrm>
            <a:off x="133349" y="1752923"/>
            <a:ext cx="8934451" cy="58990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pPr marL="0" indent="0">
              <a:buNone/>
            </a:pPr>
            <a:r>
              <a:rPr lang="en-US" sz="2600" dirty="0"/>
              <a:t>Detecting </a:t>
            </a:r>
            <a:r>
              <a:rPr lang="en-US" altLang="zh-CN" sz="2600" dirty="0"/>
              <a:t>Missing RAT Attacks with Semantics on Windows</a:t>
            </a:r>
            <a:endParaRPr sz="2600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xmlns="" id="{857FBE2E-2F10-4E9A-87C2-4FF3F738838D}"/>
              </a:ext>
            </a:extLst>
          </p:cNvPr>
          <p:cNvSpPr txBox="1">
            <a:spLocks/>
          </p:cNvSpPr>
          <p:nvPr/>
        </p:nvSpPr>
        <p:spPr bwMode="auto">
          <a:xfrm>
            <a:off x="133349" y="3009900"/>
            <a:ext cx="859155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2800" b="1" i="0" kern="1200" spc="0" baseline="0">
                <a:solidFill>
                  <a:schemeClr val="bg2"/>
                </a:solidFill>
                <a:latin typeface="+mj-lt"/>
                <a:ea typeface="ＭＳ Ｐゴシック" pitchFamily="34" charset="-128"/>
                <a:cs typeface="Arial" pitchFamily="34" charset="0"/>
              </a:defRPr>
            </a:lvl1pPr>
            <a:lvl2pPr marL="495300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 kern="1200" spc="0" baseline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665163" indent="-17303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Char char="•"/>
              <a:defRPr sz="1400" kern="1200" spc="0" baseline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20332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+mn-lt"/>
                <a:ea typeface="ＭＳ Ｐゴシック" pitchFamily="34" charset="-128"/>
                <a:cs typeface="MS PGothic" charset="0"/>
              </a:defRPr>
            </a:lvl4pPr>
            <a:lvl5pPr marL="15398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34" charset="-128"/>
                <a:cs typeface="MS PGothic" charset="0"/>
              </a:defRPr>
            </a:lvl5pPr>
            <a:lvl6pPr marL="19970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6pPr>
            <a:lvl7pPr marL="24542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7pPr>
            <a:lvl8pPr marL="29114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8pPr>
            <a:lvl9pPr marL="33686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r>
              <a:rPr lang="en-US" dirty="0" err="1" smtClean="0"/>
              <a:t>Xutong</a:t>
            </a:r>
            <a:r>
              <a:rPr lang="en-US" dirty="0" smtClean="0"/>
              <a:t> Chen and Yan </a:t>
            </a:r>
            <a:r>
              <a:rPr lang="en-US" dirty="0"/>
              <a:t>Chen</a:t>
            </a:r>
          </a:p>
          <a:p>
            <a:r>
              <a:rPr lang="en-US" sz="2400" dirty="0"/>
              <a:t>Northwestern University</a:t>
            </a:r>
          </a:p>
        </p:txBody>
      </p:sp>
    </p:spTree>
    <p:extLst>
      <p:ext uri="{BB962C8B-B14F-4D97-AF65-F5344CB8AC3E}">
        <p14:creationId xmlns:p14="http://schemas.microsoft.com/office/powerpoint/2010/main" val="173717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BBAC5915-7A00-49A8-924A-B514A4BA5C68}"/>
              </a:ext>
            </a:extLst>
          </p:cNvPr>
          <p:cNvSpPr txBox="1">
            <a:spLocks/>
          </p:cNvSpPr>
          <p:nvPr/>
        </p:nvSpPr>
        <p:spPr bwMode="auto">
          <a:xfrm>
            <a:off x="180975" y="182880"/>
            <a:ext cx="8772525" cy="3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300" spc="0" baseline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dirty="0"/>
              <a:t>System Design </a:t>
            </a:r>
            <a:endParaRPr lang="en-US" dirty="0"/>
          </a:p>
        </p:txBody>
      </p:sp>
      <p:sp>
        <p:nvSpPr>
          <p:cNvPr id="8" name="Rectangle 49">
            <a:extLst>
              <a:ext uri="{FF2B5EF4-FFF2-40B4-BE49-F238E27FC236}">
                <a16:creationId xmlns:a16="http://schemas.microsoft.com/office/drawing/2014/main" xmlns="" id="{B9FC39E6-13D0-4E31-9565-6E79B750F0C9}"/>
              </a:ext>
            </a:extLst>
          </p:cNvPr>
          <p:cNvSpPr/>
          <p:nvPr/>
        </p:nvSpPr>
        <p:spPr>
          <a:xfrm>
            <a:off x="152401" y="647700"/>
            <a:ext cx="88010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Discriminative </a:t>
            </a:r>
            <a:r>
              <a:rPr lang="en-US" altLang="zh-CN" sz="2000" dirty="0" smtClean="0">
                <a:solidFill>
                  <a:srgbClr val="0000FF"/>
                </a:solidFill>
                <a:ea typeface="宋体" charset="-122"/>
              </a:rPr>
              <a:t>Features</a:t>
            </a:r>
            <a:endParaRPr lang="en-US" altLang="zh-CN" sz="2000" dirty="0">
              <a:solidFill>
                <a:srgbClr val="0000FF"/>
              </a:solidFill>
              <a:ea typeface="宋体" charset="-122"/>
            </a:endParaRPr>
          </a:p>
          <a:p>
            <a:pPr marL="720000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/>
              <a:t>Discriminative features is used to reduce False Positive, we propose several Discriminative features as follows:</a:t>
            </a:r>
            <a:r>
              <a:rPr lang="en-US" altLang="zh-CN" sz="1800" dirty="0">
                <a:ea typeface="宋体" charset="-122"/>
              </a:rPr>
              <a:t> </a:t>
            </a:r>
          </a:p>
          <a:p>
            <a:pPr marL="1177200" lvl="1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600" b="1" dirty="0" smtClean="0"/>
              <a:t>API </a:t>
            </a:r>
            <a:r>
              <a:rPr lang="en-US" sz="1600" b="1" dirty="0"/>
              <a:t>Types: </a:t>
            </a:r>
            <a:r>
              <a:rPr lang="en-US" sz="1600" dirty="0"/>
              <a:t>Assume that a sequence matches a behavior graph, </a:t>
            </a:r>
            <a:r>
              <a:rPr lang="en-US" sz="1600" dirty="0" smtClean="0"/>
              <a:t>we consider the </a:t>
            </a:r>
            <a:r>
              <a:rPr lang="en-US" sz="1600" dirty="0"/>
              <a:t>number of unique APIs, except APIs included in the behavior graph, occurring in the same sequence.</a:t>
            </a:r>
          </a:p>
          <a:p>
            <a:pPr marL="1177200" lvl="1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600" b="1" dirty="0"/>
              <a:t>User Interaction: </a:t>
            </a:r>
            <a:r>
              <a:rPr lang="en-US" sz="1600" dirty="0"/>
              <a:t>When a process matches a behavior graph, we judge whether there are user interactions on this process.</a:t>
            </a:r>
          </a:p>
          <a:p>
            <a:pPr marL="1177200" lvl="1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600" b="1" dirty="0"/>
              <a:t>Network Pattern: </a:t>
            </a:r>
            <a:r>
              <a:rPr lang="en-US" sz="1600" dirty="0"/>
              <a:t>The </a:t>
            </a:r>
            <a:r>
              <a:rPr lang="en-US" altLang="zh-CN" sz="1600" dirty="0"/>
              <a:t>frequency and </a:t>
            </a:r>
            <a:r>
              <a:rPr lang="en-US" sz="1600" dirty="0"/>
              <a:t> </a:t>
            </a:r>
            <a:r>
              <a:rPr lang="en-US" altLang="zh-CN" sz="1600" dirty="0"/>
              <a:t>the payload size of</a:t>
            </a:r>
            <a:r>
              <a:rPr lang="en-US" sz="1600" dirty="0"/>
              <a:t> network traffic. </a:t>
            </a:r>
          </a:p>
          <a:p>
            <a:pPr marL="1177200" lvl="1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600" dirty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808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ECA8C503-AE8F-4117-BF0A-AAD81C541107}"/>
              </a:ext>
            </a:extLst>
          </p:cNvPr>
          <p:cNvGrpSpPr/>
          <p:nvPr/>
        </p:nvGrpSpPr>
        <p:grpSpPr>
          <a:xfrm>
            <a:off x="0" y="723900"/>
            <a:ext cx="9144000" cy="4614863"/>
            <a:chOff x="0" y="723900"/>
            <a:chExt cx="9144000" cy="4614863"/>
          </a:xfrm>
        </p:grpSpPr>
        <p:pic>
          <p:nvPicPr>
            <p:cNvPr id="4" name="图片 3" descr="图片包含 文字&#10;&#10;已生成高可信度的说明">
              <a:extLst>
                <a:ext uri="{FF2B5EF4-FFF2-40B4-BE49-F238E27FC236}">
                  <a16:creationId xmlns:a16="http://schemas.microsoft.com/office/drawing/2014/main" xmlns="" id="{E845BE67-B769-4D31-9D12-0D858D631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23900"/>
              <a:ext cx="9144000" cy="4614863"/>
            </a:xfrm>
            <a:prstGeom prst="rect">
              <a:avLst/>
            </a:prstGeom>
          </p:spPr>
        </p:pic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xmlns="" id="{33608929-0E4B-4B01-9F12-95EBA279FFA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5800" y="4000500"/>
              <a:ext cx="7772400" cy="0"/>
            </a:xfrm>
            <a:prstGeom prst="line">
              <a:avLst/>
            </a:prstGeom>
            <a:ln w="19050" cap="flat" cmpd="sng" algn="ctr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xmlns="" id="{1815F5DF-299A-4036-AD01-AD364AFE8CA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81800" y="876300"/>
              <a:ext cx="0" cy="4267200"/>
            </a:xfrm>
            <a:prstGeom prst="line">
              <a:avLst/>
            </a:prstGeom>
            <a:ln w="19050" cap="flat" cmpd="sng" algn="ctr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A66861B8-E838-44ED-9538-83C2557F8A8C}"/>
                </a:ext>
              </a:extLst>
            </p:cNvPr>
            <p:cNvSpPr txBox="1"/>
            <p:nvPr/>
          </p:nvSpPr>
          <p:spPr>
            <a:xfrm>
              <a:off x="152400" y="1468503"/>
              <a:ext cx="8381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kern="0" dirty="0"/>
                <a:t>Y axis </a:t>
              </a:r>
              <a:r>
                <a:rPr lang="zh-CN" altLang="en-US" sz="1600" kern="0" dirty="0"/>
                <a:t>：</a:t>
              </a:r>
              <a:endParaRPr lang="en-US" altLang="zh-CN" sz="1600" kern="0" dirty="0"/>
            </a:p>
            <a:p>
              <a:r>
                <a:rPr lang="en-US" altLang="zh-CN" sz="1600" kern="0" dirty="0" smtClean="0"/>
                <a:t>Normalized # of API </a:t>
              </a:r>
              <a:r>
                <a:rPr lang="en-US" altLang="zh-CN" sz="1600" kern="0" dirty="0"/>
                <a:t>Types </a:t>
              </a:r>
              <a:endParaRPr lang="zh-CN" altLang="en-US" sz="1600" kern="0" dirty="0"/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xmlns="" id="{DB465983-AB14-4B71-A458-354FE1C83703}"/>
                </a:ext>
              </a:extLst>
            </p:cNvPr>
            <p:cNvSpPr txBox="1"/>
            <p:nvPr/>
          </p:nvSpPr>
          <p:spPr>
            <a:xfrm>
              <a:off x="3166376" y="4974223"/>
              <a:ext cx="29690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kern="0" dirty="0"/>
                <a:t>X axis : Graph Matching Score</a:t>
              </a:r>
              <a:endParaRPr lang="zh-CN" altLang="en-US" sz="1600" kern="0" dirty="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="" id="{10677BB7-6FB7-4CEE-A99F-420F5DE209F9}"/>
                </a:ext>
              </a:extLst>
            </p:cNvPr>
            <p:cNvSpPr txBox="1"/>
            <p:nvPr/>
          </p:nvSpPr>
          <p:spPr>
            <a:xfrm>
              <a:off x="1645346" y="2046478"/>
              <a:ext cx="31021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kern="0" dirty="0"/>
                <a:t>Point with other colors is Benign</a:t>
              </a:r>
              <a:endParaRPr lang="zh-CN" altLang="en-US" sz="1600" kern="0" dirty="0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xmlns="" id="{DA6220D0-38A8-48FE-B7AC-2E2AD3F04355}"/>
                </a:ext>
              </a:extLst>
            </p:cNvPr>
            <p:cNvSpPr/>
            <p:nvPr/>
          </p:nvSpPr>
          <p:spPr>
            <a:xfrm>
              <a:off x="7315200" y="3238500"/>
              <a:ext cx="173316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kern="0" dirty="0"/>
                <a:t>Red point is RAT</a:t>
              </a:r>
            </a:p>
          </p:txBody>
        </p: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xmlns="" id="{A41CCF8E-7BA1-44AF-823F-E5D968657D9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543800" y="3577054"/>
              <a:ext cx="381000" cy="575846"/>
            </a:xfrm>
            <a:prstGeom prst="straightConnector1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1" name="直接箭头连接符 40">
              <a:extLst>
                <a:ext uri="{FF2B5EF4-FFF2-40B4-BE49-F238E27FC236}">
                  <a16:creationId xmlns:a16="http://schemas.microsoft.com/office/drawing/2014/main" xmlns="" id="{E1EAF3B0-1F5C-4102-B1F7-7323E096566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048000" y="2450932"/>
              <a:ext cx="1066800" cy="1016168"/>
            </a:xfrm>
            <a:prstGeom prst="straightConnector1">
              <a:avLst/>
            </a:prstGeom>
            <a:noFill/>
            <a:ln w="381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B8B54E60-3067-4257-A3FC-EC07AFB33FB1}"/>
              </a:ext>
            </a:extLst>
          </p:cNvPr>
          <p:cNvSpPr txBox="1">
            <a:spLocks/>
          </p:cNvSpPr>
          <p:nvPr/>
        </p:nvSpPr>
        <p:spPr bwMode="auto">
          <a:xfrm>
            <a:off x="180975" y="182880"/>
            <a:ext cx="8772525" cy="3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300" spc="0" baseline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dirty="0"/>
              <a:t>System Design </a:t>
            </a:r>
            <a:endParaRPr lang="en-US" dirty="0"/>
          </a:p>
        </p:txBody>
      </p:sp>
      <p:sp>
        <p:nvSpPr>
          <p:cNvPr id="15" name="Rectangle 49">
            <a:extLst>
              <a:ext uri="{FF2B5EF4-FFF2-40B4-BE49-F238E27FC236}">
                <a16:creationId xmlns:a16="http://schemas.microsoft.com/office/drawing/2014/main" xmlns="" id="{4B03E5B7-4D23-4F77-BCFD-2DC8557B6879}"/>
              </a:ext>
            </a:extLst>
          </p:cNvPr>
          <p:cNvSpPr/>
          <p:nvPr/>
        </p:nvSpPr>
        <p:spPr>
          <a:xfrm>
            <a:off x="152401" y="571500"/>
            <a:ext cx="8991599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Discriminative Feature Example on Keylogging</a:t>
            </a:r>
          </a:p>
        </p:txBody>
      </p:sp>
    </p:spTree>
    <p:extLst>
      <p:ext uri="{BB962C8B-B14F-4D97-AF65-F5344CB8AC3E}">
        <p14:creationId xmlns:p14="http://schemas.microsoft.com/office/powerpoint/2010/main" val="314440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09600" y="1257300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32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CCBDBE4-7203-4837-873B-A28E5F729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12202"/>
            <a:ext cx="8305800" cy="46074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0B4A8D10-4B79-4ED0-8123-4676812C2D7F}"/>
              </a:ext>
            </a:extLst>
          </p:cNvPr>
          <p:cNvSpPr txBox="1">
            <a:spLocks/>
          </p:cNvSpPr>
          <p:nvPr/>
        </p:nvSpPr>
        <p:spPr bwMode="auto">
          <a:xfrm>
            <a:off x="180975" y="182880"/>
            <a:ext cx="8772525" cy="3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300" spc="0" baseline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dirty="0"/>
              <a:t>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24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6619" y="495300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32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A8DAA55-E689-465D-BAC7-A6E73194105E}"/>
              </a:ext>
            </a:extLst>
          </p:cNvPr>
          <p:cNvSpPr txBox="1">
            <a:spLocks/>
          </p:cNvSpPr>
          <p:nvPr/>
        </p:nvSpPr>
        <p:spPr bwMode="auto">
          <a:xfrm>
            <a:off x="180975" y="182880"/>
            <a:ext cx="8772525" cy="3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300" spc="0" baseline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dirty="0">
                <a:solidFill>
                  <a:schemeClr val="accent4"/>
                </a:solidFill>
              </a:rPr>
              <a:t>Evaluation</a:t>
            </a:r>
            <a:endParaRPr lang="en-US" dirty="0">
              <a:solidFill>
                <a:schemeClr val="accent4"/>
              </a:solidFill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5FC4E45F-EF99-4455-81DC-BAEB7A919F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66755"/>
              </p:ext>
            </p:extLst>
          </p:nvPr>
        </p:nvGraphicFramePr>
        <p:xfrm>
          <a:off x="381000" y="1120738"/>
          <a:ext cx="8305800" cy="4242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xmlns="" val="94001717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3497070116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48622840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xmlns="" val="2474616302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xmlns="" val="270494972"/>
                    </a:ext>
                  </a:extLst>
                </a:gridCol>
              </a:tblGrid>
              <a:tr h="648938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TPR(API only)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TPR(with discriminative features)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FPR(API only)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FPR(with discriminative features)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732656"/>
                  </a:ext>
                </a:extLst>
              </a:tr>
              <a:tr h="83205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Keylogging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89.9%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89.9%</a:t>
                      </a:r>
                      <a:endParaRPr lang="zh-CN" altLang="en-US" dirty="0"/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3.2%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0.05%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7952143"/>
                  </a:ext>
                </a:extLst>
              </a:tr>
              <a:tr h="83205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RemoteDesktop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84.6%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WIP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WIP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8024788"/>
                  </a:ext>
                </a:extLst>
              </a:tr>
              <a:tr h="83205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RemoteShell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84.6%</a:t>
                      </a:r>
                      <a:endParaRPr lang="zh-CN" altLang="en-US" dirty="0"/>
                    </a:p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WIP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1.5%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WIP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9085259"/>
                  </a:ext>
                </a:extLst>
              </a:tr>
              <a:tr h="83205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Download&amp;Exec</a:t>
                      </a:r>
                      <a:endParaRPr lang="en-US" altLang="zh-C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WIP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2.3%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WIP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0255206"/>
                  </a:ext>
                </a:extLst>
              </a:tr>
            </a:tbl>
          </a:graphicData>
        </a:graphic>
      </p:graphicFrame>
      <p:sp>
        <p:nvSpPr>
          <p:cNvPr id="11" name="Rectangle 49">
            <a:extLst>
              <a:ext uri="{FF2B5EF4-FFF2-40B4-BE49-F238E27FC236}">
                <a16:creationId xmlns:a16="http://schemas.microsoft.com/office/drawing/2014/main" xmlns="" id="{E0FF5CCD-D2FF-44FB-90BD-36BF0B7C3B52}"/>
              </a:ext>
            </a:extLst>
          </p:cNvPr>
          <p:cNvSpPr/>
          <p:nvPr/>
        </p:nvSpPr>
        <p:spPr>
          <a:xfrm>
            <a:off x="152401" y="571500"/>
            <a:ext cx="8991599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Deploy the system on three physical machines, which last three days.</a:t>
            </a:r>
          </a:p>
        </p:txBody>
      </p:sp>
    </p:spTree>
    <p:extLst>
      <p:ext uri="{BB962C8B-B14F-4D97-AF65-F5344CB8AC3E}">
        <p14:creationId xmlns:p14="http://schemas.microsoft.com/office/powerpoint/2010/main" val="346884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09600" y="1257300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3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41EB0641-8C17-498C-9F46-CA436868743B}"/>
              </a:ext>
            </a:extLst>
          </p:cNvPr>
          <p:cNvSpPr txBox="1">
            <a:spLocks/>
          </p:cNvSpPr>
          <p:nvPr/>
        </p:nvSpPr>
        <p:spPr bwMode="auto">
          <a:xfrm>
            <a:off x="180975" y="182880"/>
            <a:ext cx="8772525" cy="3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300" spc="0" baseline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dirty="0"/>
              <a:t>Evaluation</a:t>
            </a:r>
            <a:endParaRPr lang="en-US" dirty="0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xmlns="" id="{440A3406-6859-4D35-9174-5A999C8913E5}"/>
              </a:ext>
            </a:extLst>
          </p:cNvPr>
          <p:cNvSpPr/>
          <p:nvPr/>
        </p:nvSpPr>
        <p:spPr>
          <a:xfrm>
            <a:off x="152401" y="876300"/>
            <a:ext cx="8991599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The throughput and the overhead of the detection system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63C569E5-762F-465A-90D8-45E73E0A9B83}"/>
              </a:ext>
            </a:extLst>
          </p:cNvPr>
          <p:cNvSpPr txBox="1"/>
          <p:nvPr/>
        </p:nvSpPr>
        <p:spPr>
          <a:xfrm>
            <a:off x="533400" y="1562100"/>
            <a:ext cx="78983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kern="0" dirty="0" smtClean="0"/>
              <a:t>The </a:t>
            </a:r>
            <a:r>
              <a:rPr lang="en-US" altLang="zh-CN" sz="1600" kern="0" dirty="0"/>
              <a:t>average </a:t>
            </a:r>
            <a:r>
              <a:rPr lang="en-US" altLang="zh-CN" sz="1600" kern="0" dirty="0" smtClean="0"/>
              <a:t># of APIs generated per </a:t>
            </a:r>
            <a:r>
              <a:rPr lang="en-US" altLang="zh-CN" sz="1600" kern="0" dirty="0"/>
              <a:t>host is </a:t>
            </a:r>
            <a:r>
              <a:rPr lang="en-US" altLang="zh-CN" sz="1600" kern="0" dirty="0"/>
              <a:t>6K-10K </a:t>
            </a:r>
            <a:r>
              <a:rPr lang="en-US" altLang="zh-CN" sz="1600" kern="0" dirty="0" smtClean="0"/>
              <a:t>APIs/sec, after filtering </a:t>
            </a:r>
            <a:r>
              <a:rPr lang="zh-CN" altLang="en-US" sz="1600" kern="0" dirty="0" smtClean="0"/>
              <a:t>（ ？ </a:t>
            </a:r>
            <a:r>
              <a:rPr lang="zh-CN" altLang="en-US" sz="1600" kern="0" dirty="0"/>
              <a:t>）</a:t>
            </a:r>
            <a:endParaRPr lang="en-US" altLang="zh-CN" sz="1600" kern="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kern="0" dirty="0" smtClean="0"/>
              <a:t>The average matching speed of all API behavior graphs per </a:t>
            </a:r>
            <a:r>
              <a:rPr lang="en-US" altLang="zh-CN" sz="1600" kern="0" dirty="0"/>
              <a:t>core is </a:t>
            </a:r>
            <a:r>
              <a:rPr lang="en-US" altLang="zh-CN" sz="1600" kern="0" dirty="0" smtClean="0"/>
              <a:t>38K APIs /sec</a:t>
            </a:r>
            <a:endParaRPr lang="en-US" altLang="zh-CN" sz="1600" kern="0" dirty="0" smtClean="0"/>
          </a:p>
          <a:p>
            <a:pPr>
              <a:lnSpc>
                <a:spcPct val="150000"/>
              </a:lnSpc>
            </a:pPr>
            <a:r>
              <a:rPr lang="en-US" altLang="zh-CN" sz="1600" kern="0" dirty="0" smtClean="0"/>
              <a:t>     and </a:t>
            </a:r>
            <a:r>
              <a:rPr lang="en-US" altLang="zh-CN" sz="1600" kern="0" dirty="0" smtClean="0"/>
              <a:t>the </a:t>
            </a:r>
            <a:r>
              <a:rPr lang="en-US" altLang="zh-CN" sz="1600" kern="0" dirty="0" smtClean="0"/>
              <a:t>memory consumption is 7GB (without optimization)</a:t>
            </a:r>
          </a:p>
        </p:txBody>
      </p:sp>
    </p:spTree>
    <p:extLst>
      <p:ext uri="{BB962C8B-B14F-4D97-AF65-F5344CB8AC3E}">
        <p14:creationId xmlns:p14="http://schemas.microsoft.com/office/powerpoint/2010/main" val="420303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16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09600" y="1257300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32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5C2CF0A3-4927-44B6-8A15-D306B7E8E53B}"/>
              </a:ext>
            </a:extLst>
          </p:cNvPr>
          <p:cNvSpPr/>
          <p:nvPr/>
        </p:nvSpPr>
        <p:spPr>
          <a:xfrm>
            <a:off x="381000" y="641746"/>
            <a:ext cx="82193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To test the space overhead of out collector, we deploy our collector in two individuals' computer for several days.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One is an </a:t>
            </a:r>
            <a:r>
              <a:rPr lang="en-US" sz="1600" b="1" dirty="0"/>
              <a:t>officer</a:t>
            </a:r>
            <a:r>
              <a:rPr lang="en-US" sz="1600" dirty="0"/>
              <a:t> who frequently uses text editing applications (Word, Excel, PowerPoint), communication tools (Outlook and Skype) and Browsers (Chrome and Firefox).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other is a </a:t>
            </a:r>
            <a:r>
              <a:rPr lang="en-US" sz="1600" b="1" dirty="0"/>
              <a:t>software developer</a:t>
            </a:r>
            <a:r>
              <a:rPr lang="en-US" sz="1600" dirty="0"/>
              <a:t> who often uses IDE (Visual Studio), Browsers (Chrome and Firefox) and command line tools (CMD and PowerShell).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1C4433A8-B950-4F12-920B-3B9FBD7091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815421"/>
              </p:ext>
            </p:extLst>
          </p:nvPr>
        </p:nvGraphicFramePr>
        <p:xfrm>
          <a:off x="1976051" y="2974340"/>
          <a:ext cx="50292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960">
                  <a:extLst>
                    <a:ext uri="{9D8B030D-6E8A-4147-A177-3AD203B41FA5}">
                      <a16:colId xmlns:a16="http://schemas.microsoft.com/office/drawing/2014/main" xmlns="" val="2368446323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xmlns="" val="38368988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Top-layer API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7229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Original Data Size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14 GB / hour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3691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Disk size after compression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 MB / hour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750854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xmlns="" id="{B808387D-E69A-4DB4-B14C-50F09E691508}"/>
              </a:ext>
            </a:extLst>
          </p:cNvPr>
          <p:cNvSpPr txBox="1">
            <a:spLocks/>
          </p:cNvSpPr>
          <p:nvPr/>
        </p:nvSpPr>
        <p:spPr bwMode="auto">
          <a:xfrm>
            <a:off x="180975" y="182880"/>
            <a:ext cx="8772525" cy="3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300" spc="0" baseline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dirty="0"/>
              <a:t>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315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Introdu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530351">
              <a:defRPr sz="1624"/>
            </a:lvl1pPr>
          </a:lstStyle>
          <a:p>
            <a:r>
              <a:rPr lang="en-US" sz="2200" dirty="0"/>
              <a:t>Outline</a:t>
            </a:r>
            <a:endParaRPr sz="2200" dirty="0"/>
          </a:p>
        </p:txBody>
      </p:sp>
      <p:sp>
        <p:nvSpPr>
          <p:cNvPr id="894" name="Rectangle 1">
            <a:hlinkClick r:id="rId3"/>
          </p:cNvPr>
          <p:cNvSpPr txBox="1"/>
          <p:nvPr/>
        </p:nvSpPr>
        <p:spPr>
          <a:xfrm>
            <a:off x="457200" y="2499607"/>
            <a:ext cx="127000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/>
            </a:lvl1pPr>
          </a:lstStyle>
          <a:p>
            <a:r>
              <a:t/>
            </a:r>
            <a:br/>
            <a:endParaRPr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44D61172-3437-4525-A4B7-D6D4972BE471}"/>
              </a:ext>
            </a:extLst>
          </p:cNvPr>
          <p:cNvSpPr txBox="1"/>
          <p:nvPr/>
        </p:nvSpPr>
        <p:spPr>
          <a:xfrm>
            <a:off x="228600" y="653337"/>
            <a:ext cx="8077200" cy="445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Overview (APT and RAT)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zh-CN" sz="2400" dirty="0"/>
              <a:t>Motivation (comparison with 5D)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zh-CN" sz="2400" dirty="0"/>
              <a:t>Keylogging case study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zh-CN" sz="2400" dirty="0"/>
              <a:t>Overall flowchart graphs (already have)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System D</a:t>
            </a:r>
            <a:r>
              <a:rPr lang="en-US" altLang="zh-CN" sz="2400" dirty="0"/>
              <a:t>esign: API + discriminative sigs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E</a:t>
            </a:r>
            <a:r>
              <a:rPr lang="en-US" altLang="zh-CN" sz="2400" dirty="0"/>
              <a:t>valuation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kern="0" dirty="0"/>
              <a:t>Keylogging for accuracy: API only, </a:t>
            </a:r>
            <a:r>
              <a:rPr lang="en-US" sz="2400" kern="0" dirty="0" err="1"/>
              <a:t>API+discri</a:t>
            </a:r>
            <a:r>
              <a:rPr lang="en-US" sz="2400" kern="0" dirty="0"/>
              <a:t> results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kern="0" dirty="0"/>
              <a:t>Overhead: speed and memory/CPU consumption</a:t>
            </a:r>
          </a:p>
        </p:txBody>
      </p:sp>
    </p:spTree>
    <p:extLst>
      <p:ext uri="{BB962C8B-B14F-4D97-AF65-F5344CB8AC3E}">
        <p14:creationId xmlns:p14="http://schemas.microsoft.com/office/powerpoint/2010/main" val="241270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3306566" y="1840052"/>
            <a:ext cx="656525" cy="973892"/>
            <a:chOff x="3240583" y="2761948"/>
            <a:chExt cx="656525" cy="9738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0704" y="2761948"/>
              <a:ext cx="656283" cy="68362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240583" y="3458841"/>
              <a:ext cx="6565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/>
                  </a:solidFill>
                </a:rPr>
                <a:t>Victim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334185" y="2031621"/>
            <a:ext cx="813344" cy="787424"/>
            <a:chOff x="313273" y="2953517"/>
            <a:chExt cx="813344" cy="78742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905" y="2953517"/>
              <a:ext cx="546080" cy="46687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13273" y="3463942"/>
              <a:ext cx="8133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/>
                  </a:solidFill>
                </a:rPr>
                <a:t>Attacker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868252" y="2475147"/>
            <a:ext cx="538730" cy="512824"/>
            <a:chOff x="2816476" y="4635168"/>
            <a:chExt cx="596056" cy="551603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6476" y="4635168"/>
              <a:ext cx="564816" cy="521370"/>
            </a:xfrm>
            <a:prstGeom prst="rect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pic>
          <p:nvPicPr>
            <p:cNvPr id="20" name="Picture 69" descr="Virus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316" y="4737556"/>
              <a:ext cx="449216" cy="449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1122910" y="2688374"/>
            <a:ext cx="7726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Malicious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Web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2391585" y="2657713"/>
            <a:ext cx="753527" cy="0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Picture 14" descr="malwar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094" y="1808923"/>
            <a:ext cx="412129" cy="412129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 bwMode="auto">
          <a:xfrm>
            <a:off x="1216056" y="2657712"/>
            <a:ext cx="633656" cy="0"/>
          </a:xfrm>
          <a:prstGeom prst="straightConnector1">
            <a:avLst/>
          </a:prstGeom>
          <a:noFill/>
          <a:ln w="38100" cap="rnd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2383112" y="2769339"/>
            <a:ext cx="6863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Exploit</a:t>
            </a:r>
          </a:p>
          <a:p>
            <a:r>
              <a:rPr lang="en-US" sz="1050" dirty="0">
                <a:solidFill>
                  <a:schemeClr val="tx1"/>
                </a:solidFill>
              </a:rPr>
              <a:t>browser</a:t>
            </a:r>
          </a:p>
        </p:txBody>
      </p:sp>
      <p:pic>
        <p:nvPicPr>
          <p:cNvPr id="18" name="Picture 17" descr="iStock_000013159460XSmall.jpg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3" r="31501"/>
          <a:stretch/>
        </p:blipFill>
        <p:spPr>
          <a:xfrm rot="2832657">
            <a:off x="2626959" y="2329588"/>
            <a:ext cx="394065" cy="629097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 bwMode="auto">
          <a:xfrm>
            <a:off x="1216056" y="1882718"/>
            <a:ext cx="1929056" cy="0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547" y="1754320"/>
            <a:ext cx="404586" cy="27789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146153" y="1859404"/>
            <a:ext cx="7257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Phishing</a:t>
            </a:r>
          </a:p>
        </p:txBody>
      </p:sp>
      <p:pic>
        <p:nvPicPr>
          <p:cNvPr id="39" name="Picture 38" descr="iStock_000013159460XSmall.jpg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3" r="31501"/>
          <a:stretch/>
        </p:blipFill>
        <p:spPr>
          <a:xfrm rot="2832657">
            <a:off x="2105940" y="1670300"/>
            <a:ext cx="423167" cy="67555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367988" y="1859404"/>
            <a:ext cx="9295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Exploit</a:t>
            </a:r>
          </a:p>
          <a:p>
            <a:r>
              <a:rPr lang="en-US" sz="1050" dirty="0">
                <a:solidFill>
                  <a:schemeClr val="tx1"/>
                </a:solidFill>
              </a:rPr>
              <a:t>vulnerability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592113" y="2109165"/>
            <a:ext cx="9631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Code Repo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86600" y="2705100"/>
            <a:ext cx="8434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Database</a:t>
            </a:r>
          </a:p>
        </p:txBody>
      </p:sp>
      <p:cxnSp>
        <p:nvCxnSpPr>
          <p:cNvPr id="51" name="Straight Arrow Connector 50"/>
          <p:cNvCxnSpPr/>
          <p:nvPr/>
        </p:nvCxnSpPr>
        <p:spPr bwMode="auto">
          <a:xfrm flipV="1">
            <a:off x="4447284" y="1914681"/>
            <a:ext cx="1384077" cy="335438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6567146" y="1839012"/>
            <a:ext cx="1226166" cy="1"/>
          </a:xfrm>
          <a:prstGeom prst="straightConnector1">
            <a:avLst/>
          </a:prstGeom>
          <a:noFill/>
          <a:ln w="38100" cap="rnd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Straight Arrow Connector 52"/>
          <p:cNvCxnSpPr>
            <a:endCxn id="55" idx="1"/>
          </p:cNvCxnSpPr>
          <p:nvPr/>
        </p:nvCxnSpPr>
        <p:spPr bwMode="auto">
          <a:xfrm>
            <a:off x="4440512" y="2316604"/>
            <a:ext cx="1371118" cy="418014"/>
          </a:xfrm>
          <a:prstGeom prst="straightConnector1">
            <a:avLst/>
          </a:prstGeom>
          <a:noFill/>
          <a:ln w="381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630" y="1535252"/>
            <a:ext cx="656283" cy="683628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630" y="2392804"/>
            <a:ext cx="656283" cy="68362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816" y="1537964"/>
            <a:ext cx="423792" cy="59265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31326">
            <a:off x="7859242" y="1677661"/>
            <a:ext cx="428941" cy="36031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 rot="981543">
            <a:off x="4709491" y="2312013"/>
            <a:ext cx="89593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Malware </a:t>
            </a:r>
          </a:p>
          <a:p>
            <a:r>
              <a:rPr lang="en-US" sz="1050" dirty="0">
                <a:solidFill>
                  <a:schemeClr val="tx1"/>
                </a:solidFill>
              </a:rPr>
              <a:t>propagation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67493" y="2068652"/>
            <a:ext cx="401619" cy="405676"/>
          </a:xfrm>
          <a:prstGeom prst="rect">
            <a:avLst/>
          </a:prstGeom>
        </p:spPr>
      </p:pic>
      <p:grpSp>
        <p:nvGrpSpPr>
          <p:cNvPr id="104" name="Group 103"/>
          <p:cNvGrpSpPr/>
          <p:nvPr/>
        </p:nvGrpSpPr>
        <p:grpSpPr>
          <a:xfrm>
            <a:off x="394292" y="697052"/>
            <a:ext cx="8397240" cy="609600"/>
            <a:chOff x="304800" y="342900"/>
            <a:chExt cx="8397240" cy="609600"/>
          </a:xfrm>
        </p:grpSpPr>
        <p:sp>
          <p:nvSpPr>
            <p:cNvPr id="3" name="Rectangle 8"/>
            <p:cNvSpPr>
              <a:spLocks noChangeArrowheads="1"/>
            </p:cNvSpPr>
            <p:nvPr/>
          </p:nvSpPr>
          <p:spPr bwMode="auto">
            <a:xfrm>
              <a:off x="304800" y="342900"/>
              <a:ext cx="2148840" cy="609600"/>
            </a:xfrm>
            <a:prstGeom prst="homePlate">
              <a:avLst>
                <a:gd name="adj" fmla="val 24452"/>
              </a:avLst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lIns="34299" tIns="27439" rIns="34299" bIns="27439" anchor="ctr"/>
            <a:lstStyle/>
            <a:p>
              <a:pPr algn="ctr">
                <a:buClr>
                  <a:srgbClr val="80A5CF"/>
                </a:buClr>
              </a:pPr>
              <a:r>
                <a:rPr lang="en-US" sz="1400" b="1" dirty="0">
                  <a:solidFill>
                    <a:schemeClr val="bg1"/>
                  </a:solidFill>
                  <a:latin typeface="Arial"/>
                  <a:cs typeface="Arial" pitchFamily="34" charset="0"/>
                </a:rPr>
                <a:t>Initial Compromise</a:t>
              </a:r>
            </a:p>
          </p:txBody>
        </p:sp>
        <p:sp>
          <p:nvSpPr>
            <p:cNvPr id="4" name="Rectangle 12"/>
            <p:cNvSpPr>
              <a:spLocks noChangeArrowheads="1"/>
            </p:cNvSpPr>
            <p:nvPr/>
          </p:nvSpPr>
          <p:spPr bwMode="auto">
            <a:xfrm>
              <a:off x="2387600" y="342900"/>
              <a:ext cx="2148840" cy="609600"/>
            </a:xfrm>
            <a:prstGeom prst="chevron">
              <a:avLst>
                <a:gd name="adj" fmla="val 23464"/>
              </a:avLst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lIns="34299" tIns="27439" rIns="34299" bIns="27439" anchor="ctr"/>
            <a:lstStyle/>
            <a:p>
              <a:pPr algn="ctr">
                <a:buClr>
                  <a:srgbClr val="80A5CF"/>
                </a:buClr>
              </a:pPr>
              <a:r>
                <a:rPr lang="en-US" sz="1400" b="1" dirty="0">
                  <a:solidFill>
                    <a:schemeClr val="bg1"/>
                  </a:solidFill>
                  <a:latin typeface="Arial"/>
                  <a:cs typeface="Arial" pitchFamily="34" charset="0"/>
                </a:rPr>
                <a:t>Gaining Foothold</a:t>
              </a:r>
            </a:p>
          </p:txBody>
        </p:sp>
        <p:sp>
          <p:nvSpPr>
            <p:cNvPr id="87" name="Rectangle 12"/>
            <p:cNvSpPr>
              <a:spLocks noChangeArrowheads="1"/>
            </p:cNvSpPr>
            <p:nvPr/>
          </p:nvSpPr>
          <p:spPr bwMode="auto">
            <a:xfrm>
              <a:off x="4470400" y="342900"/>
              <a:ext cx="2148840" cy="609600"/>
            </a:xfrm>
            <a:prstGeom prst="chevron">
              <a:avLst>
                <a:gd name="adj" fmla="val 23464"/>
              </a:avLst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lIns="34299" tIns="27439" rIns="34299" bIns="27439" anchor="ctr"/>
            <a:lstStyle/>
            <a:p>
              <a:pPr algn="ctr">
                <a:buClr>
                  <a:srgbClr val="80A5CF"/>
                </a:buClr>
              </a:pPr>
              <a:r>
                <a:rPr lang="en-US" sz="1400" b="1" dirty="0">
                  <a:solidFill>
                    <a:schemeClr val="bg1"/>
                  </a:solidFill>
                  <a:latin typeface="Arial"/>
                  <a:cs typeface="Arial" pitchFamily="34" charset="0"/>
                </a:rPr>
                <a:t>Lateral Movement</a:t>
              </a:r>
            </a:p>
          </p:txBody>
        </p:sp>
        <p:sp>
          <p:nvSpPr>
            <p:cNvPr id="88" name="Rectangle 12"/>
            <p:cNvSpPr>
              <a:spLocks noChangeArrowheads="1"/>
            </p:cNvSpPr>
            <p:nvPr/>
          </p:nvSpPr>
          <p:spPr bwMode="auto">
            <a:xfrm>
              <a:off x="6553200" y="342900"/>
              <a:ext cx="2148840" cy="609600"/>
            </a:xfrm>
            <a:prstGeom prst="chevron">
              <a:avLst>
                <a:gd name="adj" fmla="val 23464"/>
              </a:avLst>
            </a:prstGeom>
            <a:solidFill>
              <a:srgbClr val="800000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lIns="34299" tIns="27439" rIns="34299" bIns="27439" anchor="ctr"/>
            <a:lstStyle/>
            <a:p>
              <a:pPr algn="ctr">
                <a:buClr>
                  <a:srgbClr val="80A5CF"/>
                </a:buClr>
              </a:pPr>
              <a:r>
                <a:rPr lang="en-US" sz="1400" b="1" dirty="0">
                  <a:solidFill>
                    <a:schemeClr val="bg1"/>
                  </a:solidFill>
                  <a:latin typeface="Arial"/>
                  <a:cs typeface="Arial" pitchFamily="34" charset="0"/>
                </a:rPr>
                <a:t>High Value Asset Acquisition</a:t>
              </a:r>
            </a:p>
          </p:txBody>
        </p:sp>
      </p:grpSp>
      <p:pic>
        <p:nvPicPr>
          <p:cNvPr id="98" name="Picture 97" descr="malwar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12" y="1554604"/>
            <a:ext cx="412129" cy="412129"/>
          </a:xfrm>
          <a:prstGeom prst="rect">
            <a:avLst/>
          </a:prstGeom>
        </p:spPr>
      </p:pic>
      <p:pic>
        <p:nvPicPr>
          <p:cNvPr id="99" name="Picture 98" descr="malwar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112" y="2392804"/>
            <a:ext cx="412129" cy="412129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 rot="20813014">
            <a:off x="4609041" y="1821503"/>
            <a:ext cx="10391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Network scan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068912" y="1554604"/>
            <a:ext cx="1505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Malware (e.g. RAT)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7498" y="2469004"/>
            <a:ext cx="412428" cy="505912"/>
          </a:xfrm>
          <a:prstGeom prst="rect">
            <a:avLst/>
          </a:prstGeom>
        </p:spPr>
      </p:pic>
      <p:grpSp>
        <p:nvGrpSpPr>
          <p:cNvPr id="79" name="Group 78"/>
          <p:cNvGrpSpPr/>
          <p:nvPr/>
        </p:nvGrpSpPr>
        <p:grpSpPr>
          <a:xfrm>
            <a:off x="8174312" y="2469004"/>
            <a:ext cx="486586" cy="457200"/>
            <a:chOff x="5590418" y="4044324"/>
            <a:chExt cx="793439" cy="730326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1355" y="4044324"/>
              <a:ext cx="562351" cy="730326"/>
            </a:xfrm>
            <a:prstGeom prst="rect">
              <a:avLst/>
            </a:prstGeo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  <p:sp>
          <p:nvSpPr>
            <p:cNvPr id="86" name="Rectangle 85"/>
            <p:cNvSpPr/>
            <p:nvPr/>
          </p:nvSpPr>
          <p:spPr bwMode="auto">
            <a:xfrm rot="20484794">
              <a:off x="5590418" y="4303192"/>
              <a:ext cx="793439" cy="209904"/>
            </a:xfrm>
            <a:prstGeom prst="rect">
              <a:avLst/>
            </a:prstGeom>
            <a:solidFill>
              <a:srgbClr val="FFFFFF"/>
            </a:solidFill>
            <a:ln w="190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500" b="1" i="0" u="none" strike="noStrike" cap="none" spc="-300" normalizeH="0" baseline="0" dirty="0">
                  <a:ln>
                    <a:noFill/>
                  </a:ln>
                  <a:solidFill>
                    <a:srgbClr val="800000"/>
                  </a:solidFill>
                  <a:effectLst/>
                  <a:latin typeface="Arial" pitchFamily="34" charset="0"/>
                  <a:cs typeface="Arial" pitchFamily="34" charset="0"/>
                </a:rPr>
                <a:t>CONFIDENTIAL</a:t>
              </a:r>
            </a:p>
          </p:txBody>
        </p:sp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56221" y="2019300"/>
            <a:ext cx="420979" cy="47767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04111" y="2275946"/>
            <a:ext cx="420979" cy="47767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67409" y="2053333"/>
            <a:ext cx="420979" cy="477672"/>
          </a:xfrm>
          <a:prstGeom prst="rect">
            <a:avLst/>
          </a:prstGeom>
        </p:spPr>
      </p:pic>
      <p:sp>
        <p:nvSpPr>
          <p:cNvPr id="71" name="Content Placeholder 2"/>
          <p:cNvSpPr txBox="1">
            <a:spLocks/>
          </p:cNvSpPr>
          <p:nvPr/>
        </p:nvSpPr>
        <p:spPr>
          <a:xfrm>
            <a:off x="175952" y="4457700"/>
            <a:ext cx="8615579" cy="515316"/>
          </a:xfrm>
          <a:prstGeom prst="rect">
            <a:avLst/>
          </a:prstGeom>
        </p:spPr>
        <p:txBody>
          <a:bodyPr/>
          <a:lstStyle>
            <a:lvl1pPr marL="238125" indent="-238125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 kern="1200" spc="0" baseline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495300" indent="-219075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Font typeface="Arial" pitchFamily="34" charset="0"/>
              <a:buChar char="–"/>
              <a:defRPr sz="1400" kern="1200" spc="0" baseline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marL="665163" indent="-173038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tx1"/>
              </a:buClr>
              <a:buChar char="•"/>
              <a:defRPr sz="1400" kern="1200" spc="0" baseline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marL="120332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–"/>
              <a:defRPr sz="1600">
                <a:solidFill>
                  <a:schemeClr val="bg1"/>
                </a:solidFill>
                <a:latin typeface="+mn-lt"/>
                <a:ea typeface="ＭＳ Ｐゴシック" pitchFamily="34" charset="-128"/>
                <a:cs typeface="MS PGothic" charset="0"/>
              </a:defRPr>
            </a:lvl4pPr>
            <a:lvl5pPr marL="15398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ＭＳ Ｐゴシック" pitchFamily="34" charset="-128"/>
                <a:cs typeface="MS PGothic" charset="0"/>
              </a:defRPr>
            </a:lvl5pPr>
            <a:lvl6pPr marL="19970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6pPr>
            <a:lvl7pPr marL="24542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7pPr>
            <a:lvl8pPr marL="29114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8pPr>
            <a:lvl9pPr marL="33686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»"/>
              <a:defRPr sz="1600">
                <a:solidFill>
                  <a:schemeClr val="bg1"/>
                </a:solidFill>
                <a:latin typeface="+mn-lt"/>
                <a:ea typeface="+mn-ea"/>
              </a:defRPr>
            </a:lvl9pPr>
          </a:lstStyle>
          <a:p>
            <a:r>
              <a:rPr lang="en-US" sz="1800" dirty="0"/>
              <a:t>Design a detection mechanism that targets </a:t>
            </a:r>
            <a:r>
              <a:rPr lang="en-US" sz="1800" b="1" dirty="0">
                <a:solidFill>
                  <a:schemeClr val="bg2"/>
                </a:solidFill>
              </a:rPr>
              <a:t>at the post-compromise steps </a:t>
            </a:r>
            <a:r>
              <a:rPr lang="en-US" sz="1800" dirty="0"/>
              <a:t>in the APT life-cycle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10660" y="2068652"/>
            <a:ext cx="420979" cy="477672"/>
          </a:xfrm>
          <a:prstGeom prst="rect">
            <a:avLst/>
          </a:prstGeom>
        </p:spPr>
      </p:pic>
      <p:sp>
        <p:nvSpPr>
          <p:cNvPr id="75" name="Rectangle 12"/>
          <p:cNvSpPr>
            <a:spLocks noChangeArrowheads="1"/>
          </p:cNvSpPr>
          <p:nvPr/>
        </p:nvSpPr>
        <p:spPr bwMode="auto">
          <a:xfrm>
            <a:off x="4876800" y="3543300"/>
            <a:ext cx="2148840" cy="609600"/>
          </a:xfrm>
          <a:prstGeom prst="chevron">
            <a:avLst>
              <a:gd name="adj" fmla="val 23464"/>
            </a:avLst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34299" tIns="27439" rIns="34299" bIns="27439" anchor="ctr"/>
          <a:lstStyle/>
          <a:p>
            <a:pPr algn="ctr">
              <a:buClr>
                <a:srgbClr val="80A5CF"/>
              </a:buClr>
            </a:pPr>
            <a:r>
              <a:rPr lang="en-US" sz="1400" b="1" dirty="0">
                <a:solidFill>
                  <a:schemeClr val="bg1"/>
                </a:solidFill>
                <a:latin typeface="Arial"/>
                <a:cs typeface="Arial" pitchFamily="34" charset="0"/>
              </a:rPr>
              <a:t>Behavior based Malware detection</a:t>
            </a:r>
          </a:p>
        </p:txBody>
      </p:sp>
      <p:sp>
        <p:nvSpPr>
          <p:cNvPr id="81" name="Freeform 80"/>
          <p:cNvSpPr/>
          <p:nvPr/>
        </p:nvSpPr>
        <p:spPr bwMode="auto">
          <a:xfrm>
            <a:off x="1170839" y="2166699"/>
            <a:ext cx="6677891" cy="612348"/>
          </a:xfrm>
          <a:custGeom>
            <a:avLst/>
            <a:gdLst>
              <a:gd name="connsiteX0" fmla="*/ 6677891 w 6677891"/>
              <a:gd name="connsiteY0" fmla="*/ 71671 h 612348"/>
              <a:gd name="connsiteX1" fmla="*/ 5472546 w 6677891"/>
              <a:gd name="connsiteY1" fmla="*/ 611998 h 612348"/>
              <a:gd name="connsiteX2" fmla="*/ 4045528 w 6677891"/>
              <a:gd name="connsiteY2" fmla="*/ 2398 h 612348"/>
              <a:gd name="connsiteX3" fmla="*/ 2175164 w 6677891"/>
              <a:gd name="connsiteY3" fmla="*/ 390326 h 612348"/>
              <a:gd name="connsiteX4" fmla="*/ 0 w 6677891"/>
              <a:gd name="connsiteY4" fmla="*/ 140944 h 612348"/>
              <a:gd name="connsiteX5" fmla="*/ 0 w 6677891"/>
              <a:gd name="connsiteY5" fmla="*/ 140944 h 612348"/>
              <a:gd name="connsiteX6" fmla="*/ 0 w 6677891"/>
              <a:gd name="connsiteY6" fmla="*/ 140944 h 612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77891" h="612348">
                <a:moveTo>
                  <a:pt x="6677891" y="71671"/>
                </a:moveTo>
                <a:cubicBezTo>
                  <a:pt x="6294582" y="347607"/>
                  <a:pt x="5911273" y="623543"/>
                  <a:pt x="5472546" y="611998"/>
                </a:cubicBezTo>
                <a:cubicBezTo>
                  <a:pt x="5033819" y="600453"/>
                  <a:pt x="4595092" y="39343"/>
                  <a:pt x="4045528" y="2398"/>
                </a:cubicBezTo>
                <a:cubicBezTo>
                  <a:pt x="3495964" y="-34547"/>
                  <a:pt x="2849419" y="367235"/>
                  <a:pt x="2175164" y="390326"/>
                </a:cubicBezTo>
                <a:cubicBezTo>
                  <a:pt x="1500909" y="413417"/>
                  <a:pt x="0" y="140944"/>
                  <a:pt x="0" y="140944"/>
                </a:cubicBezTo>
                <a:lnTo>
                  <a:pt x="0" y="140944"/>
                </a:lnTo>
                <a:lnTo>
                  <a:pt x="0" y="140944"/>
                </a:lnTo>
              </a:path>
            </a:pathLst>
          </a:custGeom>
          <a:noFill/>
          <a:ln w="50800">
            <a:solidFill>
              <a:schemeClr val="bg2"/>
            </a:solidFill>
            <a:headEnd w="lg" len="lg"/>
            <a:tailEnd type="triangle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右大括号 10"/>
          <p:cNvSpPr/>
          <p:nvPr/>
        </p:nvSpPr>
        <p:spPr bwMode="auto">
          <a:xfrm rot="5400000">
            <a:off x="5654147" y="881865"/>
            <a:ext cx="512488" cy="4657982"/>
          </a:xfrm>
          <a:prstGeom prst="rightBrac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089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812129"/>
            <a:ext cx="6934200" cy="25599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50" name="Rectangle 49"/>
          <p:cNvSpPr/>
          <p:nvPr/>
        </p:nvSpPr>
        <p:spPr>
          <a:xfrm>
            <a:off x="0" y="419100"/>
            <a:ext cx="868680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Remote Access Trojan (RAT)</a:t>
            </a:r>
          </a:p>
          <a:p>
            <a:pPr marL="720000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>
                <a:latin typeface="Arial" charset="0"/>
                <a:cs typeface="Arial" charset="0"/>
              </a:rPr>
              <a:t>Based on the study of 300+ APT whitepapers, </a:t>
            </a:r>
            <a:r>
              <a:rPr lang="en-US" altLang="zh-CN" sz="1800" dirty="0">
                <a:solidFill>
                  <a:srgbClr val="FF0000"/>
                </a:solidFill>
              </a:rPr>
              <a:t>RAT is a core component in an APT attack, and &gt;90% are Windows based.</a:t>
            </a:r>
          </a:p>
          <a:p>
            <a:pPr marL="720000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>
                <a:ea typeface="宋体" charset="-122"/>
              </a:rPr>
              <a:t>Allows </a:t>
            </a:r>
            <a:r>
              <a:rPr lang="en-US" altLang="zh-CN" sz="1800" dirty="0"/>
              <a:t>an adversary to remotely control a system</a:t>
            </a:r>
            <a:endParaRPr lang="en-US" altLang="zh-CN" sz="1800" b="1" i="1" dirty="0">
              <a:solidFill>
                <a:srgbClr val="0000FF"/>
              </a:solidFill>
              <a:ea typeface="宋体" charset="-122"/>
            </a:endParaRPr>
          </a:p>
          <a:p>
            <a:pPr marL="720000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 smtClean="0"/>
              <a:t>A </a:t>
            </a:r>
            <a:r>
              <a:rPr lang="en-US" altLang="zh-CN" sz="1800" dirty="0"/>
              <a:t>complex set of potentially harmful functions (PHFs)</a:t>
            </a:r>
          </a:p>
          <a:p>
            <a:pPr marL="1177200" lvl="1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>
                <a:ea typeface="宋体" charset="-122"/>
              </a:rPr>
              <a:t>E.g., keylogger, </a:t>
            </a:r>
            <a:r>
              <a:rPr lang="en-US" altLang="zh-CN" sz="1800" dirty="0" smtClean="0">
                <a:ea typeface="宋体" charset="-122"/>
              </a:rPr>
              <a:t>remote desktop</a:t>
            </a:r>
            <a:r>
              <a:rPr lang="en-US" altLang="zh-CN" sz="1800" dirty="0">
                <a:ea typeface="宋体" charset="-122"/>
              </a:rPr>
              <a:t>, remote shell, </a:t>
            </a:r>
            <a:r>
              <a:rPr lang="en-US" altLang="zh-CN" sz="1800" dirty="0" smtClean="0">
                <a:ea typeface="宋体" charset="-122"/>
              </a:rPr>
              <a:t>audio grab</a:t>
            </a:r>
            <a:endParaRPr lang="en-US" altLang="zh-CN" sz="1800" dirty="0">
              <a:ea typeface="宋体" charset="-122"/>
            </a:endParaRPr>
          </a:p>
          <a:p>
            <a:pPr marL="1177200" lvl="1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>
                <a:ea typeface="宋体" charset="-122"/>
              </a:rPr>
              <a:t>A Windows RAT typically embodies10~40 PHFs.</a:t>
            </a:r>
            <a:endParaRPr lang="en-US" altLang="zh-CN" sz="180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47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/>
          <a:p>
            <a:r>
              <a:rPr lang="en-US" altLang="zh-CN" dirty="0"/>
              <a:t>Motivation </a:t>
            </a:r>
            <a:endParaRPr lang="en-US" dirty="0"/>
          </a:p>
        </p:txBody>
      </p:sp>
      <p:sp>
        <p:nvSpPr>
          <p:cNvPr id="39" name="Rectangle 49"/>
          <p:cNvSpPr/>
          <p:nvPr/>
        </p:nvSpPr>
        <p:spPr>
          <a:xfrm>
            <a:off x="151727" y="647700"/>
            <a:ext cx="8991599" cy="1293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Observations</a:t>
            </a:r>
          </a:p>
          <a:p>
            <a:pPr marL="720000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>
                <a:ea typeface="宋体" charset="-122"/>
              </a:rPr>
              <a:t>Ways of implementing a PHF are limited too, in terms of </a:t>
            </a:r>
          </a:p>
          <a:p>
            <a:pPr marL="1177200" lvl="1" indent="-36000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600" dirty="0">
                <a:ea typeface="宋体" charset="-122"/>
              </a:rPr>
              <a:t>Core APIs &amp; security-relevant events , and such sequences to exactly define a PHF</a:t>
            </a:r>
          </a:p>
        </p:txBody>
      </p:sp>
      <p:sp>
        <p:nvSpPr>
          <p:cNvPr id="4" name="Rectangle 49"/>
          <p:cNvSpPr/>
          <p:nvPr/>
        </p:nvSpPr>
        <p:spPr>
          <a:xfrm>
            <a:off x="177606" y="1947035"/>
            <a:ext cx="79248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Propose PHF-based RAT detection when a program exhibits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>
                <a:ea typeface="宋体" charset="-122"/>
              </a:rPr>
              <a:t>A sufficient number of PHFs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>
                <a:ea typeface="宋体" charset="-122"/>
              </a:rPr>
              <a:t>RAT-specific resource access characteristics</a:t>
            </a:r>
          </a:p>
          <a:p>
            <a:pPr marL="1249200" lvl="2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altLang="zh-CN" sz="1800" dirty="0">
              <a:ea typeface="宋体" charset="-122"/>
            </a:endParaRPr>
          </a:p>
        </p:txBody>
      </p:sp>
      <p:sp>
        <p:nvSpPr>
          <p:cNvPr id="5" name="Rectangle 49"/>
          <p:cNvSpPr/>
          <p:nvPr/>
        </p:nvSpPr>
        <p:spPr>
          <a:xfrm>
            <a:off x="164667" y="3314700"/>
            <a:ext cx="8420100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Advantages: evasion-resilient and semantic-aware</a:t>
            </a:r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/>
              <a:t>Hard to evade unless attackers find new ways of implementing PHFs</a:t>
            </a:r>
            <a:endParaRPr lang="en-US" altLang="zh-CN" sz="1800" dirty="0"/>
          </a:p>
          <a:p>
            <a:pPr marL="792000" lvl="1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altLang="zh-CN" sz="1800" dirty="0"/>
              <a:t>Know exactly what activity is going o</a:t>
            </a:r>
            <a:r>
              <a:rPr lang="en-US" altLang="zh-CN" sz="16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86944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38200" y="2151708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32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9AB3752D-78DC-4B10-B672-E395865A3E7B}"/>
              </a:ext>
            </a:extLst>
          </p:cNvPr>
          <p:cNvSpPr txBox="1"/>
          <p:nvPr/>
        </p:nvSpPr>
        <p:spPr>
          <a:xfrm>
            <a:off x="3140733" y="1836623"/>
            <a:ext cx="32894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kern="0" dirty="0"/>
              <a:t>      </a:t>
            </a:r>
            <a:r>
              <a:rPr lang="en-US" altLang="zh-CN" sz="1600" kern="0" dirty="0" err="1"/>
              <a:t>GetKeyState</a:t>
            </a:r>
            <a:endParaRPr lang="en-US" altLang="zh-CN" sz="1600" kern="0" dirty="0"/>
          </a:p>
          <a:p>
            <a:r>
              <a:rPr lang="en-US" altLang="zh-CN" sz="1600" kern="0" dirty="0"/>
              <a:t>      </a:t>
            </a:r>
            <a:r>
              <a:rPr lang="en-US" altLang="zh-CN" sz="1600" kern="0" dirty="0" err="1"/>
              <a:t>GetKeyboardState</a:t>
            </a:r>
            <a:endParaRPr lang="en-US" altLang="zh-CN" sz="1600" kern="0" dirty="0"/>
          </a:p>
          <a:p>
            <a:r>
              <a:rPr lang="en-US" altLang="zh-CN" sz="1600" kern="0" dirty="0"/>
              <a:t>      </a:t>
            </a:r>
            <a:r>
              <a:rPr lang="en-US" altLang="zh-CN" sz="1600" kern="0" dirty="0" err="1"/>
              <a:t>GetKeyboardLayout</a:t>
            </a:r>
            <a:endParaRPr lang="en-US" altLang="zh-CN" sz="1600" kern="0" dirty="0"/>
          </a:p>
          <a:p>
            <a:r>
              <a:rPr lang="en-US" altLang="zh-CN" sz="1600" kern="0" dirty="0"/>
              <a:t>      </a:t>
            </a:r>
            <a:r>
              <a:rPr lang="en-US" altLang="zh-CN" sz="1600" kern="0" dirty="0" err="1"/>
              <a:t>ToUnicodeEx</a:t>
            </a:r>
            <a:endParaRPr lang="en-US" altLang="zh-CN" sz="1600" kern="0" dirty="0"/>
          </a:p>
          <a:p>
            <a:endParaRPr lang="en-US" altLang="zh-CN" sz="1600" kern="0" dirty="0"/>
          </a:p>
          <a:p>
            <a:r>
              <a:rPr lang="en-US" altLang="zh-CN" sz="1600" kern="0" dirty="0"/>
              <a:t>      </a:t>
            </a:r>
            <a:r>
              <a:rPr lang="en-US" altLang="zh-CN" sz="1600" kern="0" dirty="0" err="1"/>
              <a:t>GetForegroundWindow</a:t>
            </a:r>
            <a:endParaRPr lang="en-US" altLang="zh-CN" sz="1600" kern="0" dirty="0"/>
          </a:p>
          <a:p>
            <a:r>
              <a:rPr lang="en-US" altLang="zh-CN" sz="1600" kern="0" dirty="0"/>
              <a:t>      </a:t>
            </a:r>
            <a:r>
              <a:rPr lang="en-US" altLang="zh-CN" sz="1600" kern="0" dirty="0" err="1"/>
              <a:t>GetWindowTextW</a:t>
            </a:r>
            <a:endParaRPr lang="en-US" altLang="zh-CN" sz="1600" kern="0" dirty="0"/>
          </a:p>
          <a:p>
            <a:r>
              <a:rPr lang="en-US" altLang="zh-CN" sz="1600" kern="0" dirty="0"/>
              <a:t>      </a:t>
            </a:r>
            <a:r>
              <a:rPr lang="en-US" altLang="zh-CN" sz="1600" kern="0" dirty="0" err="1"/>
              <a:t>GetWindowThreadProcessId</a:t>
            </a:r>
            <a:endParaRPr lang="en-US" altLang="zh-CN" sz="1600" kern="0" dirty="0"/>
          </a:p>
          <a:p>
            <a:endParaRPr lang="en-US" altLang="zh-CN" sz="1600" kern="0" dirty="0"/>
          </a:p>
          <a:p>
            <a:r>
              <a:rPr lang="en-US" altLang="zh-CN" sz="1600" kern="0" dirty="0"/>
              <a:t>   </a:t>
            </a:r>
          </a:p>
          <a:p>
            <a:r>
              <a:rPr lang="en-US" altLang="zh-CN" sz="1600" kern="0" dirty="0"/>
              <a:t>      </a:t>
            </a:r>
            <a:r>
              <a:rPr lang="en-US" altLang="zh-CN" sz="1600" kern="0" dirty="0" err="1"/>
              <a:t>WriteFile</a:t>
            </a:r>
            <a:endParaRPr lang="zh-CN" altLang="en-US" sz="1600" kern="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7D9EE56D-F696-40EC-9294-B4A5C99C885C}"/>
              </a:ext>
            </a:extLst>
          </p:cNvPr>
          <p:cNvSpPr txBox="1"/>
          <p:nvPr/>
        </p:nvSpPr>
        <p:spPr>
          <a:xfrm>
            <a:off x="1172268" y="2018114"/>
            <a:ext cx="1199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kern="0" dirty="0"/>
              <a:t>Capture </a:t>
            </a:r>
          </a:p>
          <a:p>
            <a:r>
              <a:rPr lang="en-US" altLang="zh-CN" sz="1600" kern="0" dirty="0"/>
              <a:t>keystrokes</a:t>
            </a:r>
            <a:endParaRPr lang="zh-CN" altLang="en-US" sz="1600" kern="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AA716484-9339-46F2-9B0B-E73F2E4860D7}"/>
              </a:ext>
            </a:extLst>
          </p:cNvPr>
          <p:cNvSpPr txBox="1"/>
          <p:nvPr/>
        </p:nvSpPr>
        <p:spPr>
          <a:xfrm>
            <a:off x="1154634" y="2921928"/>
            <a:ext cx="12346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kern="0" dirty="0"/>
              <a:t>Capture </a:t>
            </a:r>
          </a:p>
          <a:p>
            <a:r>
              <a:rPr lang="en-US" altLang="zh-CN" sz="1600" kern="0" dirty="0"/>
              <a:t>foreground </a:t>
            </a:r>
          </a:p>
          <a:p>
            <a:r>
              <a:rPr lang="en-US" altLang="zh-CN" sz="1600" kern="0" dirty="0"/>
              <a:t>window</a:t>
            </a:r>
          </a:p>
          <a:p>
            <a:r>
              <a:rPr lang="en-US" altLang="zh-CN" sz="1600" kern="0" dirty="0"/>
              <a:t>information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9B3B8803-C5F8-420D-89D7-8C01939AB3AE}"/>
              </a:ext>
            </a:extLst>
          </p:cNvPr>
          <p:cNvSpPr txBox="1"/>
          <p:nvPr/>
        </p:nvSpPr>
        <p:spPr>
          <a:xfrm>
            <a:off x="1154634" y="4234721"/>
            <a:ext cx="137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kern="0" dirty="0"/>
              <a:t>Save results </a:t>
            </a:r>
          </a:p>
          <a:p>
            <a:r>
              <a:rPr lang="en-US" altLang="zh-CN" sz="1600" kern="0" dirty="0"/>
              <a:t>to file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xmlns="" id="{C97702BD-605F-4946-9086-76F14BE9CCA8}"/>
              </a:ext>
            </a:extLst>
          </p:cNvPr>
          <p:cNvCxnSpPr/>
          <p:nvPr/>
        </p:nvCxnSpPr>
        <p:spPr bwMode="auto">
          <a:xfrm>
            <a:off x="533400" y="2928865"/>
            <a:ext cx="8153400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="" id="{30A5E71D-D25C-4C66-BEAC-5E8B5AAB9FDD}"/>
              </a:ext>
            </a:extLst>
          </p:cNvPr>
          <p:cNvCxnSpPr/>
          <p:nvPr/>
        </p:nvCxnSpPr>
        <p:spPr bwMode="auto">
          <a:xfrm>
            <a:off x="457200" y="4132908"/>
            <a:ext cx="8153400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xmlns="" id="{043354EF-9823-4ACD-BA00-B47BAD06B332}"/>
              </a:ext>
            </a:extLst>
          </p:cNvPr>
          <p:cNvCxnSpPr/>
          <p:nvPr/>
        </p:nvCxnSpPr>
        <p:spPr bwMode="auto">
          <a:xfrm>
            <a:off x="457200" y="4971108"/>
            <a:ext cx="8153400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xmlns="" id="{6CACA82D-5CC4-47AE-BED0-5C06CB3DD646}"/>
              </a:ext>
            </a:extLst>
          </p:cNvPr>
          <p:cNvCxnSpPr>
            <a:cxnSpLocks/>
          </p:cNvCxnSpPr>
          <p:nvPr/>
        </p:nvCxnSpPr>
        <p:spPr bwMode="auto">
          <a:xfrm>
            <a:off x="6251162" y="1265406"/>
            <a:ext cx="0" cy="3705702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xmlns="" id="{70BE0BC4-6212-44B0-B82A-65E0D0C8524C}"/>
              </a:ext>
            </a:extLst>
          </p:cNvPr>
          <p:cNvCxnSpPr>
            <a:cxnSpLocks/>
          </p:cNvCxnSpPr>
          <p:nvPr/>
        </p:nvCxnSpPr>
        <p:spPr bwMode="auto">
          <a:xfrm>
            <a:off x="3140733" y="1265406"/>
            <a:ext cx="0" cy="3705702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xmlns="" id="{65B0C3A1-A468-41E6-926B-19D716F9D5FA}"/>
              </a:ext>
            </a:extLst>
          </p:cNvPr>
          <p:cNvCxnSpPr/>
          <p:nvPr/>
        </p:nvCxnSpPr>
        <p:spPr bwMode="auto">
          <a:xfrm>
            <a:off x="528838" y="1847543"/>
            <a:ext cx="8153400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xmlns="" id="{39ABFDB7-8FCE-45FB-B33C-C553622BAE4A}"/>
              </a:ext>
            </a:extLst>
          </p:cNvPr>
          <p:cNvCxnSpPr/>
          <p:nvPr/>
        </p:nvCxnSpPr>
        <p:spPr bwMode="auto">
          <a:xfrm>
            <a:off x="533400" y="1265406"/>
            <a:ext cx="8153400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F077837F-08EA-48A6-A514-030F29CC5574}"/>
              </a:ext>
            </a:extLst>
          </p:cNvPr>
          <p:cNvSpPr txBox="1"/>
          <p:nvPr/>
        </p:nvSpPr>
        <p:spPr>
          <a:xfrm>
            <a:off x="438471" y="1380418"/>
            <a:ext cx="1300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kern="0" dirty="0"/>
              <a:t>Process of </a:t>
            </a:r>
          </a:p>
          <a:p>
            <a:r>
              <a:rPr lang="en-US" altLang="zh-CN" b="1" kern="0" dirty="0"/>
              <a:t>Keylogging</a:t>
            </a:r>
            <a:endParaRPr lang="zh-CN" altLang="en-US" b="1" kern="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945C5BAA-D4FF-4C65-A56A-66E34C9EFA6A}"/>
              </a:ext>
            </a:extLst>
          </p:cNvPr>
          <p:cNvSpPr txBox="1"/>
          <p:nvPr/>
        </p:nvSpPr>
        <p:spPr>
          <a:xfrm>
            <a:off x="3476445" y="1356907"/>
            <a:ext cx="1531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kern="0" dirty="0"/>
              <a:t>NU Data</a:t>
            </a:r>
            <a:r>
              <a:rPr lang="zh-CN" altLang="en-US" sz="1600" b="1" kern="0" dirty="0"/>
              <a:t>（</a:t>
            </a:r>
            <a:r>
              <a:rPr lang="en-US" altLang="zh-CN" sz="1600" b="1" kern="0" dirty="0"/>
              <a:t>API</a:t>
            </a:r>
            <a:r>
              <a:rPr lang="zh-CN" altLang="en-US" sz="1600" b="1" kern="0" dirty="0"/>
              <a:t>）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CF5EAB89-FFD3-4B3F-A680-4D0EC25766ED}"/>
              </a:ext>
            </a:extLst>
          </p:cNvPr>
          <p:cNvSpPr txBox="1"/>
          <p:nvPr/>
        </p:nvSpPr>
        <p:spPr>
          <a:xfrm>
            <a:off x="7084621" y="1371324"/>
            <a:ext cx="947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kern="0" dirty="0"/>
              <a:t>5D Data</a:t>
            </a:r>
            <a:endParaRPr lang="zh-CN" altLang="en-US" sz="1600" b="1" kern="0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0631789F-24E1-44E6-9919-B956E2F54723}"/>
              </a:ext>
            </a:extLst>
          </p:cNvPr>
          <p:cNvSpPr txBox="1"/>
          <p:nvPr/>
        </p:nvSpPr>
        <p:spPr>
          <a:xfrm>
            <a:off x="7084621" y="2025050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kern="0" dirty="0">
                <a:solidFill>
                  <a:schemeClr val="accent4">
                    <a:lumMod val="75000"/>
                  </a:schemeClr>
                </a:solidFill>
              </a:rPr>
              <a:t>Missing</a:t>
            </a:r>
            <a:endParaRPr lang="zh-CN" altLang="en-US" sz="16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B524D9F6-21A6-41C7-8AED-8EE5DF3775D9}"/>
              </a:ext>
            </a:extLst>
          </p:cNvPr>
          <p:cNvSpPr txBox="1"/>
          <p:nvPr/>
        </p:nvSpPr>
        <p:spPr>
          <a:xfrm>
            <a:off x="7084621" y="3026114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kern="0" dirty="0">
                <a:solidFill>
                  <a:schemeClr val="accent4">
                    <a:lumMod val="75000"/>
                  </a:schemeClr>
                </a:solidFill>
              </a:rPr>
              <a:t>Missing</a:t>
            </a:r>
            <a:endParaRPr lang="zh-CN" altLang="en-US" sz="1600" kern="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9FDF67FF-0303-4BF5-A2DC-A228071EF74E}"/>
              </a:ext>
            </a:extLst>
          </p:cNvPr>
          <p:cNvSpPr/>
          <p:nvPr/>
        </p:nvSpPr>
        <p:spPr>
          <a:xfrm>
            <a:off x="7084621" y="4241658"/>
            <a:ext cx="9925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kern="0" dirty="0" err="1"/>
              <a:t>WriteFile</a:t>
            </a:r>
            <a:endParaRPr lang="zh-CN" altLang="en-US" sz="1600" kern="0" dirty="0"/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xmlns="" id="{40B3D74F-2057-4320-A09D-2D2B47BF4327}"/>
              </a:ext>
            </a:extLst>
          </p:cNvPr>
          <p:cNvCxnSpPr/>
          <p:nvPr/>
        </p:nvCxnSpPr>
        <p:spPr bwMode="auto">
          <a:xfrm>
            <a:off x="528838" y="1257300"/>
            <a:ext cx="2611894" cy="565593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80E81E0A-0BF8-46C4-A6BD-C3F65C06E483}"/>
              </a:ext>
            </a:extLst>
          </p:cNvPr>
          <p:cNvSpPr txBox="1"/>
          <p:nvPr/>
        </p:nvSpPr>
        <p:spPr>
          <a:xfrm>
            <a:off x="2409538" y="1332142"/>
            <a:ext cx="1300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kern="0" dirty="0"/>
              <a:t>Data</a:t>
            </a:r>
            <a:endParaRPr lang="zh-CN" altLang="en-US" b="1" kern="0" dirty="0"/>
          </a:p>
        </p:txBody>
      </p:sp>
      <p:sp>
        <p:nvSpPr>
          <p:cNvPr id="23" name="Rectangle 49">
            <a:extLst>
              <a:ext uri="{FF2B5EF4-FFF2-40B4-BE49-F238E27FC236}">
                <a16:creationId xmlns:a16="http://schemas.microsoft.com/office/drawing/2014/main" xmlns="" id="{0D1633E1-FBE5-4F14-9BF6-D098EFA51BFE}"/>
              </a:ext>
            </a:extLst>
          </p:cNvPr>
          <p:cNvSpPr/>
          <p:nvPr/>
        </p:nvSpPr>
        <p:spPr>
          <a:xfrm>
            <a:off x="152401" y="571500"/>
            <a:ext cx="8991599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Keylogging Case Study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xmlns="" id="{0C44B788-8475-4C92-8FC4-9E3FC2A6F852}"/>
              </a:ext>
            </a:extLst>
          </p:cNvPr>
          <p:cNvSpPr txBox="1">
            <a:spLocks/>
          </p:cNvSpPr>
          <p:nvPr/>
        </p:nvSpPr>
        <p:spPr bwMode="auto">
          <a:xfrm>
            <a:off x="180975" y="182880"/>
            <a:ext cx="8772525" cy="3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300" spc="0" baseline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dirty="0"/>
              <a:t>Motivation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3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85800" y="1116465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32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3953479E-DE0A-4618-A574-5F6C7CE04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256" y="1904837"/>
            <a:ext cx="6559887" cy="316246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788742A5-B966-48E6-8490-A94C5F01B165}"/>
              </a:ext>
            </a:extLst>
          </p:cNvPr>
          <p:cNvSpPr/>
          <p:nvPr/>
        </p:nvSpPr>
        <p:spPr>
          <a:xfrm>
            <a:off x="457585" y="1112103"/>
            <a:ext cx="82193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Even if traditional detection tool captures all artifacts left by the attack, administrators still cannot understand consequences of the attack.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6AC67DB7-8068-436E-B896-199343E77B32}"/>
              </a:ext>
            </a:extLst>
          </p:cNvPr>
          <p:cNvSpPr txBox="1">
            <a:spLocks/>
          </p:cNvSpPr>
          <p:nvPr/>
        </p:nvSpPr>
        <p:spPr bwMode="auto">
          <a:xfrm>
            <a:off x="180975" y="182880"/>
            <a:ext cx="8772525" cy="3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300" spc="0" baseline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dirty="0"/>
              <a:t>Motivation </a:t>
            </a:r>
            <a:endParaRPr lang="en-US" dirty="0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xmlns="" id="{B399AD38-9D49-4597-9912-40872390294F}"/>
              </a:ext>
            </a:extLst>
          </p:cNvPr>
          <p:cNvSpPr/>
          <p:nvPr/>
        </p:nvSpPr>
        <p:spPr>
          <a:xfrm>
            <a:off x="152401" y="571500"/>
            <a:ext cx="8991599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Deficiency of Traditional Malware Detection</a:t>
            </a:r>
          </a:p>
        </p:txBody>
      </p:sp>
    </p:spTree>
    <p:extLst>
      <p:ext uri="{BB962C8B-B14F-4D97-AF65-F5344CB8AC3E}">
        <p14:creationId xmlns:p14="http://schemas.microsoft.com/office/powerpoint/2010/main" val="352764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09600" y="1257300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32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E62B18F-6369-40A0-9596-D232E8221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868240"/>
            <a:ext cx="6763098" cy="317516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E2BAF3F3-9BED-47FC-8FBE-F93BFBAEE5BF}"/>
              </a:ext>
            </a:extLst>
          </p:cNvPr>
          <p:cNvSpPr/>
          <p:nvPr/>
        </p:nvSpPr>
        <p:spPr>
          <a:xfrm>
            <a:off x="381000" y="1104900"/>
            <a:ext cx="82193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With our semantic-aware detection system, administrators can easily identify fine-grained semantic behaviors and understand consequences of the attack.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4B62122B-6F45-4C58-8666-B405F88BEFA2}"/>
              </a:ext>
            </a:extLst>
          </p:cNvPr>
          <p:cNvSpPr txBox="1">
            <a:spLocks/>
          </p:cNvSpPr>
          <p:nvPr/>
        </p:nvSpPr>
        <p:spPr bwMode="auto">
          <a:xfrm>
            <a:off x="180975" y="182880"/>
            <a:ext cx="8772525" cy="3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300" spc="0" baseline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dirty="0"/>
              <a:t>Motivation </a:t>
            </a:r>
            <a:endParaRPr lang="en-US" dirty="0"/>
          </a:p>
        </p:txBody>
      </p:sp>
      <p:sp>
        <p:nvSpPr>
          <p:cNvPr id="10" name="Rectangle 49">
            <a:extLst>
              <a:ext uri="{FF2B5EF4-FFF2-40B4-BE49-F238E27FC236}">
                <a16:creationId xmlns:a16="http://schemas.microsoft.com/office/drawing/2014/main" xmlns="" id="{E9D348E2-3B1A-42CC-969E-130CE829859C}"/>
              </a:ext>
            </a:extLst>
          </p:cNvPr>
          <p:cNvSpPr/>
          <p:nvPr/>
        </p:nvSpPr>
        <p:spPr>
          <a:xfrm>
            <a:off x="152401" y="571500"/>
            <a:ext cx="8991599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Advantage of Our Method</a:t>
            </a:r>
          </a:p>
        </p:txBody>
      </p:sp>
    </p:spTree>
    <p:extLst>
      <p:ext uri="{BB962C8B-B14F-4D97-AF65-F5344CB8AC3E}">
        <p14:creationId xmlns:p14="http://schemas.microsoft.com/office/powerpoint/2010/main" val="237622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D08B6333-75CA-43F5-84C3-85F87391CF53}"/>
              </a:ext>
            </a:extLst>
          </p:cNvPr>
          <p:cNvSpPr txBox="1">
            <a:spLocks/>
          </p:cNvSpPr>
          <p:nvPr/>
        </p:nvSpPr>
        <p:spPr bwMode="auto">
          <a:xfrm>
            <a:off x="180975" y="182880"/>
            <a:ext cx="8772525" cy="3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 kern="1300" spc="0" baseline="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rgbClr val="7889FB"/>
                </a:solidFill>
                <a:latin typeface="Arial" charset="0"/>
                <a:ea typeface="ＭＳ Ｐゴシック" pitchFamily="34" charset="-128"/>
                <a:cs typeface="MS PGothic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>
                <a:solidFill>
                  <a:schemeClr val="hlink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dirty="0"/>
              <a:t>System Design </a:t>
            </a:r>
            <a:endParaRPr lang="en-US" dirty="0"/>
          </a:p>
        </p:txBody>
      </p:sp>
      <p:pic>
        <p:nvPicPr>
          <p:cNvPr id="8" name="图片 7" descr="图片包含 屏幕截图&#10;&#10;已生成极高可信度的说明">
            <a:extLst>
              <a:ext uri="{FF2B5EF4-FFF2-40B4-BE49-F238E27FC236}">
                <a16:creationId xmlns:a16="http://schemas.microsoft.com/office/drawing/2014/main" xmlns="" id="{59F35ABC-CC06-4D7A-9284-DF26F1A94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16" y="182421"/>
            <a:ext cx="7784042" cy="512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82716"/>
      </p:ext>
    </p:extLst>
  </p:cSld>
  <p:clrMapOvr>
    <a:masterClrMapping/>
  </p:clrMapOvr>
</p:sld>
</file>

<file path=ppt/theme/theme1.xml><?xml version="1.0" encoding="utf-8"?>
<a:theme xmlns:a="http://schemas.openxmlformats.org/drawingml/2006/main" name="MARPLE_16x10_DefaultTemplate_2016-06-25">
  <a:themeElements>
    <a:clrScheme name="Security">
      <a:dk1>
        <a:srgbClr val="000000"/>
      </a:dk1>
      <a:lt1>
        <a:srgbClr val="FFFFFF"/>
      </a:lt1>
      <a:dk2>
        <a:srgbClr val="00B2EF"/>
      </a:dk2>
      <a:lt2>
        <a:srgbClr val="00649D"/>
      </a:lt2>
      <a:accent1>
        <a:srgbClr val="83D1F5"/>
      </a:accent1>
      <a:accent2>
        <a:srgbClr val="17AF4B"/>
      </a:accent2>
      <a:accent3>
        <a:srgbClr val="8CC63F"/>
      </a:accent3>
      <a:accent4>
        <a:srgbClr val="F04E37"/>
      </a:accent4>
      <a:accent5>
        <a:srgbClr val="F19027"/>
      </a:accent5>
      <a:accent6>
        <a:srgbClr val="FFFF4F"/>
      </a:accent6>
      <a:hlink>
        <a:srgbClr val="00B0DA"/>
      </a:hlink>
      <a:folHlink>
        <a:srgbClr val="7F1C7D"/>
      </a:folHlink>
    </a:clrScheme>
    <a:fontScheme name="IBM Security Strategy 2011 v2.3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>
          <a:solidFill>
            <a:schemeClr val="tx2"/>
          </a:solidFill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600" kern="0" dirty="0" smtClean="0"/>
        </a:defPPr>
      </a:lstStyle>
    </a:txDef>
  </a:objectDefaults>
  <a:extraClrSchemeLst>
    <a:extraClrScheme>
      <a:clrScheme name="IBM_Security 1">
        <a:dk1>
          <a:srgbClr val="000000"/>
        </a:dk1>
        <a:lt1>
          <a:srgbClr val="FFFFFF"/>
        </a:lt1>
        <a:dk2>
          <a:srgbClr val="00B2EF"/>
        </a:dk2>
        <a:lt2>
          <a:srgbClr val="005B7F"/>
        </a:lt2>
        <a:accent1>
          <a:srgbClr val="32BAEC"/>
        </a:accent1>
        <a:accent2>
          <a:srgbClr val="68A400"/>
        </a:accent2>
        <a:accent3>
          <a:srgbClr val="FFFFFF"/>
        </a:accent3>
        <a:accent4>
          <a:srgbClr val="000000"/>
        </a:accent4>
        <a:accent5>
          <a:srgbClr val="ADD9F4"/>
        </a:accent5>
        <a:accent6>
          <a:srgbClr val="5E9400"/>
        </a:accent6>
        <a:hlink>
          <a:srgbClr val="7889FB"/>
        </a:hlink>
        <a:folHlink>
          <a:srgbClr val="7F1C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10 September 2009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71BFA7"/>
      </a:accent2>
      <a:accent3>
        <a:srgbClr val="FFFFFF"/>
      </a:accent3>
      <a:accent4>
        <a:srgbClr val="000000"/>
      </a:accent4>
      <a:accent5>
        <a:srgbClr val="BEC4FD"/>
      </a:accent5>
      <a:accent6>
        <a:srgbClr val="66AD97"/>
      </a:accent6>
      <a:hlink>
        <a:srgbClr val="7889FB"/>
      </a:hlink>
      <a:folHlink>
        <a:srgbClr val="9900CC"/>
      </a:folHlink>
    </a:clrScheme>
    <a:fontScheme name="5_10 September 2009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10 September 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008A8A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d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ve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ARPLE_16x10_DefaultTemplate_2016-06-25">
  <a:themeElements>
    <a:clrScheme name="Security">
      <a:dk1>
        <a:srgbClr val="000000"/>
      </a:dk1>
      <a:lt1>
        <a:srgbClr val="FFFFFF"/>
      </a:lt1>
      <a:dk2>
        <a:srgbClr val="00B2EF"/>
      </a:dk2>
      <a:lt2>
        <a:srgbClr val="00649D"/>
      </a:lt2>
      <a:accent1>
        <a:srgbClr val="83D1F5"/>
      </a:accent1>
      <a:accent2>
        <a:srgbClr val="17AF4B"/>
      </a:accent2>
      <a:accent3>
        <a:srgbClr val="8CC63F"/>
      </a:accent3>
      <a:accent4>
        <a:srgbClr val="F04E37"/>
      </a:accent4>
      <a:accent5>
        <a:srgbClr val="F19027"/>
      </a:accent5>
      <a:accent6>
        <a:srgbClr val="FFFF4F"/>
      </a:accent6>
      <a:hlink>
        <a:srgbClr val="00B0DA"/>
      </a:hlink>
      <a:folHlink>
        <a:srgbClr val="7F1C7D"/>
      </a:folHlink>
    </a:clrScheme>
    <a:fontScheme name="IBM Security Strategy 2011 v2.3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>
          <a:solidFill>
            <a:schemeClr val="tx2"/>
          </a:solidFill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600" kern="0" dirty="0" smtClean="0"/>
        </a:defPPr>
      </a:lstStyle>
    </a:txDef>
  </a:objectDefaults>
  <a:extraClrSchemeLst>
    <a:extraClrScheme>
      <a:clrScheme name="IBM_Security 1">
        <a:dk1>
          <a:srgbClr val="000000"/>
        </a:dk1>
        <a:lt1>
          <a:srgbClr val="FFFFFF"/>
        </a:lt1>
        <a:dk2>
          <a:srgbClr val="00B2EF"/>
        </a:dk2>
        <a:lt2>
          <a:srgbClr val="005B7F"/>
        </a:lt2>
        <a:accent1>
          <a:srgbClr val="32BAEC"/>
        </a:accent1>
        <a:accent2>
          <a:srgbClr val="68A400"/>
        </a:accent2>
        <a:accent3>
          <a:srgbClr val="FFFFFF"/>
        </a:accent3>
        <a:accent4>
          <a:srgbClr val="000000"/>
        </a:accent4>
        <a:accent5>
          <a:srgbClr val="ADD9F4"/>
        </a:accent5>
        <a:accent6>
          <a:srgbClr val="5E9400"/>
        </a:accent6>
        <a:hlink>
          <a:srgbClr val="7889FB"/>
        </a:hlink>
        <a:folHlink>
          <a:srgbClr val="7F1C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ARPLE_16x10_DefaultTemplate_2016-06-25">
  <a:themeElements>
    <a:clrScheme name="Security">
      <a:dk1>
        <a:srgbClr val="000000"/>
      </a:dk1>
      <a:lt1>
        <a:srgbClr val="FFFFFF"/>
      </a:lt1>
      <a:dk2>
        <a:srgbClr val="00B2EF"/>
      </a:dk2>
      <a:lt2>
        <a:srgbClr val="00649D"/>
      </a:lt2>
      <a:accent1>
        <a:srgbClr val="83D1F5"/>
      </a:accent1>
      <a:accent2>
        <a:srgbClr val="17AF4B"/>
      </a:accent2>
      <a:accent3>
        <a:srgbClr val="8CC63F"/>
      </a:accent3>
      <a:accent4>
        <a:srgbClr val="F04E37"/>
      </a:accent4>
      <a:accent5>
        <a:srgbClr val="F19027"/>
      </a:accent5>
      <a:accent6>
        <a:srgbClr val="FFFF4F"/>
      </a:accent6>
      <a:hlink>
        <a:srgbClr val="00B0DA"/>
      </a:hlink>
      <a:folHlink>
        <a:srgbClr val="7F1C7D"/>
      </a:folHlink>
    </a:clrScheme>
    <a:fontScheme name="IBM Security Strategy 2011 v2.3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>
          <a:solidFill>
            <a:schemeClr val="tx2"/>
          </a:solidFill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600" kern="0" dirty="0" smtClean="0"/>
        </a:defPPr>
      </a:lstStyle>
    </a:txDef>
  </a:objectDefaults>
  <a:extraClrSchemeLst>
    <a:extraClrScheme>
      <a:clrScheme name="IBM_Security 1">
        <a:dk1>
          <a:srgbClr val="000000"/>
        </a:dk1>
        <a:lt1>
          <a:srgbClr val="FFFFFF"/>
        </a:lt1>
        <a:dk2>
          <a:srgbClr val="00B2EF"/>
        </a:dk2>
        <a:lt2>
          <a:srgbClr val="005B7F"/>
        </a:lt2>
        <a:accent1>
          <a:srgbClr val="32BAEC"/>
        </a:accent1>
        <a:accent2>
          <a:srgbClr val="68A400"/>
        </a:accent2>
        <a:accent3>
          <a:srgbClr val="FFFFFF"/>
        </a:accent3>
        <a:accent4>
          <a:srgbClr val="000000"/>
        </a:accent4>
        <a:accent5>
          <a:srgbClr val="ADD9F4"/>
        </a:accent5>
        <a:accent6>
          <a:srgbClr val="5E9400"/>
        </a:accent6>
        <a:hlink>
          <a:srgbClr val="7889FB"/>
        </a:hlink>
        <a:folHlink>
          <a:srgbClr val="7F1C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IBMSecurity_16x10_DefaultTemplate_2016-06-25</Template>
  <TotalTime>26974</TotalTime>
  <Words>718</Words>
  <Application>Microsoft Office PowerPoint</Application>
  <PresentationFormat>On-screen Show (16:10)</PresentationFormat>
  <Paragraphs>162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MARPLE_16x10_DefaultTemplate_2016-06-25</vt:lpstr>
      <vt:lpstr>5_10 September 2009</vt:lpstr>
      <vt:lpstr>1_Edge</vt:lpstr>
      <vt:lpstr>1_MARPLE_16x10_DefaultTemplate_2016-06-25</vt:lpstr>
      <vt:lpstr>2_MARPLE_16x10_DefaultTemplate_2016-06-25</vt:lpstr>
      <vt:lpstr>PowerPoint Presentation</vt:lpstr>
      <vt:lpstr>Outline</vt:lpstr>
      <vt:lpstr>Overview</vt:lpstr>
      <vt:lpstr>Overview</vt:lpstr>
      <vt:lpstr>Motivation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</vt:vector>
  </TitlesOfParts>
  <Company>IBM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MARPLE: Mitigating APT</dc:title>
  <dc:creator>ADMINIBM</dc:creator>
  <cp:keywords>Rational Template, Presentation Template</cp:keywords>
  <cp:lastModifiedBy>Yan Chen</cp:lastModifiedBy>
  <cp:revision>1022</cp:revision>
  <cp:lastPrinted>2013-08-09T18:03:10Z</cp:lastPrinted>
  <dcterms:created xsi:type="dcterms:W3CDTF">2015-06-27T04:44:53Z</dcterms:created>
  <dcterms:modified xsi:type="dcterms:W3CDTF">2018-08-29T15:55:39Z</dcterms:modified>
</cp:coreProperties>
</file>