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3" r:id="rId3"/>
    <p:sldId id="304" r:id="rId4"/>
    <p:sldId id="305" r:id="rId5"/>
    <p:sldId id="307" r:id="rId6"/>
    <p:sldId id="259" r:id="rId7"/>
    <p:sldId id="261" r:id="rId8"/>
    <p:sldId id="262" r:id="rId9"/>
    <p:sldId id="263" r:id="rId10"/>
    <p:sldId id="258" r:id="rId11"/>
    <p:sldId id="257" r:id="rId12"/>
    <p:sldId id="260" r:id="rId13"/>
    <p:sldId id="265" r:id="rId14"/>
    <p:sldId id="264" r:id="rId15"/>
    <p:sldId id="270" r:id="rId16"/>
    <p:sldId id="267" r:id="rId17"/>
    <p:sldId id="269" r:id="rId18"/>
    <p:sldId id="266" r:id="rId19"/>
    <p:sldId id="271" r:id="rId20"/>
    <p:sldId id="272" r:id="rId21"/>
    <p:sldId id="273" r:id="rId22"/>
    <p:sldId id="274" r:id="rId23"/>
    <p:sldId id="275" r:id="rId24"/>
    <p:sldId id="268" r:id="rId25"/>
    <p:sldId id="311" r:id="rId26"/>
    <p:sldId id="312" r:id="rId27"/>
    <p:sldId id="313" r:id="rId28"/>
    <p:sldId id="314" r:id="rId29"/>
    <p:sldId id="316" r:id="rId30"/>
    <p:sldId id="318" r:id="rId31"/>
    <p:sldId id="317" r:id="rId32"/>
    <p:sldId id="315" r:id="rId33"/>
    <p:sldId id="279" r:id="rId34"/>
    <p:sldId id="281" r:id="rId35"/>
    <p:sldId id="285" r:id="rId36"/>
    <p:sldId id="286" r:id="rId37"/>
    <p:sldId id="282" r:id="rId38"/>
    <p:sldId id="284" r:id="rId39"/>
    <p:sldId id="287" r:id="rId40"/>
    <p:sldId id="288" r:id="rId41"/>
    <p:sldId id="289" r:id="rId42"/>
    <p:sldId id="290" r:id="rId43"/>
    <p:sldId id="294" r:id="rId44"/>
    <p:sldId id="293" r:id="rId45"/>
    <p:sldId id="296" r:id="rId46"/>
    <p:sldId id="298" r:id="rId47"/>
    <p:sldId id="295" r:id="rId48"/>
    <p:sldId id="297" r:id="rId49"/>
    <p:sldId id="299" r:id="rId50"/>
    <p:sldId id="300" r:id="rId51"/>
    <p:sldId id="301" r:id="rId52"/>
    <p:sldId id="302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83" autoAdjust="0"/>
  </p:normalViewPr>
  <p:slideViewPr>
    <p:cSldViewPr>
      <p:cViewPr varScale="1">
        <p:scale>
          <a:sx n="76" d="100"/>
          <a:sy n="76" d="100"/>
        </p:scale>
        <p:origin x="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展望一个可信的软件定义网络生态系统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/>
          <a:p>
            <a:r>
              <a:rPr lang="zh-CN" altLang="en-US" dirty="0" smtClean="0"/>
              <a:t>陈焰</a:t>
            </a:r>
            <a:endParaRPr lang="en-US" altLang="zh-CN" dirty="0" smtClean="0"/>
          </a:p>
          <a:p>
            <a:r>
              <a:rPr lang="zh-CN" altLang="en-US" dirty="0" smtClean="0"/>
              <a:t>美国西北大学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浙江大学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软件定义网络的不同之处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525963"/>
          </a:xfrm>
        </p:spPr>
        <p:txBody>
          <a:bodyPr/>
          <a:lstStyle/>
          <a:p>
            <a:r>
              <a:rPr lang="zh-CN" altLang="en-US" dirty="0" smtClean="0"/>
              <a:t>软件定义网络</a:t>
            </a:r>
            <a:endParaRPr lang="en-US" dirty="0" smtClean="0"/>
          </a:p>
          <a:p>
            <a:pPr lvl="1"/>
            <a:r>
              <a:rPr lang="zh-CN" altLang="en-US" dirty="0" smtClean="0"/>
              <a:t>完全可编程的转发行为</a:t>
            </a:r>
            <a:endParaRPr lang="en-US" dirty="0" smtClean="0"/>
          </a:p>
          <a:p>
            <a:pPr lvl="1"/>
            <a:r>
              <a:rPr lang="zh-CN" altLang="en-US" dirty="0" smtClean="0"/>
              <a:t>解耦控制层和数据层</a:t>
            </a:r>
            <a:endParaRPr lang="en-US" dirty="0"/>
          </a:p>
        </p:txBody>
      </p:sp>
      <p:pic>
        <p:nvPicPr>
          <p:cNvPr id="5" name="Picture 2" descr="http://www.telecom-cloud.net/wp-content/uploads/2012/10/OpenFlow-Ba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4876800" cy="29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软件定义网络的架构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支持软件定义网络的交换机</a:t>
            </a:r>
            <a:endParaRPr lang="en-US" sz="2800" dirty="0" smtClean="0"/>
          </a:p>
          <a:p>
            <a:pPr lvl="1"/>
            <a:r>
              <a:rPr lang="zh-CN" altLang="en-US" sz="2400" dirty="0" smtClean="0"/>
              <a:t>可编程的数据层</a:t>
            </a:r>
            <a:endParaRPr lang="en-US" sz="2400" dirty="0" smtClean="0"/>
          </a:p>
          <a:p>
            <a:r>
              <a:rPr lang="zh-CN" altLang="en-US" sz="2800" dirty="0" smtClean="0"/>
              <a:t>软件定义网络的应用</a:t>
            </a:r>
            <a:endParaRPr lang="en-US" sz="2800" dirty="0"/>
          </a:p>
          <a:p>
            <a:pPr lvl="1"/>
            <a:r>
              <a:rPr lang="zh-CN" altLang="en-US" sz="2400" dirty="0" smtClean="0"/>
              <a:t>提供多样化的控制层功能</a:t>
            </a:r>
            <a:endParaRPr lang="en-US" sz="2400" dirty="0" smtClean="0"/>
          </a:p>
          <a:p>
            <a:r>
              <a:rPr lang="zh-CN" altLang="en-US" sz="2800" dirty="0" smtClean="0"/>
              <a:t>控制器或网络操作系统</a:t>
            </a:r>
            <a:endParaRPr lang="en-US" sz="2800" dirty="0" smtClean="0"/>
          </a:p>
          <a:p>
            <a:pPr lvl="1"/>
            <a:r>
              <a:rPr lang="zh-CN" altLang="en-US" sz="2400" dirty="0" smtClean="0"/>
              <a:t>介于应用和交换机之间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893964"/>
            <a:ext cx="4724401" cy="371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开放网络协议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OpenFlow</a:t>
            </a:r>
            <a:r>
              <a:rPr lang="zh-CN" altLang="en-US" sz="2800" dirty="0"/>
              <a:t>是控制器和</a:t>
            </a:r>
            <a:r>
              <a:rPr lang="en-US" altLang="zh-CN" sz="2800" dirty="0"/>
              <a:t>SDN</a:t>
            </a:r>
            <a:r>
              <a:rPr lang="zh-CN" altLang="en-US" sz="2800" dirty="0"/>
              <a:t>交换机之间的</a:t>
            </a:r>
            <a:r>
              <a:rPr lang="zh-CN" altLang="en-US" sz="2800" dirty="0" smtClean="0"/>
              <a:t>通信协议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200400"/>
            <a:ext cx="273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11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15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SDN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OpenFlow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的背景介绍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/>
              <a:t>威胁模型</a:t>
            </a:r>
            <a:endParaRPr lang="en-US" dirty="0" smtClean="0"/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设计与挑战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权限集设计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隔离机制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实现与测评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从安全的角度来看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更加脆弱的表层</a:t>
            </a:r>
            <a:endParaRPr lang="en-US" dirty="0" smtClean="0"/>
          </a:p>
          <a:p>
            <a:pPr lvl="1"/>
            <a:r>
              <a:rPr lang="zh-CN" altLang="en-US" dirty="0"/>
              <a:t>第三</a:t>
            </a:r>
            <a:r>
              <a:rPr lang="zh-CN" altLang="en-US" dirty="0" smtClean="0"/>
              <a:t>方应用</a:t>
            </a:r>
            <a:endParaRPr lang="en-US" dirty="0" smtClean="0"/>
          </a:p>
          <a:p>
            <a:pPr lvl="1"/>
            <a:r>
              <a:rPr lang="zh-CN" altLang="en-US" dirty="0" smtClean="0"/>
              <a:t>控制器</a:t>
            </a:r>
            <a:endParaRPr lang="en-US" dirty="0" smtClean="0"/>
          </a:p>
          <a:p>
            <a:pPr lvl="1"/>
            <a:r>
              <a:rPr lang="en-US" dirty="0" err="1" smtClean="0"/>
              <a:t>OpenFlo</a:t>
            </a:r>
            <a:r>
              <a:rPr lang="en-US" altLang="zh-CN" dirty="0" err="1" smtClean="0"/>
              <a:t>w</a:t>
            </a:r>
            <a:r>
              <a:rPr lang="zh-CN" altLang="en-US" dirty="0" smtClean="0"/>
              <a:t>协议</a:t>
            </a:r>
            <a:endParaRPr lang="en-US" dirty="0" smtClean="0"/>
          </a:p>
          <a:p>
            <a:r>
              <a:rPr lang="zh-CN" altLang="en-US" dirty="0" smtClean="0"/>
              <a:t>比较脆弱的表层</a:t>
            </a:r>
            <a:endParaRPr lang="en-US" dirty="0"/>
          </a:p>
          <a:p>
            <a:pPr lvl="1"/>
            <a:r>
              <a:rPr lang="zh-CN" altLang="en-US" dirty="0" smtClean="0"/>
              <a:t>交换机</a:t>
            </a:r>
            <a:endParaRPr lang="en-US" dirty="0" smtClean="0"/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4146"/>
            <a:ext cx="4876800" cy="383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-Point Star 5"/>
          <p:cNvSpPr/>
          <p:nvPr/>
        </p:nvSpPr>
        <p:spPr>
          <a:xfrm>
            <a:off x="3048000" y="1828800"/>
            <a:ext cx="1676400" cy="9906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目标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我们的焦点</a:t>
            </a:r>
            <a:r>
              <a:rPr lang="en-US" dirty="0" smtClean="0"/>
              <a:t>: </a:t>
            </a:r>
            <a:r>
              <a:rPr lang="zh-CN" altLang="en-US" dirty="0" smtClean="0"/>
              <a:t>针对控制层的攻击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960978"/>
              </p:ext>
            </p:extLst>
          </p:nvPr>
        </p:nvGraphicFramePr>
        <p:xfrm>
          <a:off x="457200" y="1600200"/>
          <a:ext cx="822960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3200400"/>
                <a:gridCol w="36576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SDN</a:t>
                      </a:r>
                      <a:r>
                        <a:rPr lang="zh-CN" altLang="en-US" sz="2400" dirty="0" smtClean="0"/>
                        <a:t>应用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传统的控制软件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来源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第三方应用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供应商开发的模块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接口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开源的</a:t>
                      </a:r>
                      <a:r>
                        <a:rPr lang="en-US" altLang="zh-CN" sz="2400" dirty="0" smtClean="0"/>
                        <a:t>API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私有的编程接口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能力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控制所有交换机上的流表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有限地控制一个交换机上的转发表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6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根源</a:t>
            </a:r>
            <a:r>
              <a:rPr lang="en-US" dirty="0" smtClean="0"/>
              <a:t>: </a:t>
            </a:r>
            <a:r>
              <a:rPr lang="zh-CN" altLang="en-US" smtClean="0"/>
              <a:t>过度地授予应用权限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假设顶级的控制器完全信任应用</a:t>
            </a:r>
            <a:r>
              <a:rPr lang="en-US" dirty="0" smtClean="0"/>
              <a:t>!</a:t>
            </a:r>
          </a:p>
          <a:p>
            <a:r>
              <a:rPr lang="zh-CN" altLang="en-US" dirty="0" smtClean="0"/>
              <a:t>不区分应用的功能</a:t>
            </a:r>
            <a:endParaRPr lang="en-US" dirty="0" smtClean="0"/>
          </a:p>
          <a:p>
            <a:r>
              <a:rPr lang="zh-CN" altLang="en-US" dirty="0" smtClean="0"/>
              <a:t>暴露所有的特权给应用</a:t>
            </a:r>
            <a:endParaRPr lang="en-US" dirty="0" smtClean="0"/>
          </a:p>
          <a:p>
            <a:r>
              <a:rPr lang="zh-CN" altLang="en-US" dirty="0" smtClean="0"/>
              <a:t>不做安全性检查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威胁模型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渗透现有的良性但存在</a:t>
            </a:r>
            <a:r>
              <a:rPr lang="en-US" altLang="zh-CN" dirty="0" smtClean="0"/>
              <a:t>bug</a:t>
            </a:r>
            <a:r>
              <a:rPr lang="zh-CN" altLang="en-US" dirty="0" smtClean="0"/>
              <a:t>的应用</a:t>
            </a:r>
            <a:endParaRPr lang="en-US" dirty="0" smtClean="0"/>
          </a:p>
          <a:p>
            <a:pPr lvl="1"/>
            <a:r>
              <a:rPr lang="zh-CN" altLang="en-US" dirty="0" smtClean="0"/>
              <a:t>传统的缓冲区溢出攻击</a:t>
            </a:r>
            <a:endParaRPr lang="en-US" dirty="0" smtClean="0"/>
          </a:p>
          <a:p>
            <a:pPr lvl="1"/>
            <a:r>
              <a:rPr lang="zh-CN" altLang="en-US" dirty="0" smtClean="0"/>
              <a:t>访问管理中的漏洞</a:t>
            </a:r>
            <a:endParaRPr lang="en-US" dirty="0" smtClean="0"/>
          </a:p>
          <a:p>
            <a:pPr lvl="1"/>
            <a:r>
              <a:rPr lang="zh-CN" altLang="en-US" dirty="0" smtClean="0"/>
              <a:t>主动的网络攻击</a:t>
            </a:r>
            <a:endParaRPr lang="en-US" dirty="0"/>
          </a:p>
          <a:p>
            <a:r>
              <a:rPr lang="zh-CN" altLang="en-US" dirty="0"/>
              <a:t>攻击者</a:t>
            </a:r>
            <a:r>
              <a:rPr lang="zh-CN" altLang="en-US" dirty="0" smtClean="0"/>
              <a:t>部署恶意应用</a:t>
            </a:r>
            <a:endParaRPr lang="en-US" dirty="0" smtClean="0"/>
          </a:p>
          <a:p>
            <a:pPr lvl="1"/>
            <a:r>
              <a:rPr lang="zh-CN" altLang="en-US" dirty="0" smtClean="0"/>
              <a:t>从根本上挑战一个应用的可信度</a:t>
            </a:r>
            <a:endParaRPr lang="en-US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1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从应用发动的攻击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2133601"/>
          </a:xfrm>
        </p:spPr>
        <p:txBody>
          <a:bodyPr/>
          <a:lstStyle/>
          <a:p>
            <a:r>
              <a:rPr lang="zh-CN" altLang="en-US" sz="2800" dirty="0" smtClean="0"/>
              <a:t>攻击类型 </a:t>
            </a:r>
            <a:r>
              <a:rPr lang="en-US" sz="2800" dirty="0" smtClean="0"/>
              <a:t>1: </a:t>
            </a:r>
            <a:r>
              <a:rPr lang="zh-CN" altLang="en-US" sz="2800" dirty="0" smtClean="0"/>
              <a:t>从控制层到数据层的直接攻击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1897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从应用发动的攻击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2133601"/>
          </a:xfrm>
        </p:spPr>
        <p:txBody>
          <a:bodyPr/>
          <a:lstStyle/>
          <a:p>
            <a:r>
              <a:rPr lang="zh-CN" altLang="en-US" sz="2800" dirty="0" smtClean="0"/>
              <a:t>攻击类型</a:t>
            </a:r>
            <a:r>
              <a:rPr lang="en-US" sz="2800" dirty="0" smtClean="0"/>
              <a:t> 2: </a:t>
            </a:r>
            <a:r>
              <a:rPr lang="zh-CN" altLang="en-US" sz="2800" dirty="0" smtClean="0"/>
              <a:t>泄露敏感的配置信息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248400" cy="344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简介</a:t>
            </a:r>
            <a:r>
              <a:rPr lang="en-US" altLang="zh-CN" dirty="0" smtClean="0"/>
              <a:t>(</a:t>
            </a:r>
            <a:r>
              <a:rPr lang="zh-CN" altLang="en-US" b="1" dirty="0" smtClean="0"/>
              <a:t>陈焰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2003</a:t>
            </a:r>
            <a:r>
              <a:rPr lang="zh-CN" altLang="en-US" dirty="0" smtClean="0"/>
              <a:t>年获加州大学伯克利分校计算机科学博士学位，现为美国西北大学电子工程与计算机科学系终生副教授</a:t>
            </a:r>
            <a:r>
              <a:rPr lang="en-US" altLang="zh-CN" dirty="0" smtClean="0"/>
              <a:t>,</a:t>
            </a:r>
            <a:r>
              <a:rPr lang="zh-CN" altLang="en-US" dirty="0" smtClean="0"/>
              <a:t> 互联网安全技术实验室主任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 年入选浙江省海鸥计划加盟浙大</a:t>
            </a:r>
            <a:r>
              <a:rPr lang="en-US" altLang="zh-CN" dirty="0" smtClean="0"/>
              <a:t>,</a:t>
            </a:r>
            <a:r>
              <a:rPr lang="zh-CN" altLang="en-US" dirty="0" smtClean="0"/>
              <a:t> 特聘教授。</a:t>
            </a:r>
            <a:endParaRPr lang="en-US" altLang="zh-CN" dirty="0" smtClean="0"/>
          </a:p>
          <a:p>
            <a:r>
              <a:rPr lang="zh-CN" altLang="en-US" dirty="0" smtClean="0"/>
              <a:t>主要研究方向为网络及系统安全。</a:t>
            </a:r>
            <a:endParaRPr lang="en-US" altLang="zh-CN" dirty="0" smtClean="0"/>
          </a:p>
          <a:p>
            <a:r>
              <a:rPr lang="en-US" dirty="0" smtClean="0"/>
              <a:t>2005</a:t>
            </a:r>
            <a:r>
              <a:rPr lang="zh-CN" altLang="en-US" dirty="0" smtClean="0"/>
              <a:t>年获得美国能源部青年成就奖（</a:t>
            </a:r>
            <a:r>
              <a:rPr lang="en-US" dirty="0" smtClean="0"/>
              <a:t>Early CAREER Award)</a:t>
            </a:r>
            <a:endParaRPr lang="en-US" altLang="zh-CN" dirty="0" smtClean="0"/>
          </a:p>
          <a:p>
            <a:r>
              <a:rPr lang="en-US" dirty="0" smtClean="0"/>
              <a:t>2007</a:t>
            </a:r>
            <a:r>
              <a:rPr lang="zh-CN" altLang="en-US" dirty="0" smtClean="0"/>
              <a:t>年获得美国国防部青年学者奖（</a:t>
            </a:r>
            <a:r>
              <a:rPr lang="en-US" dirty="0" smtClean="0"/>
              <a:t>Young Investigator Award)</a:t>
            </a:r>
            <a:endParaRPr lang="en-US" altLang="zh-CN" dirty="0" smtClean="0"/>
          </a:p>
          <a:p>
            <a:r>
              <a:rPr lang="en-US" dirty="0" smtClean="0"/>
              <a:t>2004</a:t>
            </a:r>
            <a:r>
              <a:rPr lang="zh-CN" altLang="en-US" dirty="0" smtClean="0"/>
              <a:t>和</a:t>
            </a:r>
            <a:r>
              <a:rPr lang="en-US" dirty="0" smtClean="0"/>
              <a:t>2005</a:t>
            </a:r>
            <a:r>
              <a:rPr lang="zh-CN" altLang="en-US" dirty="0" smtClean="0"/>
              <a:t>年分别获得</a:t>
            </a:r>
            <a:r>
              <a:rPr lang="en-US" dirty="0" smtClean="0"/>
              <a:t>Microsoft</a:t>
            </a:r>
            <a:r>
              <a:rPr lang="zh-CN" altLang="en-US" dirty="0" smtClean="0"/>
              <a:t>可信计算奖（</a:t>
            </a:r>
            <a:r>
              <a:rPr lang="en-US" dirty="0" smtClean="0"/>
              <a:t>Trustworthy Computing Awards</a:t>
            </a:r>
            <a:r>
              <a:rPr lang="zh-CN" altLang="en-US" dirty="0" smtClean="0"/>
              <a:t>）。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DBDCF-AADE-41B2-9AED-1C3F4901D84F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3982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从应用发动的攻击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2133601"/>
          </a:xfrm>
        </p:spPr>
        <p:txBody>
          <a:bodyPr/>
          <a:lstStyle/>
          <a:p>
            <a:r>
              <a:rPr lang="zh-CN" altLang="en-US" sz="2800" dirty="0" smtClean="0"/>
              <a:t>攻击类型</a:t>
            </a:r>
            <a:r>
              <a:rPr lang="en-US" sz="2800" dirty="0" smtClean="0"/>
              <a:t> 3: </a:t>
            </a:r>
            <a:r>
              <a:rPr lang="zh-CN" altLang="en-US" sz="2800" dirty="0" smtClean="0"/>
              <a:t>操纵</a:t>
            </a:r>
            <a:r>
              <a:rPr lang="en-US" altLang="zh-CN" sz="2800" dirty="0" err="1" smtClean="0"/>
              <a:t>OpenFlow</a:t>
            </a:r>
            <a:r>
              <a:rPr lang="zh-CN" altLang="en-US" sz="2800" dirty="0" smtClean="0"/>
              <a:t>规则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368980" cy="329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从应用发动的攻击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2133601"/>
          </a:xfrm>
        </p:spPr>
        <p:txBody>
          <a:bodyPr/>
          <a:lstStyle/>
          <a:p>
            <a:r>
              <a:rPr lang="zh-CN" altLang="en-US" sz="2800" dirty="0" smtClean="0"/>
              <a:t>攻击类型</a:t>
            </a:r>
            <a:r>
              <a:rPr lang="en-US" sz="2800" dirty="0" smtClean="0"/>
              <a:t> 4: </a:t>
            </a:r>
            <a:r>
              <a:rPr lang="zh-CN" altLang="en-US" sz="2800" dirty="0" smtClean="0"/>
              <a:t>攻击其他应用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172200" cy="35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SDN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OpenFlow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的背景介绍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威胁模型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/>
              <a:t>设计与挑战</a:t>
            </a:r>
            <a:endParaRPr lang="en-US" dirty="0" smtClean="0"/>
          </a:p>
          <a:p>
            <a:pPr lvl="1"/>
            <a:r>
              <a:rPr lang="zh-CN" altLang="en-US" dirty="0" smtClean="0"/>
              <a:t>权限集设计</a:t>
            </a:r>
            <a:endParaRPr lang="en-US" dirty="0" smtClean="0"/>
          </a:p>
          <a:p>
            <a:pPr lvl="1"/>
            <a:r>
              <a:rPr lang="zh-CN" altLang="en-US" dirty="0" smtClean="0"/>
              <a:t>隔离机制</a:t>
            </a:r>
            <a:endParaRPr lang="en-US" dirty="0" smtClean="0"/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实现与测评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不可信的第三方代码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0995"/>
            <a:ext cx="8534400" cy="517220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类似于其他开放平台</a:t>
            </a:r>
            <a:endParaRPr lang="en-US" dirty="0" smtClean="0"/>
          </a:p>
          <a:p>
            <a:pPr lvl="1"/>
            <a:r>
              <a:rPr lang="zh-CN" altLang="en-US" dirty="0" smtClean="0"/>
              <a:t>移动操作系统</a:t>
            </a:r>
            <a:r>
              <a:rPr lang="en-US" dirty="0" smtClean="0"/>
              <a:t>: </a:t>
            </a:r>
            <a:r>
              <a:rPr lang="zh-CN" altLang="en-US" dirty="0" smtClean="0"/>
              <a:t>谷歌的</a:t>
            </a:r>
            <a:r>
              <a:rPr lang="en-US" dirty="0" smtClean="0"/>
              <a:t>Android, </a:t>
            </a:r>
            <a:r>
              <a:rPr lang="zh-CN" altLang="en-US" dirty="0" smtClean="0"/>
              <a:t>苹果的</a:t>
            </a:r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zh-CN" altLang="en-US" dirty="0" smtClean="0"/>
              <a:t>浏览器扩展</a:t>
            </a:r>
            <a:r>
              <a:rPr lang="en-US" dirty="0" smtClean="0"/>
              <a:t>: Chrome Extension</a:t>
            </a:r>
          </a:p>
          <a:p>
            <a:pPr lvl="1"/>
            <a:r>
              <a:rPr lang="zh-CN" altLang="en-US" dirty="0" smtClean="0"/>
              <a:t>社交网络应用</a:t>
            </a:r>
            <a:r>
              <a:rPr lang="en-US" dirty="0" smtClean="0"/>
              <a:t>: Facebook</a:t>
            </a:r>
            <a:r>
              <a:rPr lang="zh-CN" altLang="en-US" dirty="0" smtClean="0"/>
              <a:t>应用</a:t>
            </a:r>
            <a:endParaRPr lang="en-US" dirty="0" smtClean="0"/>
          </a:p>
          <a:p>
            <a:r>
              <a:rPr lang="zh-CN" altLang="en-US" dirty="0" smtClean="0"/>
              <a:t>常见的解决方案框架</a:t>
            </a:r>
            <a:endParaRPr lang="en-US" dirty="0" smtClean="0"/>
          </a:p>
          <a:p>
            <a:pPr lvl="1"/>
            <a:r>
              <a:rPr lang="zh-CN" altLang="en-US" dirty="0" smtClean="0"/>
              <a:t>权限控制 </a:t>
            </a:r>
            <a:r>
              <a:rPr lang="en-US" dirty="0" smtClean="0"/>
              <a:t>+ </a:t>
            </a:r>
            <a:r>
              <a:rPr lang="zh-CN" altLang="en-US" dirty="0" smtClean="0"/>
              <a:t>运行沙盒</a:t>
            </a:r>
            <a:endParaRPr lang="en-US" dirty="0" smtClean="0"/>
          </a:p>
          <a:p>
            <a:r>
              <a:rPr lang="zh-CN" altLang="en-US" dirty="0" smtClean="0"/>
              <a:t>我们采用 类似的原则，但是。。。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5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</a:t>
            </a:r>
            <a:r>
              <a:rPr lang="zh-CN" altLang="en-US" dirty="0" smtClean="0"/>
              <a:t>带来的独特挑战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915400" cy="52117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不用</a:t>
            </a:r>
            <a:r>
              <a:rPr lang="en-US" dirty="0" smtClean="0"/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资产</a:t>
            </a:r>
            <a:r>
              <a:rPr lang="en-US" dirty="0" smtClean="0"/>
              <a:t> </a:t>
            </a:r>
            <a:r>
              <a:rPr lang="zh-CN" altLang="en-US" dirty="0" smtClean="0"/>
              <a:t>的保护</a:t>
            </a:r>
            <a:endParaRPr lang="en-US" dirty="0" smtClean="0"/>
          </a:p>
          <a:p>
            <a:pPr lvl="1"/>
            <a:r>
              <a:rPr lang="zh-CN" altLang="en-US" dirty="0" smtClean="0"/>
              <a:t>网络资产大多是共享的设备配置</a:t>
            </a:r>
            <a:endParaRPr lang="en-US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不完整</a:t>
            </a:r>
            <a:r>
              <a:rPr lang="en-US" dirty="0" smtClean="0"/>
              <a:t> </a:t>
            </a:r>
            <a:r>
              <a:rPr lang="zh-CN" altLang="en-US" dirty="0" smtClean="0"/>
              <a:t>的访问控制</a:t>
            </a:r>
            <a:endParaRPr lang="en-US" dirty="0" smtClean="0"/>
          </a:p>
          <a:p>
            <a:pPr lvl="1"/>
            <a:r>
              <a:rPr lang="zh-CN" altLang="en-US" dirty="0" smtClean="0"/>
              <a:t>控制器无法控制应用与操作系统的交互</a:t>
            </a:r>
            <a:endParaRPr lang="en-US" dirty="0"/>
          </a:p>
          <a:p>
            <a:r>
              <a:rPr lang="zh-CN" altLang="en-US" dirty="0" smtClean="0"/>
              <a:t>不同</a:t>
            </a:r>
            <a:r>
              <a:rPr lang="en-US" altLang="zh-CN" dirty="0"/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活动模式</a:t>
            </a:r>
            <a:r>
              <a:rPr lang="en-US" dirty="0" smtClean="0"/>
              <a:t> </a:t>
            </a:r>
            <a:r>
              <a:rPr lang="zh-CN" altLang="en-US" dirty="0" smtClean="0"/>
              <a:t>的应用</a:t>
            </a:r>
            <a:endParaRPr lang="en-US" dirty="0" smtClean="0"/>
          </a:p>
          <a:p>
            <a:pPr lvl="1"/>
            <a:r>
              <a:rPr lang="zh-CN" altLang="en-US" dirty="0" smtClean="0"/>
              <a:t>例如少量与用户的交互、对延迟的高要求、定期地访问资源</a:t>
            </a:r>
            <a:endParaRPr lang="en-US" dirty="0" smtClean="0"/>
          </a:p>
          <a:p>
            <a:r>
              <a:rPr lang="zh-CN" altLang="en-US" dirty="0" smtClean="0"/>
              <a:t>因此，需要独特的权限集和隔离机制的设计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怎样生成权限集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960760"/>
            <a:ext cx="7722732" cy="489724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295400"/>
            <a:ext cx="9144000" cy="97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/>
              <a:t>我们应用一个系统的过程来生成权限集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2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权限集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21541"/>
            <a:ext cx="6324600" cy="58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6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权限限定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" y="1600199"/>
            <a:ext cx="8252108" cy="38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隔离架构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271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/>
              <a:t>相关技术</a:t>
            </a:r>
            <a:endParaRPr lang="en-US" sz="2800" dirty="0" smtClean="0"/>
          </a:p>
          <a:p>
            <a:pPr lvl="1"/>
            <a:r>
              <a:rPr lang="zh-CN" altLang="en-US" sz="2400" dirty="0" smtClean="0"/>
              <a:t>沙盒</a:t>
            </a:r>
            <a:endParaRPr lang="en-US" sz="2400" dirty="0" smtClean="0"/>
          </a:p>
          <a:p>
            <a:r>
              <a:rPr lang="zh-CN" altLang="en-US" sz="2800" dirty="0" smtClean="0"/>
              <a:t>组件</a:t>
            </a:r>
            <a:endParaRPr lang="en-US" sz="2800" dirty="0" smtClean="0"/>
          </a:p>
          <a:p>
            <a:pPr lvl="1"/>
            <a:r>
              <a:rPr lang="zh-CN" altLang="en-US" sz="2400" dirty="0" smtClean="0"/>
              <a:t>应用线程</a:t>
            </a:r>
            <a:r>
              <a:rPr lang="en-US" sz="2400" dirty="0" smtClean="0"/>
              <a:t>App threads</a:t>
            </a:r>
          </a:p>
          <a:p>
            <a:pPr lvl="1"/>
            <a:r>
              <a:rPr lang="zh-CN" altLang="en-US" sz="2400" dirty="0" smtClean="0"/>
              <a:t>控制器内核</a:t>
            </a:r>
            <a:endParaRPr lang="en-US" sz="2400" dirty="0" smtClean="0"/>
          </a:p>
          <a:p>
            <a:pPr lvl="1"/>
            <a:r>
              <a:rPr lang="en-US" sz="2400" dirty="0" smtClean="0"/>
              <a:t>Shim</a:t>
            </a:r>
            <a:r>
              <a:rPr lang="zh-CN" altLang="en-US" sz="2400" dirty="0" smtClean="0"/>
              <a:t>层</a:t>
            </a:r>
            <a:r>
              <a:rPr lang="en-US" sz="2400" dirty="0" smtClean="0"/>
              <a:t>(</a:t>
            </a:r>
            <a:r>
              <a:rPr lang="zh-CN" altLang="en-US" sz="2400" dirty="0" smtClean="0"/>
              <a:t>沙盒</a:t>
            </a:r>
            <a:r>
              <a:rPr lang="en-US" sz="2400" dirty="0" smtClean="0"/>
              <a:t>)</a:t>
            </a:r>
          </a:p>
          <a:p>
            <a:r>
              <a:rPr lang="zh-CN" altLang="en-US" sz="2800" dirty="0" smtClean="0"/>
              <a:t>通信</a:t>
            </a:r>
            <a:endParaRPr lang="en-US" sz="2800" dirty="0" smtClean="0"/>
          </a:p>
          <a:p>
            <a:pPr lvl="1"/>
            <a:r>
              <a:rPr lang="zh-CN" altLang="en-US" sz="2400" dirty="0"/>
              <a:t>应用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控制器</a:t>
            </a:r>
            <a:endParaRPr lang="en-US" sz="2400" dirty="0" smtClean="0"/>
          </a:p>
          <a:p>
            <a:pPr lvl="1"/>
            <a:r>
              <a:rPr lang="zh-CN" altLang="en-US" sz="2400" dirty="0"/>
              <a:t>应用</a:t>
            </a:r>
            <a:r>
              <a:rPr lang="en-US" sz="2400" dirty="0" smtClean="0"/>
              <a:t>/</a:t>
            </a:r>
            <a:r>
              <a:rPr lang="zh-CN" altLang="en-US" sz="2400" dirty="0" smtClean="0"/>
              <a:t>操作系统</a:t>
            </a:r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70" y="1600200"/>
            <a:ext cx="6225540" cy="4597195"/>
          </a:xfrm>
        </p:spPr>
      </p:pic>
    </p:spTree>
    <p:extLst>
      <p:ext uri="{BB962C8B-B14F-4D97-AF65-F5344CB8AC3E}">
        <p14:creationId xmlns:p14="http://schemas.microsoft.com/office/powerpoint/2010/main" val="3791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SDN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OpenFlow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的背景介绍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威胁模型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设计与挑战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权限集设计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隔离机制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/>
              <a:t>实现与测评</a:t>
            </a:r>
            <a:endParaRPr lang="en-US" dirty="0" smtClean="0"/>
          </a:p>
          <a:p>
            <a:pPr lvl="1"/>
            <a:r>
              <a:rPr lang="zh-CN" altLang="en-US" dirty="0" smtClean="0"/>
              <a:t>在一个最流行的开源控制器平台</a:t>
            </a:r>
            <a:r>
              <a:rPr lang="en-US" dirty="0" smtClean="0"/>
              <a:t>Floodlight</a:t>
            </a:r>
            <a:r>
              <a:rPr lang="zh-CN" altLang="en-US" dirty="0" smtClean="0"/>
              <a:t>上实现</a:t>
            </a:r>
            <a:endParaRPr lang="en-US" dirty="0" smtClean="0"/>
          </a:p>
          <a:p>
            <a:pPr lvl="1"/>
            <a:r>
              <a:rPr lang="zh-CN" altLang="en-US" dirty="0" smtClean="0"/>
              <a:t>初步结果显示其有效地防御了上述攻击，并且额外开销可以忽略不计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zh-CN" altLang="en-US" dirty="0"/>
              <a:t>简介</a:t>
            </a:r>
            <a:r>
              <a:rPr lang="en-US" dirty="0" smtClean="0"/>
              <a:t>(cont’d)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 Scholar</a:t>
            </a:r>
            <a:r>
              <a:rPr lang="zh-CN" altLang="en-US" dirty="0" smtClean="0"/>
              <a:t>显示，论文总引用超过</a:t>
            </a:r>
            <a:r>
              <a:rPr lang="en-US" altLang="zh-CN" dirty="0"/>
              <a:t>5</a:t>
            </a:r>
            <a:r>
              <a:rPr lang="en-US" altLang="zh-CN" dirty="0" smtClean="0"/>
              <a:t>0</a:t>
            </a:r>
            <a:r>
              <a:rPr lang="en-US" dirty="0" smtClean="0"/>
              <a:t>00</a:t>
            </a:r>
            <a:r>
              <a:rPr lang="zh-CN" altLang="en-US" dirty="0" smtClean="0"/>
              <a:t>次，</a:t>
            </a:r>
            <a:r>
              <a:rPr lang="en-US" dirty="0" smtClean="0"/>
              <a:t>H-index</a:t>
            </a:r>
            <a:r>
              <a:rPr lang="zh-CN" altLang="en-US" dirty="0" smtClean="0"/>
              <a:t>指数为</a:t>
            </a:r>
            <a:r>
              <a:rPr lang="en-US" dirty="0" smtClean="0"/>
              <a:t>29</a:t>
            </a:r>
          </a:p>
          <a:p>
            <a:r>
              <a:rPr lang="zh-CN" altLang="en-US" dirty="0" smtClean="0"/>
              <a:t>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项美国专利，另有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项美国专利和</a:t>
            </a:r>
            <a:r>
              <a:rPr lang="en-US" altLang="zh-CN" dirty="0" smtClean="0"/>
              <a:t>2</a:t>
            </a:r>
            <a:r>
              <a:rPr lang="zh-CN" altLang="en-US" dirty="0" smtClean="0"/>
              <a:t>项中国专利已申请</a:t>
            </a:r>
            <a:endParaRPr lang="en-US" altLang="zh-CN" dirty="0" smtClean="0"/>
          </a:p>
          <a:p>
            <a:r>
              <a:rPr lang="zh-CN" altLang="en-US" dirty="0" smtClean="0"/>
              <a:t>曾获</a:t>
            </a:r>
            <a:r>
              <a:rPr lang="en-US" dirty="0" smtClean="0"/>
              <a:t>SIGCOMM 2010</a:t>
            </a:r>
            <a:r>
              <a:rPr lang="zh-CN" altLang="en-US" dirty="0" smtClean="0"/>
              <a:t>最佳论文候选，应邀直接在</a:t>
            </a:r>
            <a:r>
              <a:rPr lang="en-US" dirty="0" smtClean="0"/>
              <a:t>ACM/IEEE </a:t>
            </a:r>
            <a:r>
              <a:rPr lang="en-US" dirty="0" err="1" smtClean="0"/>
              <a:t>ToN</a:t>
            </a:r>
            <a:r>
              <a:rPr lang="zh-CN" altLang="en-US" dirty="0" smtClean="0"/>
              <a:t>上出版</a:t>
            </a:r>
            <a:r>
              <a:rPr lang="en-US" dirty="0" smtClean="0"/>
              <a:t>.  </a:t>
            </a:r>
          </a:p>
          <a:p>
            <a:r>
              <a:rPr lang="zh-CN" altLang="en-US" dirty="0" smtClean="0"/>
              <a:t>在</a:t>
            </a:r>
            <a:r>
              <a:rPr lang="en-US" dirty="0" smtClean="0"/>
              <a:t>ACM/IEEE Transaction on Networking (</a:t>
            </a:r>
            <a:r>
              <a:rPr lang="en-US" dirty="0" err="1" smtClean="0"/>
              <a:t>ToN</a:t>
            </a:r>
            <a:r>
              <a:rPr lang="en-US" dirty="0" smtClean="0"/>
              <a:t>)</a:t>
            </a:r>
            <a:r>
              <a:rPr lang="zh-CN" altLang="en-US" dirty="0" smtClean="0"/>
              <a:t> 等顶级期刊和</a:t>
            </a:r>
            <a:r>
              <a:rPr lang="en-US" dirty="0" smtClean="0"/>
              <a:t>SIGCOMM</a:t>
            </a:r>
            <a:r>
              <a:rPr lang="zh-CN" altLang="en-US" dirty="0" smtClean="0"/>
              <a:t>、</a:t>
            </a:r>
            <a:r>
              <a:rPr lang="en-US" dirty="0" smtClean="0"/>
              <a:t>IEEE Symposium on Security and Privacy</a:t>
            </a:r>
            <a:r>
              <a:rPr lang="zh-CN" altLang="en-US" dirty="0" smtClean="0"/>
              <a:t>（</a:t>
            </a:r>
            <a:r>
              <a:rPr lang="en-US" dirty="0" smtClean="0"/>
              <a:t>Oakland</a:t>
            </a:r>
            <a:r>
              <a:rPr lang="zh-CN" altLang="en-US" dirty="0" smtClean="0"/>
              <a:t>）等顶级会议上发表了 </a:t>
            </a:r>
            <a:r>
              <a:rPr lang="en-US" altLang="zh-CN" dirty="0"/>
              <a:t>8</a:t>
            </a:r>
            <a:r>
              <a:rPr lang="en-US" altLang="zh-CN" dirty="0" smtClean="0"/>
              <a:t>0</a:t>
            </a:r>
            <a:r>
              <a:rPr lang="zh-CN" altLang="en-US" dirty="0" smtClean="0"/>
              <a:t>余篇论文</a:t>
            </a:r>
            <a:endParaRPr lang="en-US" altLang="zh-CN" dirty="0" smtClean="0"/>
          </a:p>
          <a:p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A9509-922A-4AAB-A2DB-D8753CF11714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2335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原型系统</a:t>
            </a:r>
            <a:r>
              <a:rPr lang="zh-CN" altLang="en-US" dirty="0" smtClean="0"/>
              <a:t>实验结果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618" y="1219201"/>
            <a:ext cx="9106382" cy="3733800"/>
          </a:xfrm>
        </p:spPr>
        <p:txBody>
          <a:bodyPr/>
          <a:lstStyle/>
          <a:p>
            <a:r>
              <a:rPr lang="zh-CN" altLang="en-US" b="1" dirty="0" smtClean="0"/>
              <a:t>延迟开销</a:t>
            </a:r>
            <a:r>
              <a:rPr lang="zh-CN" altLang="en-US" dirty="0" smtClean="0"/>
              <a:t>在为</a:t>
            </a:r>
            <a:r>
              <a:rPr lang="en-US" altLang="zh-CN" dirty="0" smtClean="0"/>
              <a:t>1</a:t>
            </a:r>
            <a:r>
              <a:rPr lang="el-GR" dirty="0"/>
              <a:t>μ</a:t>
            </a:r>
            <a:r>
              <a:rPr lang="en-US" dirty="0" smtClean="0"/>
              <a:t>s</a:t>
            </a:r>
            <a:r>
              <a:rPr lang="en-US" altLang="zh-CN" dirty="0" smtClean="0"/>
              <a:t>~100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r>
              <a:rPr lang="zh-CN" altLang="en-US" dirty="0" smtClean="0"/>
              <a:t>量级，比通常数据中心网络延迟小两个数量级</a:t>
            </a:r>
            <a:endParaRPr lang="en-US" altLang="zh-CN" dirty="0" smtClean="0"/>
          </a:p>
          <a:p>
            <a:r>
              <a:rPr lang="zh-CN" altLang="en-US" dirty="0"/>
              <a:t>延迟开</a:t>
            </a:r>
            <a:r>
              <a:rPr lang="zh-CN" altLang="en-US" dirty="0" smtClean="0"/>
              <a:t>销随</a:t>
            </a:r>
            <a:r>
              <a:rPr lang="en-US" altLang="zh-CN" dirty="0" smtClean="0"/>
              <a:t>app</a:t>
            </a:r>
            <a:r>
              <a:rPr lang="zh-CN" altLang="en-US" dirty="0" smtClean="0"/>
              <a:t>复杂度线性增长，</a:t>
            </a:r>
            <a:r>
              <a:rPr lang="zh-CN" altLang="en-US" b="1" dirty="0" smtClean="0"/>
              <a:t>可扩展性</a:t>
            </a:r>
            <a:r>
              <a:rPr lang="zh-CN" altLang="en-US" dirty="0" smtClean="0"/>
              <a:t>较好</a:t>
            </a:r>
            <a:endParaRPr lang="en-US" altLang="zh-CN" dirty="0" smtClean="0"/>
          </a:p>
          <a:p>
            <a:r>
              <a:rPr lang="zh-CN" altLang="en-US" b="1" dirty="0" smtClean="0"/>
              <a:t>吞吐率开销</a:t>
            </a:r>
            <a:r>
              <a:rPr lang="zh-CN" altLang="en-US" dirty="0" smtClean="0"/>
              <a:t>有限，单线程</a:t>
            </a:r>
            <a:r>
              <a:rPr lang="en-US" altLang="zh-CN" dirty="0" smtClean="0"/>
              <a:t>app</a:t>
            </a:r>
            <a:r>
              <a:rPr lang="zh-CN" altLang="en-US" dirty="0" smtClean="0"/>
              <a:t>吞吐率降低</a:t>
            </a:r>
            <a:r>
              <a:rPr lang="en-US" altLang="zh-CN" dirty="0" smtClean="0"/>
              <a:t>30%~40%</a:t>
            </a:r>
            <a:r>
              <a:rPr lang="zh-CN" altLang="en-US" dirty="0" smtClean="0"/>
              <a:t>，但容易通过多核或多机并行弥补</a:t>
            </a:r>
            <a:endParaRPr lang="en-US" altLang="zh-CN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08" y="3867653"/>
            <a:ext cx="5073648" cy="240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08" y="3827215"/>
            <a:ext cx="5143712" cy="2567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71" y="3867652"/>
            <a:ext cx="4629804" cy="25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</a:t>
            </a:r>
            <a:r>
              <a:rPr lang="zh-CN" altLang="en-US" dirty="0" smtClean="0"/>
              <a:t>和</a:t>
            </a:r>
            <a:r>
              <a:rPr lang="en-US" dirty="0" err="1" smtClean="0"/>
              <a:t>Openflow</a:t>
            </a:r>
            <a:r>
              <a:rPr lang="zh-CN" altLang="en-US" dirty="0" smtClean="0"/>
              <a:t>为大量的网络应用程序提供了机会</a:t>
            </a:r>
            <a:endParaRPr lang="en-US" dirty="0" smtClean="0"/>
          </a:p>
          <a:p>
            <a:r>
              <a:rPr lang="zh-CN" altLang="en-US" dirty="0" smtClean="0"/>
              <a:t>目前对</a:t>
            </a:r>
            <a:r>
              <a:rPr lang="en-US" altLang="zh-CN" dirty="0" smtClean="0"/>
              <a:t>SDN</a:t>
            </a:r>
            <a:r>
              <a:rPr lang="zh-CN" altLang="en-US" dirty="0" smtClean="0"/>
              <a:t>网络在不同层面的安全性缺少关注：应用</a:t>
            </a:r>
            <a:r>
              <a:rPr lang="en-US" dirty="0" smtClean="0"/>
              <a:t>, </a:t>
            </a:r>
            <a:r>
              <a:rPr lang="zh-CN" altLang="en-US" dirty="0" smtClean="0"/>
              <a:t>控制器和网络操作系统</a:t>
            </a:r>
            <a:endParaRPr lang="en-US" dirty="0" smtClean="0"/>
          </a:p>
          <a:p>
            <a:r>
              <a:rPr lang="zh-CN" altLang="en-US" dirty="0" smtClean="0"/>
              <a:t>作为第一</a:t>
            </a:r>
            <a:r>
              <a:rPr lang="zh-CN" altLang="en-US" dirty="0"/>
              <a:t>步，我们的设计</a:t>
            </a:r>
            <a:r>
              <a:rPr lang="zh-CN" altLang="en-US" dirty="0" smtClean="0"/>
              <a:t>将保障</a:t>
            </a:r>
            <a:r>
              <a:rPr lang="en-US" altLang="zh-CN" dirty="0" err="1" smtClean="0"/>
              <a:t>Openflow</a:t>
            </a:r>
            <a:r>
              <a:rPr lang="en-US" altLang="zh-CN" dirty="0" smtClean="0"/>
              <a:t> </a:t>
            </a:r>
            <a:r>
              <a:rPr lang="zh-CN" altLang="en-US" dirty="0"/>
              <a:t>控制器不受过度授权的</a:t>
            </a:r>
            <a:r>
              <a:rPr lang="zh-CN" altLang="en-US" dirty="0" smtClean="0"/>
              <a:t>应用的损害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7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为应用</a:t>
            </a:r>
            <a:r>
              <a:rPr lang="zh-CN" altLang="en-US" dirty="0"/>
              <a:t>授予</a:t>
            </a:r>
            <a:r>
              <a:rPr lang="zh-CN" altLang="en-US" dirty="0" smtClean="0"/>
              <a:t>最小权限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潜在的技术</a:t>
            </a:r>
            <a:endParaRPr lang="en-US" dirty="0" smtClean="0"/>
          </a:p>
          <a:p>
            <a:pPr lvl="1"/>
            <a:r>
              <a:rPr lang="zh-CN" altLang="en-US" dirty="0" smtClean="0"/>
              <a:t>基于特定域应用编程语言</a:t>
            </a:r>
            <a:endParaRPr lang="en-US" dirty="0" smtClean="0"/>
          </a:p>
          <a:p>
            <a:pPr lvl="1"/>
            <a:r>
              <a:rPr lang="zh-CN" altLang="en-US" dirty="0" smtClean="0"/>
              <a:t>在线权限检查</a:t>
            </a:r>
            <a:endParaRPr lang="en-US" dirty="0"/>
          </a:p>
          <a:p>
            <a:r>
              <a:rPr lang="zh-CN" altLang="en-US" dirty="0" smtClean="0"/>
              <a:t>优点</a:t>
            </a:r>
            <a:endParaRPr lang="en-US" dirty="0" smtClean="0"/>
          </a:p>
          <a:p>
            <a:pPr lvl="1"/>
            <a:r>
              <a:rPr lang="zh-CN" altLang="en-US" dirty="0" smtClean="0"/>
              <a:t>在客户端实现低消耗</a:t>
            </a:r>
            <a:endParaRPr lang="en-US" dirty="0" smtClean="0"/>
          </a:p>
          <a:p>
            <a:pPr lvl="1"/>
            <a:r>
              <a:rPr lang="zh-CN" altLang="en-US" dirty="0" smtClean="0"/>
              <a:t>提供灵活的安全保障</a:t>
            </a:r>
            <a:endParaRPr lang="en-US" dirty="0" smtClean="0"/>
          </a:p>
          <a:p>
            <a:r>
              <a:rPr lang="zh-CN" altLang="en-US" dirty="0" smtClean="0"/>
              <a:t>缺点</a:t>
            </a:r>
            <a:endParaRPr lang="en-US" dirty="0" smtClean="0"/>
          </a:p>
          <a:p>
            <a:pPr lvl="1"/>
            <a:r>
              <a:rPr lang="zh-CN" altLang="en-US" dirty="0" smtClean="0"/>
              <a:t>需要修改客户的控制器</a:t>
            </a:r>
            <a:endParaRPr lang="en-US" dirty="0" smtClean="0"/>
          </a:p>
          <a:p>
            <a:pPr lvl="1"/>
            <a:r>
              <a:rPr lang="zh-CN" altLang="en-US" dirty="0" smtClean="0"/>
              <a:t>只针对过度授权攻击有效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主要隔离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潜在技术</a:t>
            </a:r>
            <a:endParaRPr lang="en-US" dirty="0" smtClean="0"/>
          </a:p>
          <a:p>
            <a:pPr lvl="1"/>
            <a:r>
              <a:rPr lang="zh-CN" altLang="en-US" dirty="0" smtClean="0"/>
              <a:t>运行沙盒</a:t>
            </a:r>
            <a:endParaRPr lang="en-US" dirty="0" smtClean="0"/>
          </a:p>
          <a:p>
            <a:pPr lvl="1"/>
            <a:r>
              <a:rPr lang="zh-CN" altLang="en-US" dirty="0" smtClean="0"/>
              <a:t>进程隔离</a:t>
            </a:r>
            <a:endParaRPr lang="en-US" dirty="0" smtClean="0"/>
          </a:p>
          <a:p>
            <a:r>
              <a:rPr lang="zh-CN" altLang="en-US" dirty="0" smtClean="0"/>
              <a:t>优点</a:t>
            </a:r>
            <a:endParaRPr lang="en-US" dirty="0" smtClean="0"/>
          </a:p>
          <a:p>
            <a:pPr lvl="1"/>
            <a:r>
              <a:rPr lang="zh-CN" altLang="en-US" dirty="0" smtClean="0"/>
              <a:t>启用全面的访问控制</a:t>
            </a:r>
            <a:endParaRPr lang="en-US" dirty="0" smtClean="0"/>
          </a:p>
          <a:p>
            <a:pPr lvl="1"/>
            <a:r>
              <a:rPr lang="zh-CN" altLang="en-US" dirty="0" smtClean="0"/>
              <a:t>简历控制器和应用的边界</a:t>
            </a:r>
            <a:endParaRPr lang="en-US" dirty="0" smtClean="0"/>
          </a:p>
          <a:p>
            <a:r>
              <a:rPr lang="zh-CN" altLang="en-US" dirty="0" smtClean="0"/>
              <a:t>缺点</a:t>
            </a:r>
            <a:endParaRPr lang="en-US" dirty="0" smtClean="0"/>
          </a:p>
          <a:p>
            <a:pPr lvl="1"/>
            <a:r>
              <a:rPr lang="zh-CN" altLang="en-US" dirty="0" smtClean="0"/>
              <a:t>增加异步执行的消耗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SDN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OpenFlow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的背景介绍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威胁模型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设计与挑战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Design</a:t>
            </a:r>
          </a:p>
          <a:p>
            <a:pPr lvl="1"/>
            <a:r>
              <a:rPr lang="zh-CN" altLang="en-US" dirty="0" smtClean="0"/>
              <a:t>权限集设计</a:t>
            </a:r>
            <a:endParaRPr lang="en-US" dirty="0" smtClean="0"/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隔离机制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实现与测评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权限描述语言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语法</a:t>
            </a:r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例子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3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3865"/>
            <a:ext cx="7924800" cy="12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权限描述语言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组件</a:t>
            </a:r>
            <a:endParaRPr lang="en-US" dirty="0" smtClean="0"/>
          </a:p>
          <a:p>
            <a:pPr lvl="1"/>
            <a:r>
              <a:rPr lang="zh-CN" altLang="en-US" dirty="0" smtClean="0"/>
              <a:t>权限</a:t>
            </a:r>
            <a:endParaRPr lang="en-US" dirty="0" smtClean="0"/>
          </a:p>
          <a:p>
            <a:pPr lvl="1"/>
            <a:r>
              <a:rPr lang="zh-CN" altLang="en-US" dirty="0" smtClean="0"/>
              <a:t>权限限定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29600" cy="4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30480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3429000"/>
            <a:ext cx="45720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1148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1" dirty="0" smtClean="0"/>
              <a:t>权限</a:t>
            </a:r>
            <a:endParaRPr lang="en-US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1249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1" dirty="0" smtClean="0"/>
              <a:t>权限限定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477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设计问题一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什么是最有效的权限集</a:t>
            </a:r>
            <a:r>
              <a:rPr lang="en-US" dirty="0" smtClean="0"/>
              <a:t>?</a:t>
            </a:r>
          </a:p>
          <a:p>
            <a:pPr lvl="1"/>
            <a:r>
              <a:rPr lang="zh-CN" altLang="en-US" dirty="0" smtClean="0"/>
              <a:t>可表达的</a:t>
            </a:r>
            <a:endParaRPr lang="en-US" dirty="0"/>
          </a:p>
          <a:p>
            <a:pPr lvl="1"/>
            <a:r>
              <a:rPr lang="zh-CN" altLang="en-US" dirty="0" smtClean="0"/>
              <a:t>低开销</a:t>
            </a:r>
            <a:endParaRPr lang="en-US" dirty="0" smtClean="0"/>
          </a:p>
          <a:p>
            <a:pPr lvl="1"/>
            <a:r>
              <a:rPr lang="zh-CN" altLang="en-US" dirty="0" smtClean="0"/>
              <a:t>易于理解</a:t>
            </a:r>
            <a:endParaRPr lang="en-US" dirty="0" smtClean="0"/>
          </a:p>
          <a:p>
            <a:r>
              <a:rPr lang="zh-CN" altLang="en-US" dirty="0" smtClean="0"/>
              <a:t>以上三个目标存在内在的冲突</a:t>
            </a:r>
            <a:endParaRPr lang="en-US" dirty="0" smtClean="0"/>
          </a:p>
          <a:p>
            <a:r>
              <a:rPr lang="zh-CN" altLang="en-US" dirty="0" smtClean="0"/>
              <a:t>我们的亮点</a:t>
            </a:r>
            <a:endParaRPr lang="en-US" dirty="0" smtClean="0"/>
          </a:p>
          <a:p>
            <a:pPr lvl="1"/>
            <a:r>
              <a:rPr lang="zh-CN" altLang="en-US" dirty="0" smtClean="0"/>
              <a:t>满足安全目标和应用功能需求的最小权限集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权限集生成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67509"/>
            <a:ext cx="7239000" cy="459049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524000"/>
            <a:ext cx="8763000" cy="74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/>
              <a:t>我们</a:t>
            </a:r>
            <a:r>
              <a:rPr lang="zh-CN" altLang="en-US" sz="2800" dirty="0"/>
              <a:t>遵循</a:t>
            </a:r>
            <a:r>
              <a:rPr lang="zh-CN" altLang="en-US" sz="2800" dirty="0" smtClean="0"/>
              <a:t>一</a:t>
            </a:r>
            <a:r>
              <a:rPr lang="zh-CN" altLang="en-US" sz="2800" dirty="0"/>
              <a:t>个系统的过程来生成权限集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5126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476875" cy="50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zh-CN" altLang="en-US" dirty="0"/>
              <a:t>简介</a:t>
            </a:r>
            <a:r>
              <a:rPr lang="en-US" dirty="0" smtClean="0"/>
              <a:t>(cont’d)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担任 </a:t>
            </a:r>
            <a:r>
              <a:rPr lang="en-US" altLang="zh-CN" dirty="0" smtClean="0"/>
              <a:t>IEEE </a:t>
            </a:r>
            <a:r>
              <a:rPr lang="en-US" dirty="0" smtClean="0"/>
              <a:t>IWQoS2007</a:t>
            </a:r>
            <a:r>
              <a:rPr lang="zh-CN" altLang="en-US" dirty="0" smtClean="0"/>
              <a:t>、</a:t>
            </a:r>
            <a:r>
              <a:rPr lang="en-US" dirty="0" err="1" smtClean="0"/>
              <a:t>SecureComm</a:t>
            </a:r>
            <a:r>
              <a:rPr lang="en-US" dirty="0" smtClean="0"/>
              <a:t> 2009</a:t>
            </a:r>
            <a:r>
              <a:rPr lang="zh-CN" altLang="en-US" dirty="0" smtClean="0"/>
              <a:t>和</a:t>
            </a:r>
            <a:r>
              <a:rPr lang="en-US" altLang="zh-CN" dirty="0" smtClean="0"/>
              <a:t>IEEE </a:t>
            </a:r>
            <a:r>
              <a:rPr lang="en-US" dirty="0" err="1" smtClean="0"/>
              <a:t>Globecom</a:t>
            </a:r>
            <a:r>
              <a:rPr lang="en-US" dirty="0" smtClean="0"/>
              <a:t> 2010 NGN</a:t>
            </a:r>
            <a:r>
              <a:rPr lang="zh-CN" altLang="en-US" dirty="0" smtClean="0"/>
              <a:t>等国际会议的技术程序委员会主席</a:t>
            </a:r>
            <a:endParaRPr lang="en-US" altLang="zh-CN" dirty="0" smtClean="0"/>
          </a:p>
          <a:p>
            <a:r>
              <a:rPr lang="zh-CN" altLang="en-US" dirty="0" smtClean="0"/>
              <a:t>担任</a:t>
            </a:r>
            <a:r>
              <a:rPr lang="en-US" dirty="0" smtClean="0"/>
              <a:t>ACM CCS 2011</a:t>
            </a:r>
            <a:r>
              <a:rPr lang="zh-CN" altLang="en-US" dirty="0" smtClean="0"/>
              <a:t>的总主席及</a:t>
            </a:r>
            <a:r>
              <a:rPr lang="en-US" dirty="0" smtClean="0"/>
              <a:t> World Wide Web (WWW) 2012</a:t>
            </a:r>
            <a:r>
              <a:rPr lang="zh-CN" altLang="en-US" dirty="0" smtClean="0"/>
              <a:t>的技术程序委员会副主席</a:t>
            </a:r>
            <a:r>
              <a:rPr lang="en-US" dirty="0" smtClean="0"/>
              <a:t>(</a:t>
            </a:r>
            <a:r>
              <a:rPr lang="zh-CN" altLang="en-US" dirty="0" smtClean="0"/>
              <a:t>分管计算机安全和隐私领域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多次受邀在美国自然科学基金委信息科学与工程处担任评委</a:t>
            </a:r>
            <a:r>
              <a:rPr lang="en-US" dirty="0" smtClean="0"/>
              <a:t>, </a:t>
            </a:r>
            <a:r>
              <a:rPr lang="zh-CN" altLang="en-US" dirty="0" smtClean="0"/>
              <a:t>并多次受邀担任美国能源部</a:t>
            </a:r>
            <a:r>
              <a:rPr lang="en-US" dirty="0" smtClean="0"/>
              <a:t>(DOE)</a:t>
            </a:r>
            <a:r>
              <a:rPr lang="zh-CN" altLang="en-US" dirty="0" smtClean="0"/>
              <a:t>和美国空军科研部 </a:t>
            </a:r>
            <a:r>
              <a:rPr lang="en-US" dirty="0" smtClean="0"/>
              <a:t>SBIR</a:t>
            </a:r>
            <a:r>
              <a:rPr lang="zh-CN" altLang="en-US" dirty="0" smtClean="0"/>
              <a:t>及</a:t>
            </a:r>
            <a:r>
              <a:rPr lang="en-US" dirty="0" smtClean="0"/>
              <a:t>STTR</a:t>
            </a:r>
            <a:r>
              <a:rPr lang="zh-CN" altLang="en-US" dirty="0" smtClean="0"/>
              <a:t>计划的评委</a:t>
            </a:r>
            <a:endParaRPr lang="en-US" altLang="zh-CN" dirty="0" smtClean="0"/>
          </a:p>
          <a:p>
            <a:r>
              <a:rPr lang="zh-CN" altLang="en-US" dirty="0" smtClean="0"/>
              <a:t>研究项目获美国自然科学基金委多次资助， 并与</a:t>
            </a:r>
            <a:r>
              <a:rPr lang="en-US" dirty="0" smtClean="0"/>
              <a:t>Motorola, NEC, </a:t>
            </a:r>
            <a:r>
              <a:rPr lang="zh-CN" altLang="en-US" dirty="0" smtClean="0"/>
              <a:t>华为等多家公司有项目合作并获资助。</a:t>
            </a:r>
            <a:r>
              <a:rPr lang="en-US" dirty="0" smtClean="0"/>
              <a:t> </a:t>
            </a:r>
          </a:p>
          <a:p>
            <a:r>
              <a:rPr lang="zh-CN" altLang="en-US" dirty="0" smtClean="0"/>
              <a:t>中国互联网企业安全工作组学术委员会成员。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1C342-6F1D-47E4-817B-1333388BA98C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2329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权限限定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170121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为流量监控应用写一个权限集</a:t>
            </a:r>
            <a:endParaRPr lang="en-US" i="1" dirty="0" smtClean="0"/>
          </a:p>
          <a:p>
            <a:pPr lvl="1"/>
            <a:r>
              <a:rPr lang="zh-CN" altLang="en-US" dirty="0" smtClean="0"/>
              <a:t>访问拓扑结构和流量计数器</a:t>
            </a:r>
            <a:endParaRPr lang="en-US" dirty="0" smtClean="0"/>
          </a:p>
          <a:p>
            <a:pPr lvl="1"/>
            <a:r>
              <a:rPr lang="zh-CN" altLang="en-US" dirty="0" smtClean="0"/>
              <a:t>通过基于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的管理平台</a:t>
            </a:r>
            <a:endParaRPr lang="en-US" dirty="0" smtClean="0"/>
          </a:p>
          <a:p>
            <a:r>
              <a:rPr lang="zh-CN" altLang="en-US" dirty="0" smtClean="0"/>
              <a:t>例子</a:t>
            </a:r>
            <a:r>
              <a:rPr lang="en-US" dirty="0" smtClean="0"/>
              <a:t>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924800" cy="121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隔离需求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权限集意味着几个隔离需求</a:t>
            </a:r>
            <a:endParaRPr lang="en-US" dirty="0" smtClean="0"/>
          </a:p>
          <a:p>
            <a:pPr lvl="1"/>
            <a:r>
              <a:rPr lang="zh-CN" altLang="en-US" dirty="0" smtClean="0"/>
              <a:t>独立的流量控制</a:t>
            </a:r>
            <a:endParaRPr lang="en-US" dirty="0" smtClean="0"/>
          </a:p>
          <a:p>
            <a:pPr lvl="1"/>
            <a:r>
              <a:rPr lang="zh-CN" altLang="en-US" dirty="0" smtClean="0"/>
              <a:t>隔离数据的访问</a:t>
            </a:r>
            <a:endParaRPr lang="en-US" dirty="0" smtClean="0"/>
          </a:p>
          <a:p>
            <a:pPr lvl="1"/>
            <a:r>
              <a:rPr lang="zh-CN" altLang="en-US" dirty="0" smtClean="0"/>
              <a:t>全面的访问控制</a:t>
            </a:r>
            <a:endParaRPr lang="en-US" dirty="0" smtClean="0"/>
          </a:p>
          <a:p>
            <a:pPr lvl="1"/>
            <a:r>
              <a:rPr lang="zh-CN" altLang="en-US" dirty="0" smtClean="0"/>
              <a:t>控制器优于应用</a:t>
            </a:r>
            <a:endParaRPr lang="en-US" dirty="0" smtClean="0"/>
          </a:p>
          <a:p>
            <a:r>
              <a:rPr lang="zh-CN" altLang="en-US" dirty="0" smtClean="0"/>
              <a:t>这些需求与沙盒技术的功能相对应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SDN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OpenFlow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的背景介绍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威胁模型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设计与挑战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权限集设计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隔离机制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/>
              <a:t>实现与测评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我们扩展</a:t>
            </a:r>
            <a:r>
              <a:rPr lang="en-US" altLang="zh-CN" dirty="0" smtClean="0"/>
              <a:t>Floodlight</a:t>
            </a:r>
            <a:r>
              <a:rPr lang="zh-CN" altLang="en-US" dirty="0" smtClean="0"/>
              <a:t>实现了一个原型机，</a:t>
            </a:r>
            <a:r>
              <a:rPr lang="en-US" altLang="zh-CN" dirty="0" smtClean="0"/>
              <a:t>~</a:t>
            </a:r>
            <a:r>
              <a:rPr lang="en-US" dirty="0" smtClean="0"/>
              <a:t>4000 </a:t>
            </a:r>
            <a:r>
              <a:rPr lang="zh-CN" altLang="en-US" dirty="0" smtClean="0"/>
              <a:t>行代码</a:t>
            </a:r>
            <a:endParaRPr lang="en-US" dirty="0" smtClean="0"/>
          </a:p>
          <a:p>
            <a:r>
              <a:rPr lang="zh-CN" altLang="en-US" dirty="0" smtClean="0"/>
              <a:t>对应用代码实现零修改</a:t>
            </a:r>
            <a:endParaRPr lang="en-US" dirty="0" smtClean="0"/>
          </a:p>
          <a:p>
            <a:r>
              <a:rPr lang="zh-CN" altLang="en-US" dirty="0" smtClean="0"/>
              <a:t>沙盒</a:t>
            </a:r>
            <a:endParaRPr lang="en-US" dirty="0" smtClean="0"/>
          </a:p>
          <a:p>
            <a:pPr lvl="1"/>
            <a:r>
              <a:rPr lang="zh-CN" altLang="en-US" dirty="0" smtClean="0"/>
              <a:t>以</a:t>
            </a:r>
            <a:r>
              <a:rPr lang="en-US" dirty="0" smtClean="0"/>
              <a:t>Java VM</a:t>
            </a:r>
            <a:r>
              <a:rPr lang="zh-CN" altLang="en-US" dirty="0" smtClean="0"/>
              <a:t>为沙盒</a:t>
            </a:r>
            <a:endParaRPr lang="en-US" dirty="0" smtClean="0"/>
          </a:p>
          <a:p>
            <a:pPr lvl="1"/>
            <a:r>
              <a:rPr lang="zh-CN" altLang="en-US" dirty="0" smtClean="0"/>
              <a:t>以</a:t>
            </a:r>
            <a:r>
              <a:rPr lang="en-US" dirty="0" smtClean="0"/>
              <a:t>Java</a:t>
            </a:r>
            <a:r>
              <a:rPr lang="zh-CN" altLang="en-US" dirty="0" smtClean="0"/>
              <a:t>线程作为应用容器</a:t>
            </a:r>
            <a:endParaRPr lang="en-US" dirty="0" smtClean="0"/>
          </a:p>
          <a:p>
            <a:pPr lvl="1"/>
            <a:r>
              <a:rPr lang="zh-CN" altLang="en-US" dirty="0" smtClean="0"/>
              <a:t>用</a:t>
            </a:r>
            <a:r>
              <a:rPr lang="en-US" dirty="0" smtClean="0"/>
              <a:t>Java</a:t>
            </a:r>
            <a:r>
              <a:rPr lang="zh-CN" altLang="en-US" dirty="0" smtClean="0"/>
              <a:t>安全管理器来截取系统调用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实现总览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006880" cy="3581400"/>
          </a:xfrm>
        </p:spPr>
      </p:pic>
    </p:spTree>
    <p:extLst>
      <p:ext uri="{BB962C8B-B14F-4D97-AF65-F5344CB8AC3E}">
        <p14:creationId xmlns:p14="http://schemas.microsoft.com/office/powerpoint/2010/main" val="14498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通讯模式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事件监听器</a:t>
            </a:r>
            <a:endParaRPr lang="en-US" dirty="0" smtClean="0"/>
          </a:p>
          <a:p>
            <a:r>
              <a:rPr lang="en-US" dirty="0" smtClean="0"/>
              <a:t>API</a:t>
            </a:r>
            <a:r>
              <a:rPr lang="zh-CN" altLang="en-US" dirty="0" smtClean="0"/>
              <a:t>调用到控制器内核</a:t>
            </a:r>
            <a:endParaRPr lang="en-US" dirty="0" smtClean="0"/>
          </a:p>
          <a:p>
            <a:r>
              <a:rPr lang="zh-CN" altLang="en-US" dirty="0" smtClean="0"/>
              <a:t>服务调用到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虚拟机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事件监听器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740504" cy="3352800"/>
          </a:xfrm>
        </p:spPr>
      </p:pic>
    </p:spTree>
    <p:extLst>
      <p:ext uri="{BB962C8B-B14F-4D97-AF65-F5344CB8AC3E}">
        <p14:creationId xmlns:p14="http://schemas.microsoft.com/office/powerpoint/2010/main" val="14071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API</a:t>
            </a:r>
            <a:r>
              <a:rPr lang="zh-CN" altLang="en-US" dirty="0"/>
              <a:t>调用到控制器内核</a:t>
            </a:r>
            <a:endParaRPr lang="en-US" altLang="zh-C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4" y="1752600"/>
            <a:ext cx="7092246" cy="3429000"/>
          </a:xfrm>
        </p:spPr>
      </p:pic>
    </p:spTree>
    <p:extLst>
      <p:ext uri="{BB962C8B-B14F-4D97-AF65-F5344CB8AC3E}">
        <p14:creationId xmlns:p14="http://schemas.microsoft.com/office/powerpoint/2010/main" val="2282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服务调用到</a:t>
            </a:r>
            <a:r>
              <a:rPr lang="en-US" altLang="zh-CN" dirty="0"/>
              <a:t>Java</a:t>
            </a:r>
            <a:r>
              <a:rPr lang="zh-CN" altLang="en-US" dirty="0"/>
              <a:t>虚拟机</a:t>
            </a:r>
            <a:endParaRPr lang="en-US" altLang="zh-C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5874765" cy="3048000"/>
          </a:xfrm>
        </p:spPr>
      </p:pic>
    </p:spTree>
    <p:extLst>
      <p:ext uri="{BB962C8B-B14F-4D97-AF65-F5344CB8AC3E}">
        <p14:creationId xmlns:p14="http://schemas.microsoft.com/office/powerpoint/2010/main" val="32314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主要研究领域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Smart Phone </a:t>
            </a:r>
            <a:r>
              <a:rPr lang="en-US" dirty="0" smtClean="0"/>
              <a:t>and Embedded System Security</a:t>
            </a:r>
            <a:r>
              <a:rPr lang="zh-CN" altLang="en-US" dirty="0" smtClean="0"/>
              <a:t> </a:t>
            </a:r>
            <a:r>
              <a:rPr lang="zh-CN" altLang="en-US" dirty="0"/>
              <a:t>（智能终端安全）</a:t>
            </a:r>
            <a:endParaRPr lang="en-US" altLang="zh-CN" dirty="0"/>
          </a:p>
          <a:p>
            <a:r>
              <a:rPr lang="en-US" dirty="0"/>
              <a:t>Web Security and Online Social Network</a:t>
            </a:r>
            <a:r>
              <a:rPr lang="en-US" altLang="zh-CN" dirty="0"/>
              <a:t>s</a:t>
            </a:r>
            <a:r>
              <a:rPr lang="en-US" dirty="0"/>
              <a:t> Security</a:t>
            </a:r>
            <a:r>
              <a:rPr lang="zh-CN" altLang="en-US" dirty="0"/>
              <a:t> </a:t>
            </a:r>
            <a:r>
              <a:rPr lang="en-US" dirty="0"/>
              <a:t>(Web </a:t>
            </a:r>
            <a:r>
              <a:rPr lang="zh-CN" altLang="en-US" dirty="0"/>
              <a:t>及在线社交网络安全）</a:t>
            </a:r>
            <a:endParaRPr lang="en-US" dirty="0"/>
          </a:p>
          <a:p>
            <a:r>
              <a:rPr lang="en-US" altLang="zh-CN" dirty="0" smtClean="0"/>
              <a:t>Software Defined Networking and Next Generation Internet Security (</a:t>
            </a:r>
            <a:r>
              <a:rPr lang="zh-CN" altLang="en-US" dirty="0" smtClean="0"/>
              <a:t>软</a:t>
            </a:r>
            <a:r>
              <a:rPr lang="zh-CN" altLang="en-US" dirty="0"/>
              <a:t>件定义网</a:t>
            </a:r>
            <a:r>
              <a:rPr lang="zh-CN" altLang="en-US" dirty="0" smtClean="0"/>
              <a:t>络和</a:t>
            </a:r>
            <a:r>
              <a:rPr lang="zh-CN" altLang="en-US" dirty="0"/>
              <a:t>下一代互联网技术安</a:t>
            </a:r>
            <a:r>
              <a:rPr lang="zh-CN" altLang="en-US" dirty="0" smtClean="0"/>
              <a:t>全</a:t>
            </a:r>
            <a:r>
              <a:rPr lang="en-US" altLang="zh-CN" dirty="0" smtClean="0"/>
              <a:t>)</a:t>
            </a:r>
            <a:endParaRPr lang="en-US" dirty="0" smtClean="0"/>
          </a:p>
          <a:p>
            <a:r>
              <a:rPr lang="en-US" dirty="0" smtClean="0"/>
              <a:t>Next Generation Network Intrusion Detection, Protection and Forensics System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zh-CN" altLang="en-US" dirty="0"/>
              <a:t>下一代入侵检测， 防御及取</a:t>
            </a:r>
            <a:r>
              <a:rPr lang="zh-CN" altLang="en-US" dirty="0" smtClean="0"/>
              <a:t>证系</a:t>
            </a:r>
            <a:r>
              <a:rPr lang="zh-CN" altLang="en-US" dirty="0"/>
              <a:t>统</a:t>
            </a:r>
            <a:r>
              <a:rPr lang="zh-CN" altLang="en-US" dirty="0" smtClean="0"/>
              <a:t>）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B7DBC0-98C5-494E-BFF7-FA4E81FB117D}" type="slidenum">
              <a:rPr lang="en-US" altLang="zh-CN" smtClean="0">
                <a:latin typeface="Arial" charset="0"/>
                <a:cs typeface="Arial" charset="0"/>
              </a:rPr>
              <a:pPr/>
              <a:t>5</a:t>
            </a:fld>
            <a:endParaRPr lang="en-US" altLang="zh-CN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开销评估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个因素的开销</a:t>
            </a:r>
            <a:endParaRPr lang="en-US" dirty="0" smtClean="0"/>
          </a:p>
          <a:p>
            <a:pPr lvl="1"/>
            <a:r>
              <a:rPr lang="zh-CN" altLang="en-US" dirty="0" smtClean="0"/>
              <a:t>同步</a:t>
            </a:r>
            <a:endParaRPr lang="en-US" dirty="0" smtClean="0"/>
          </a:p>
          <a:p>
            <a:pPr lvl="1"/>
            <a:r>
              <a:rPr lang="zh-CN" altLang="en-US" dirty="0" smtClean="0"/>
              <a:t>权限检查</a:t>
            </a:r>
            <a:endParaRPr lang="en-US" dirty="0" smtClean="0"/>
          </a:p>
          <a:p>
            <a:r>
              <a:rPr lang="zh-CN" altLang="en-US" dirty="0" smtClean="0"/>
              <a:t>我们评估了总体的</a:t>
            </a:r>
            <a:r>
              <a:rPr lang="zh-CN" altLang="en-US" dirty="0" smtClean="0">
                <a:solidFill>
                  <a:srgbClr val="FF0000"/>
                </a:solidFill>
              </a:rPr>
              <a:t>延迟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吞吐量</a:t>
            </a:r>
            <a:r>
              <a:rPr lang="zh-CN" altLang="en-US" dirty="0" smtClean="0"/>
              <a:t>方面的开销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更多的评估实验正在进行中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延迟 </a:t>
            </a:r>
            <a:r>
              <a:rPr lang="en-US" dirty="0" smtClean="0"/>
              <a:t>&amp; </a:t>
            </a:r>
            <a:r>
              <a:rPr lang="zh-CN" altLang="en-US" dirty="0" smtClean="0"/>
              <a:t>吞吐量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292600" cy="39559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835279"/>
            <a:ext cx="4292600" cy="39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相关工作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FlowVisor</a:t>
            </a:r>
            <a:endParaRPr lang="en-US" dirty="0" smtClean="0"/>
          </a:p>
          <a:p>
            <a:pPr lvl="1"/>
            <a:r>
              <a:rPr lang="zh-CN" altLang="en-US" dirty="0" smtClean="0"/>
              <a:t>基于前缀的网络分片</a:t>
            </a:r>
            <a:endParaRPr lang="en-US" dirty="0" smtClean="0"/>
          </a:p>
          <a:p>
            <a:pPr lvl="1"/>
            <a:r>
              <a:rPr lang="zh-CN" altLang="en-US" dirty="0" smtClean="0"/>
              <a:t>只针对跨层攻击有效</a:t>
            </a:r>
            <a:endParaRPr lang="en-US" dirty="0" smtClean="0"/>
          </a:p>
          <a:p>
            <a:r>
              <a:rPr lang="en-US" dirty="0" err="1" smtClean="0"/>
              <a:t>FortNOX</a:t>
            </a:r>
            <a:r>
              <a:rPr lang="zh-CN" altLang="en-US" dirty="0"/>
              <a:t>和</a:t>
            </a:r>
            <a:r>
              <a:rPr lang="en-US" dirty="0" smtClean="0"/>
              <a:t>FRESCO</a:t>
            </a:r>
          </a:p>
          <a:p>
            <a:pPr lvl="1"/>
            <a:r>
              <a:rPr lang="zh-CN" altLang="en-US" dirty="0" smtClean="0"/>
              <a:t>检测新规则与安全约束的冲突</a:t>
            </a:r>
            <a:endParaRPr lang="en-US" dirty="0" smtClean="0"/>
          </a:p>
          <a:p>
            <a:pPr lvl="1"/>
            <a:r>
              <a:rPr lang="zh-CN" altLang="en-US" dirty="0" smtClean="0"/>
              <a:t>只覆盖部分攻击</a:t>
            </a:r>
            <a:endParaRPr lang="en-US" dirty="0" smtClean="0"/>
          </a:p>
          <a:p>
            <a:pPr lvl="1"/>
            <a:r>
              <a:rPr lang="zh-CN" altLang="en-US" dirty="0" smtClean="0"/>
              <a:t>不支持对单个应用的配置</a:t>
            </a:r>
            <a:endParaRPr lang="en-US" dirty="0" smtClean="0"/>
          </a:p>
          <a:p>
            <a:r>
              <a:rPr lang="en-US" dirty="0" err="1" smtClean="0"/>
              <a:t>VeriFlow</a:t>
            </a:r>
            <a:endParaRPr lang="en-US" dirty="0" smtClean="0"/>
          </a:p>
          <a:p>
            <a:pPr lvl="1"/>
            <a:r>
              <a:rPr lang="zh-CN" altLang="en-US" dirty="0" smtClean="0"/>
              <a:t>高效的低层次网络不变认证</a:t>
            </a:r>
            <a:endParaRPr lang="en-US" dirty="0" smtClean="0"/>
          </a:p>
          <a:p>
            <a:pPr lvl="1"/>
            <a:r>
              <a:rPr lang="zh-CN" altLang="en-US" dirty="0" smtClean="0"/>
              <a:t>只覆盖主动攻击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解决方案空间的范围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在深入研究我们的方案之前</a:t>
            </a:r>
            <a:r>
              <a:rPr lang="en-US" sz="2800" dirty="0" smtClean="0"/>
              <a:t>,</a:t>
            </a:r>
            <a:r>
              <a:rPr lang="zh-CN" altLang="en-US" sz="2800" dirty="0" smtClean="0"/>
              <a:t>我对比了几个高层次的候选方案</a:t>
            </a:r>
            <a:endParaRPr lang="en-US" sz="2800" dirty="0" smtClean="0"/>
          </a:p>
          <a:p>
            <a:pPr lvl="1"/>
            <a:r>
              <a:rPr lang="zh-CN" altLang="en-US" sz="2400" dirty="0" smtClean="0"/>
              <a:t>服务器端分析</a:t>
            </a:r>
            <a:endParaRPr lang="en-US" sz="2400" dirty="0" smtClean="0"/>
          </a:p>
          <a:p>
            <a:pPr lvl="1"/>
            <a:r>
              <a:rPr lang="zh-CN" altLang="en-US" sz="2400" dirty="0" smtClean="0"/>
              <a:t>应用最小权限集</a:t>
            </a:r>
            <a:endParaRPr lang="en-US" sz="2400" dirty="0" smtClean="0"/>
          </a:p>
          <a:p>
            <a:pPr lvl="1"/>
            <a:r>
              <a:rPr lang="zh-CN" altLang="en-US" sz="2400" dirty="0" smtClean="0"/>
              <a:t>主要隔离</a:t>
            </a:r>
            <a:endParaRPr lang="en-US" sz="2400" dirty="0" smtClean="0"/>
          </a:p>
          <a:p>
            <a:pPr lvl="1"/>
            <a:r>
              <a:rPr lang="zh-CN" altLang="en-US" sz="2400" dirty="0" smtClean="0"/>
              <a:t>异常活动检测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服务器端分析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潜在技术</a:t>
            </a:r>
            <a:endParaRPr lang="en-US" dirty="0" smtClean="0"/>
          </a:p>
          <a:p>
            <a:pPr lvl="1"/>
            <a:r>
              <a:rPr lang="zh-CN" altLang="en-US" dirty="0" smtClean="0"/>
              <a:t>完整性检查</a:t>
            </a:r>
            <a:endParaRPr lang="en-US" dirty="0" smtClean="0"/>
          </a:p>
          <a:p>
            <a:pPr lvl="1"/>
            <a:r>
              <a:rPr lang="zh-CN" altLang="en-US" dirty="0" smtClean="0"/>
              <a:t>程序分析</a:t>
            </a:r>
            <a:endParaRPr lang="en-US" dirty="0" smtClean="0"/>
          </a:p>
          <a:p>
            <a:r>
              <a:rPr lang="zh-CN" altLang="en-US" dirty="0" smtClean="0"/>
              <a:t>优点</a:t>
            </a:r>
            <a:endParaRPr lang="en-US" dirty="0" smtClean="0"/>
          </a:p>
          <a:p>
            <a:pPr lvl="1"/>
            <a:r>
              <a:rPr lang="zh-CN" altLang="en-US" dirty="0" smtClean="0"/>
              <a:t>客户端无额外开销</a:t>
            </a:r>
            <a:endParaRPr lang="en-US" dirty="0" smtClean="0"/>
          </a:p>
          <a:p>
            <a:r>
              <a:rPr lang="zh-CN" altLang="en-US" dirty="0" smtClean="0"/>
              <a:t>缺点</a:t>
            </a:r>
            <a:endParaRPr lang="en-US" dirty="0"/>
          </a:p>
          <a:p>
            <a:pPr lvl="1"/>
            <a:r>
              <a:rPr lang="zh-CN" altLang="en-US" dirty="0" smtClean="0"/>
              <a:t>安全性保障较低</a:t>
            </a:r>
            <a:endParaRPr lang="en-US" dirty="0" smtClean="0"/>
          </a:p>
          <a:p>
            <a:pPr lvl="1"/>
            <a:r>
              <a:rPr lang="zh-CN" altLang="en-US" dirty="0" smtClean="0"/>
              <a:t>需要集中应用的分布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异常活动检测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潜在技术</a:t>
            </a:r>
            <a:endParaRPr lang="en-US" dirty="0" smtClean="0"/>
          </a:p>
          <a:p>
            <a:pPr lvl="1"/>
            <a:r>
              <a:rPr lang="zh-CN" altLang="en-US" dirty="0" smtClean="0"/>
              <a:t>在线恶意行为检测</a:t>
            </a:r>
            <a:endParaRPr lang="en-US" dirty="0" smtClean="0"/>
          </a:p>
          <a:p>
            <a:pPr lvl="1"/>
            <a:r>
              <a:rPr lang="zh-CN" altLang="en-US" dirty="0" smtClean="0"/>
              <a:t>离线取证分析</a:t>
            </a:r>
            <a:endParaRPr lang="en-US" dirty="0" smtClean="0"/>
          </a:p>
          <a:p>
            <a:r>
              <a:rPr lang="zh-CN" altLang="en-US" dirty="0" smtClean="0"/>
              <a:t>优点</a:t>
            </a:r>
            <a:endParaRPr lang="en-US" dirty="0" smtClean="0"/>
          </a:p>
          <a:p>
            <a:pPr lvl="1"/>
            <a:r>
              <a:rPr lang="zh-CN" altLang="en-US" dirty="0" smtClean="0"/>
              <a:t>可能具有高检测率</a:t>
            </a:r>
            <a:r>
              <a:rPr lang="en-US" dirty="0" smtClean="0"/>
              <a:t> (</a:t>
            </a:r>
            <a:r>
              <a:rPr lang="zh-CN" altLang="en-US" dirty="0" smtClean="0"/>
              <a:t>低错误率</a:t>
            </a:r>
            <a:r>
              <a:rPr lang="en-US" dirty="0" smtClean="0"/>
              <a:t>)</a:t>
            </a:r>
            <a:endParaRPr lang="en-US" dirty="0"/>
          </a:p>
          <a:p>
            <a:r>
              <a:rPr lang="zh-CN" altLang="en-US" dirty="0" smtClean="0"/>
              <a:t>缺点</a:t>
            </a:r>
            <a:endParaRPr lang="en-US" dirty="0" smtClean="0"/>
          </a:p>
          <a:p>
            <a:pPr lvl="1"/>
            <a:r>
              <a:rPr lang="zh-CN" altLang="en-US" dirty="0" smtClean="0"/>
              <a:t>高开销</a:t>
            </a:r>
            <a:endParaRPr lang="en-US" dirty="0" smtClean="0"/>
          </a:p>
          <a:p>
            <a:pPr lvl="1"/>
            <a:r>
              <a:rPr lang="zh-CN" altLang="en-US" dirty="0" smtClean="0"/>
              <a:t>需要输入活动日志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r>
              <a:rPr lang="zh-CN" altLang="en-US" dirty="0" smtClean="0"/>
              <a:t>和</a:t>
            </a:r>
            <a:r>
              <a:rPr lang="en-US" dirty="0" err="1" smtClean="0"/>
              <a:t>OpenFlow</a:t>
            </a:r>
            <a:r>
              <a:rPr lang="zh-CN" altLang="en-US" dirty="0" smtClean="0"/>
              <a:t>的背景介绍</a:t>
            </a:r>
            <a:endParaRPr lang="en-US" dirty="0" smtClean="0"/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威胁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模型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设计与挑战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权限集设计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隔离机制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实现与测评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8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252"/>
            <a:ext cx="9144000" cy="64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1492</Words>
  <Application>Microsoft Office PowerPoint</Application>
  <PresentationFormat>On-screen Show (4:3)</PresentationFormat>
  <Paragraphs>288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宋体</vt:lpstr>
      <vt:lpstr>Arial</vt:lpstr>
      <vt:lpstr>Calibri</vt:lpstr>
      <vt:lpstr>Times New Roman</vt:lpstr>
      <vt:lpstr>Office Theme</vt:lpstr>
      <vt:lpstr>展望一个可信的软件定义网络生态系统</vt:lpstr>
      <vt:lpstr>简介(陈焰)</vt:lpstr>
      <vt:lpstr>简介(cont’d)</vt:lpstr>
      <vt:lpstr>简介(cont’d)</vt:lpstr>
      <vt:lpstr>主要研究领域</vt:lpstr>
      <vt:lpstr>目录</vt:lpstr>
      <vt:lpstr>PowerPoint Presentation</vt:lpstr>
      <vt:lpstr>PowerPoint Presentation</vt:lpstr>
      <vt:lpstr>PowerPoint Presentation</vt:lpstr>
      <vt:lpstr>软件定义网络的不同之处</vt:lpstr>
      <vt:lpstr>软件定义网络的架构</vt:lpstr>
      <vt:lpstr>开放网络协议</vt:lpstr>
      <vt:lpstr>目录</vt:lpstr>
      <vt:lpstr>从安全的角度来看</vt:lpstr>
      <vt:lpstr>我们的焦点: 针对控制层的攻击</vt:lpstr>
      <vt:lpstr>根源: 过度地授予应用权限</vt:lpstr>
      <vt:lpstr>威胁模型</vt:lpstr>
      <vt:lpstr>从应用发动的攻击</vt:lpstr>
      <vt:lpstr>从应用发动的攻击</vt:lpstr>
      <vt:lpstr>从应用发动的攻击</vt:lpstr>
      <vt:lpstr>从应用发动的攻击</vt:lpstr>
      <vt:lpstr>目录</vt:lpstr>
      <vt:lpstr>不可信的第三方代码</vt:lpstr>
      <vt:lpstr>SDN带来的独特挑战</vt:lpstr>
      <vt:lpstr>怎样生成权限集</vt:lpstr>
      <vt:lpstr>权限集</vt:lpstr>
      <vt:lpstr>权限限定</vt:lpstr>
      <vt:lpstr>隔离架构</vt:lpstr>
      <vt:lpstr>目录</vt:lpstr>
      <vt:lpstr>原型系统实验结果</vt:lpstr>
      <vt:lpstr>结论</vt:lpstr>
      <vt:lpstr>为应用授予最小权限</vt:lpstr>
      <vt:lpstr>主要隔离</vt:lpstr>
      <vt:lpstr>目录</vt:lpstr>
      <vt:lpstr>权限描述语言</vt:lpstr>
      <vt:lpstr>权限描述语言</vt:lpstr>
      <vt:lpstr>设计问题一</vt:lpstr>
      <vt:lpstr>权限集生成</vt:lpstr>
      <vt:lpstr>权限集</vt:lpstr>
      <vt:lpstr>权限限定</vt:lpstr>
      <vt:lpstr>例子</vt:lpstr>
      <vt:lpstr>隔离需求</vt:lpstr>
      <vt:lpstr>目录</vt:lpstr>
      <vt:lpstr>实现</vt:lpstr>
      <vt:lpstr>实现总览</vt:lpstr>
      <vt:lpstr>通讯模式</vt:lpstr>
      <vt:lpstr>事件监听器</vt:lpstr>
      <vt:lpstr>API调用到控制器内核</vt:lpstr>
      <vt:lpstr>服务调用到Java虚拟机</vt:lpstr>
      <vt:lpstr>开销评估</vt:lpstr>
      <vt:lpstr>延迟 &amp; 吞吐量</vt:lpstr>
      <vt:lpstr>相关工作</vt:lpstr>
      <vt:lpstr>解决方案空间的范围</vt:lpstr>
      <vt:lpstr>服务器端分析</vt:lpstr>
      <vt:lpstr>异常活动检测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Secure Controller Platform for OpenFlow Applications</dc:title>
  <dc:creator>Xitao Wen</dc:creator>
  <cp:lastModifiedBy>ychen</cp:lastModifiedBy>
  <cp:revision>105</cp:revision>
  <dcterms:created xsi:type="dcterms:W3CDTF">2006-08-16T00:00:00Z</dcterms:created>
  <dcterms:modified xsi:type="dcterms:W3CDTF">2013-09-03T13:43:45Z</dcterms:modified>
</cp:coreProperties>
</file>