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4"/>
  </p:notesMasterIdLst>
  <p:handoutMasterIdLst>
    <p:handoutMasterId r:id="rId45"/>
  </p:handoutMasterIdLst>
  <p:sldIdLst>
    <p:sldId id="313" r:id="rId2"/>
    <p:sldId id="477" r:id="rId3"/>
    <p:sldId id="496" r:id="rId4"/>
    <p:sldId id="506" r:id="rId5"/>
    <p:sldId id="495" r:id="rId6"/>
    <p:sldId id="451" r:id="rId7"/>
    <p:sldId id="494" r:id="rId8"/>
    <p:sldId id="443" r:id="rId9"/>
    <p:sldId id="484" r:id="rId10"/>
    <p:sldId id="444" r:id="rId11"/>
    <p:sldId id="445" r:id="rId12"/>
    <p:sldId id="446" r:id="rId13"/>
    <p:sldId id="497" r:id="rId14"/>
    <p:sldId id="452" r:id="rId15"/>
    <p:sldId id="489" r:id="rId16"/>
    <p:sldId id="453" r:id="rId17"/>
    <p:sldId id="454" r:id="rId18"/>
    <p:sldId id="455" r:id="rId19"/>
    <p:sldId id="456" r:id="rId20"/>
    <p:sldId id="498" r:id="rId21"/>
    <p:sldId id="459" r:id="rId22"/>
    <p:sldId id="490" r:id="rId23"/>
    <p:sldId id="462" r:id="rId24"/>
    <p:sldId id="464" r:id="rId25"/>
    <p:sldId id="502" r:id="rId26"/>
    <p:sldId id="501" r:id="rId27"/>
    <p:sldId id="468" r:id="rId28"/>
    <p:sldId id="469" r:id="rId29"/>
    <p:sldId id="470" r:id="rId30"/>
    <p:sldId id="504" r:id="rId31"/>
    <p:sldId id="505" r:id="rId32"/>
    <p:sldId id="479" r:id="rId33"/>
    <p:sldId id="480" r:id="rId34"/>
    <p:sldId id="481" r:id="rId35"/>
    <p:sldId id="486" r:id="rId36"/>
    <p:sldId id="487" r:id="rId37"/>
    <p:sldId id="488" r:id="rId38"/>
    <p:sldId id="499" r:id="rId39"/>
    <p:sldId id="500" r:id="rId40"/>
    <p:sldId id="503" r:id="rId41"/>
    <p:sldId id="491" r:id="rId42"/>
    <p:sldId id="493" r:id="rId43"/>
  </p:sldIdLst>
  <p:sldSz cx="9144000" cy="6858000" type="screen4x3"/>
  <p:notesSz cx="6858000" cy="9144000"/>
  <p:defaultTextStyle>
    <a:defPPr>
      <a:defRPr lang="zh-CN"/>
    </a:defPPr>
    <a:lvl1pPr algn="l" rtl="0" fontAlgn="base">
      <a:lnSpc>
        <a:spcPct val="90000"/>
      </a:lnSpc>
      <a:spcBef>
        <a:spcPct val="20000"/>
      </a:spcBef>
      <a:spcAft>
        <a:spcPct val="0"/>
      </a:spcAft>
      <a:buChar char="•"/>
      <a:defRPr sz="2800" i="1" kern="1200">
        <a:solidFill>
          <a:schemeClr val="folHlink"/>
        </a:solidFill>
        <a:latin typeface="Arial" charset="0"/>
        <a:ea typeface="宋体" pitchFamily="2" charset="-122"/>
        <a:cs typeface="Arial" charset="0"/>
      </a:defRPr>
    </a:lvl1pPr>
    <a:lvl2pPr marL="457200" algn="l" rtl="0" fontAlgn="base">
      <a:lnSpc>
        <a:spcPct val="90000"/>
      </a:lnSpc>
      <a:spcBef>
        <a:spcPct val="20000"/>
      </a:spcBef>
      <a:spcAft>
        <a:spcPct val="0"/>
      </a:spcAft>
      <a:buChar char="•"/>
      <a:defRPr sz="2800" i="1" kern="1200">
        <a:solidFill>
          <a:schemeClr val="folHlink"/>
        </a:solidFill>
        <a:latin typeface="Arial" charset="0"/>
        <a:ea typeface="宋体" pitchFamily="2" charset="-122"/>
        <a:cs typeface="Arial" charset="0"/>
      </a:defRPr>
    </a:lvl2pPr>
    <a:lvl3pPr marL="914400" algn="l" rtl="0" fontAlgn="base">
      <a:lnSpc>
        <a:spcPct val="90000"/>
      </a:lnSpc>
      <a:spcBef>
        <a:spcPct val="20000"/>
      </a:spcBef>
      <a:spcAft>
        <a:spcPct val="0"/>
      </a:spcAft>
      <a:buChar char="•"/>
      <a:defRPr sz="2800" i="1" kern="1200">
        <a:solidFill>
          <a:schemeClr val="folHlink"/>
        </a:solidFill>
        <a:latin typeface="Arial" charset="0"/>
        <a:ea typeface="宋体" pitchFamily="2" charset="-122"/>
        <a:cs typeface="Arial" charset="0"/>
      </a:defRPr>
    </a:lvl3pPr>
    <a:lvl4pPr marL="1371600" algn="l" rtl="0" fontAlgn="base">
      <a:lnSpc>
        <a:spcPct val="90000"/>
      </a:lnSpc>
      <a:spcBef>
        <a:spcPct val="20000"/>
      </a:spcBef>
      <a:spcAft>
        <a:spcPct val="0"/>
      </a:spcAft>
      <a:buChar char="•"/>
      <a:defRPr sz="2800" i="1" kern="1200">
        <a:solidFill>
          <a:schemeClr val="folHlink"/>
        </a:solidFill>
        <a:latin typeface="Arial" charset="0"/>
        <a:ea typeface="宋体" pitchFamily="2" charset="-122"/>
        <a:cs typeface="Arial" charset="0"/>
      </a:defRPr>
    </a:lvl4pPr>
    <a:lvl5pPr marL="1828800" algn="l" rtl="0" fontAlgn="base">
      <a:lnSpc>
        <a:spcPct val="90000"/>
      </a:lnSpc>
      <a:spcBef>
        <a:spcPct val="20000"/>
      </a:spcBef>
      <a:spcAft>
        <a:spcPct val="0"/>
      </a:spcAft>
      <a:buChar char="•"/>
      <a:defRPr sz="2800" i="1" kern="1200">
        <a:solidFill>
          <a:schemeClr val="folHlink"/>
        </a:solidFill>
        <a:latin typeface="Arial" charset="0"/>
        <a:ea typeface="宋体" pitchFamily="2" charset="-122"/>
        <a:cs typeface="Arial" charset="0"/>
      </a:defRPr>
    </a:lvl5pPr>
    <a:lvl6pPr marL="2286000" algn="l" defTabSz="914400" rtl="0" eaLnBrk="1" latinLnBrk="0" hangingPunct="1">
      <a:defRPr sz="2800" i="1" kern="1200">
        <a:solidFill>
          <a:schemeClr val="folHlink"/>
        </a:solidFill>
        <a:latin typeface="Arial" charset="0"/>
        <a:ea typeface="宋体" pitchFamily="2" charset="-122"/>
        <a:cs typeface="Arial" charset="0"/>
      </a:defRPr>
    </a:lvl6pPr>
    <a:lvl7pPr marL="2743200" algn="l" defTabSz="914400" rtl="0" eaLnBrk="1" latinLnBrk="0" hangingPunct="1">
      <a:defRPr sz="2800" i="1" kern="1200">
        <a:solidFill>
          <a:schemeClr val="folHlink"/>
        </a:solidFill>
        <a:latin typeface="Arial" charset="0"/>
        <a:ea typeface="宋体" pitchFamily="2" charset="-122"/>
        <a:cs typeface="Arial" charset="0"/>
      </a:defRPr>
    </a:lvl7pPr>
    <a:lvl8pPr marL="3200400" algn="l" defTabSz="914400" rtl="0" eaLnBrk="1" latinLnBrk="0" hangingPunct="1">
      <a:defRPr sz="2800" i="1" kern="1200">
        <a:solidFill>
          <a:schemeClr val="folHlink"/>
        </a:solidFill>
        <a:latin typeface="Arial" charset="0"/>
        <a:ea typeface="宋体" pitchFamily="2" charset="-122"/>
        <a:cs typeface="Arial" charset="0"/>
      </a:defRPr>
    </a:lvl8pPr>
    <a:lvl9pPr marL="3657600" algn="l" defTabSz="914400" rtl="0" eaLnBrk="1" latinLnBrk="0" hangingPunct="1">
      <a:defRPr sz="2800" i="1" kern="1200">
        <a:solidFill>
          <a:schemeClr val="folHlink"/>
        </a:solidFill>
        <a:latin typeface="Arial" charset="0"/>
        <a:ea typeface="宋体" pitchFamily="2" charset="-122"/>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3399FF"/>
    <a:srgbClr val="66FF33"/>
    <a:srgbClr val="CC3300"/>
    <a:srgbClr val="000099"/>
    <a:srgbClr val="009900"/>
    <a:srgbClr val="FF7C8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2" autoAdjust="0"/>
    <p:restoredTop sz="91429" autoAdjust="0"/>
  </p:normalViewPr>
  <p:slideViewPr>
    <p:cSldViewPr>
      <p:cViewPr>
        <p:scale>
          <a:sx n="91" d="100"/>
          <a:sy n="91" d="100"/>
        </p:scale>
        <p:origin x="-708" y="150"/>
      </p:cViewPr>
      <p:guideLst>
        <p:guide orient="horz" pos="2160"/>
        <p:guide pos="2880"/>
      </p:guideLst>
    </p:cSldViewPr>
  </p:slideViewPr>
  <p:outlineViewPr>
    <p:cViewPr>
      <p:scale>
        <a:sx n="33" d="100"/>
        <a:sy n="33" d="100"/>
      </p:scale>
      <p:origin x="48" y="78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Series 1</c:v>
                </c:pt>
              </c:strCache>
            </c:strRef>
          </c:tx>
          <c:spPr>
            <a:solidFill>
              <a:srgbClr val="0070C0"/>
            </a:solidFill>
            <a:effectLst>
              <a:outerShdw blurRad="63500" dir="5400000" algn="ctr" rotWithShape="0">
                <a:srgbClr val="000000">
                  <a:alpha val="43137"/>
                </a:srgbClr>
              </a:outerShdw>
              <a:softEdge rad="12700"/>
            </a:effectLst>
          </c:spPr>
          <c:invertIfNegative val="0"/>
          <c:cat>
            <c:strRef>
              <c:f>Sheet1!$A$2:$A$9</c:f>
              <c:strCache>
                <c:ptCount val="8"/>
                <c:pt idx="0">
                  <c:v>False Positives</c:v>
                </c:pt>
                <c:pt idx="1">
                  <c:v>True Positives (ALL)</c:v>
                </c:pt>
                <c:pt idx="2">
                  <c:v>Manual confirmation</c:v>
                </c:pt>
                <c:pt idx="3">
                  <c:v>URL grouping</c:v>
                </c:pt>
                <c:pt idx="4">
                  <c:v>Keyword matching</c:v>
                </c:pt>
                <c:pt idx="5">
                  <c:v>Redirection Anslysis</c:v>
                </c:pt>
                <c:pt idx="6">
                  <c:v>Blacklisted URL</c:v>
                </c:pt>
                <c:pt idx="7">
                  <c:v>Obfuscated URL</c:v>
                </c:pt>
              </c:strCache>
            </c:strRef>
          </c:cat>
          <c:val>
            <c:numRef>
              <c:f>Sheet1!$B$2:$B$9</c:f>
              <c:numCache>
                <c:formatCode>General</c:formatCode>
                <c:ptCount val="8"/>
                <c:pt idx="0">
                  <c:v>3.9</c:v>
                </c:pt>
                <c:pt idx="1">
                  <c:v>96.1</c:v>
                </c:pt>
                <c:pt idx="2">
                  <c:v>0.1</c:v>
                </c:pt>
                <c:pt idx="3">
                  <c:v>32.5</c:v>
                </c:pt>
                <c:pt idx="4">
                  <c:v>1.2</c:v>
                </c:pt>
                <c:pt idx="5">
                  <c:v>27.9</c:v>
                </c:pt>
                <c:pt idx="6">
                  <c:v>28</c:v>
                </c:pt>
                <c:pt idx="7">
                  <c:v>6.3</c:v>
                </c:pt>
              </c:numCache>
            </c:numRef>
          </c:val>
        </c:ser>
        <c:dLbls>
          <c:showLegendKey val="0"/>
          <c:showVal val="0"/>
          <c:showCatName val="0"/>
          <c:showSerName val="0"/>
          <c:showPercent val="0"/>
          <c:showBubbleSize val="0"/>
        </c:dLbls>
        <c:gapWidth val="50"/>
        <c:overlap val="40"/>
        <c:axId val="85365504"/>
        <c:axId val="85367040"/>
      </c:barChart>
      <c:catAx>
        <c:axId val="85365504"/>
        <c:scaling>
          <c:orientation val="minMax"/>
        </c:scaling>
        <c:delete val="0"/>
        <c:axPos val="l"/>
        <c:majorTickMark val="out"/>
        <c:minorTickMark val="none"/>
        <c:tickLblPos val="nextTo"/>
        <c:txPr>
          <a:bodyPr/>
          <a:lstStyle/>
          <a:p>
            <a:pPr>
              <a:defRPr sz="2000" baseline="0"/>
            </a:pPr>
            <a:endParaRPr lang="en-US"/>
          </a:p>
        </c:txPr>
        <c:crossAx val="85367040"/>
        <c:crosses val="autoZero"/>
        <c:auto val="1"/>
        <c:lblAlgn val="ctr"/>
        <c:lblOffset val="100"/>
        <c:noMultiLvlLbl val="0"/>
      </c:catAx>
      <c:valAx>
        <c:axId val="85367040"/>
        <c:scaling>
          <c:orientation val="minMax"/>
        </c:scaling>
        <c:delete val="1"/>
        <c:axPos val="b"/>
        <c:numFmt formatCode="General" sourceLinked="1"/>
        <c:majorTickMark val="out"/>
        <c:minorTickMark val="none"/>
        <c:tickLblPos val="nextTo"/>
        <c:crossAx val="8536550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99287589051371"/>
          <c:y val="5.9139784946236562E-2"/>
          <c:w val="0.55509503619739842"/>
          <c:h val="0.88172043010752688"/>
        </c:manualLayout>
      </c:layout>
      <c:barChart>
        <c:barDir val="bar"/>
        <c:grouping val="clustered"/>
        <c:varyColors val="1"/>
        <c:ser>
          <c:idx val="0"/>
          <c:order val="0"/>
          <c:tx>
            <c:strRef>
              <c:f>Sheet1!$B$1</c:f>
              <c:strCache>
                <c:ptCount val="1"/>
                <c:pt idx="0">
                  <c:v>Series 1</c:v>
                </c:pt>
              </c:strCache>
            </c:strRef>
          </c:tx>
          <c:spPr>
            <a:solidFill>
              <a:srgbClr val="0070C0"/>
            </a:solidFill>
            <a:effectLst>
              <a:outerShdw blurRad="63500" dir="5400000" algn="ctr" rotWithShape="0">
                <a:srgbClr val="000000">
                  <a:alpha val="43137"/>
                </a:srgbClr>
              </a:outerShdw>
              <a:softEdge rad="12700"/>
            </a:effectLst>
          </c:spPr>
          <c:invertIfNegative val="0"/>
          <c:cat>
            <c:strRef>
              <c:f>Sheet1!$A$2:$A$5</c:f>
              <c:strCache>
                <c:ptCount val="4"/>
                <c:pt idx="0">
                  <c:v>Neither</c:v>
                </c:pt>
                <c:pt idx="1">
                  <c:v>Either</c:v>
                </c:pt>
                <c:pt idx="2">
                  <c:v>Receiving wall post</c:v>
                </c:pt>
                <c:pt idx="3">
                  <c:v>Using application</c:v>
                </c:pt>
              </c:strCache>
            </c:strRef>
          </c:cat>
          <c:val>
            <c:numRef>
              <c:f>Sheet1!$B$2:$B$5</c:f>
              <c:numCache>
                <c:formatCode>General</c:formatCode>
                <c:ptCount val="4"/>
                <c:pt idx="0">
                  <c:v>11</c:v>
                </c:pt>
                <c:pt idx="1">
                  <c:v>89</c:v>
                </c:pt>
                <c:pt idx="2">
                  <c:v>84.5</c:v>
                </c:pt>
                <c:pt idx="3">
                  <c:v>33.9</c:v>
                </c:pt>
              </c:numCache>
            </c:numRef>
          </c:val>
        </c:ser>
        <c:dLbls>
          <c:showLegendKey val="0"/>
          <c:showVal val="0"/>
          <c:showCatName val="0"/>
          <c:showSerName val="0"/>
          <c:showPercent val="0"/>
          <c:showBubbleSize val="0"/>
        </c:dLbls>
        <c:gapWidth val="30"/>
        <c:overlap val="40"/>
        <c:axId val="86113280"/>
        <c:axId val="86184704"/>
      </c:barChart>
      <c:catAx>
        <c:axId val="86113280"/>
        <c:scaling>
          <c:orientation val="minMax"/>
        </c:scaling>
        <c:delete val="0"/>
        <c:axPos val="l"/>
        <c:majorTickMark val="out"/>
        <c:minorTickMark val="none"/>
        <c:tickLblPos val="nextTo"/>
        <c:txPr>
          <a:bodyPr/>
          <a:lstStyle/>
          <a:p>
            <a:pPr>
              <a:defRPr sz="2000" baseline="0"/>
            </a:pPr>
            <a:endParaRPr lang="en-US"/>
          </a:p>
        </c:txPr>
        <c:crossAx val="86184704"/>
        <c:crosses val="autoZero"/>
        <c:auto val="1"/>
        <c:lblAlgn val="ctr"/>
        <c:lblOffset val="100"/>
        <c:noMultiLvlLbl val="0"/>
      </c:catAx>
      <c:valAx>
        <c:axId val="86184704"/>
        <c:scaling>
          <c:orientation val="minMax"/>
        </c:scaling>
        <c:delete val="1"/>
        <c:axPos val="b"/>
        <c:numFmt formatCode="General" sourceLinked="1"/>
        <c:majorTickMark val="out"/>
        <c:minorTickMark val="none"/>
        <c:tickLblPos val="nextTo"/>
        <c:crossAx val="8611328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00138444232931"/>
          <c:y val="5.9139784946236562E-2"/>
          <c:w val="0.58799861555767063"/>
          <c:h val="0.88172043010752688"/>
        </c:manualLayout>
      </c:layout>
      <c:barChart>
        <c:barDir val="bar"/>
        <c:grouping val="clustered"/>
        <c:varyColors val="1"/>
        <c:ser>
          <c:idx val="0"/>
          <c:order val="0"/>
          <c:tx>
            <c:strRef>
              <c:f>Sheet1!$B$1</c:f>
              <c:strCache>
                <c:ptCount val="1"/>
                <c:pt idx="0">
                  <c:v>Series 1</c:v>
                </c:pt>
              </c:strCache>
            </c:strRef>
          </c:tx>
          <c:spPr>
            <a:solidFill>
              <a:srgbClr val="0070C0"/>
            </a:solidFill>
            <a:effectLst>
              <a:outerShdw blurRad="63500" dir="5400000" algn="ctr" rotWithShape="0">
                <a:srgbClr val="000000">
                  <a:alpha val="43137"/>
                </a:srgbClr>
              </a:outerShdw>
              <a:softEdge rad="12700"/>
            </a:effectLst>
          </c:spPr>
          <c:invertIfNegative val="0"/>
          <c:cat>
            <c:strRef>
              <c:f>Sheet1!$A$2:$A$4</c:f>
              <c:strCache>
                <c:ptCount val="3"/>
                <c:pt idx="0">
                  <c:v>No conversation</c:v>
                </c:pt>
                <c:pt idx="1">
                  <c:v>Unknown conversation</c:v>
                </c:pt>
                <c:pt idx="2">
                  <c:v>Human conversation</c:v>
                </c:pt>
              </c:strCache>
            </c:strRef>
          </c:cat>
          <c:val>
            <c:numRef>
              <c:f>Sheet1!$B$2:$B$4</c:f>
              <c:numCache>
                <c:formatCode>General</c:formatCode>
                <c:ptCount val="3"/>
                <c:pt idx="0">
                  <c:v>3</c:v>
                </c:pt>
                <c:pt idx="1">
                  <c:v>5</c:v>
                </c:pt>
                <c:pt idx="2">
                  <c:v>194</c:v>
                </c:pt>
              </c:numCache>
            </c:numRef>
          </c:val>
        </c:ser>
        <c:dLbls>
          <c:showLegendKey val="0"/>
          <c:showVal val="0"/>
          <c:showCatName val="0"/>
          <c:showSerName val="0"/>
          <c:showPercent val="0"/>
          <c:showBubbleSize val="0"/>
        </c:dLbls>
        <c:gapWidth val="30"/>
        <c:overlap val="40"/>
        <c:axId val="86312448"/>
        <c:axId val="86313984"/>
      </c:barChart>
      <c:catAx>
        <c:axId val="86312448"/>
        <c:scaling>
          <c:orientation val="minMax"/>
        </c:scaling>
        <c:delete val="0"/>
        <c:axPos val="l"/>
        <c:majorTickMark val="out"/>
        <c:minorTickMark val="none"/>
        <c:tickLblPos val="nextTo"/>
        <c:txPr>
          <a:bodyPr/>
          <a:lstStyle/>
          <a:p>
            <a:pPr>
              <a:defRPr sz="2000" baseline="0"/>
            </a:pPr>
            <a:endParaRPr lang="en-US"/>
          </a:p>
        </c:txPr>
        <c:crossAx val="86313984"/>
        <c:crosses val="autoZero"/>
        <c:auto val="1"/>
        <c:lblAlgn val="ctr"/>
        <c:lblOffset val="100"/>
        <c:noMultiLvlLbl val="0"/>
      </c:catAx>
      <c:valAx>
        <c:axId val="86313984"/>
        <c:scaling>
          <c:orientation val="minMax"/>
        </c:scaling>
        <c:delete val="1"/>
        <c:axPos val="b"/>
        <c:numFmt formatCode="General" sourceLinked="1"/>
        <c:majorTickMark val="out"/>
        <c:minorTickMark val="none"/>
        <c:tickLblPos val="nextTo"/>
        <c:crossAx val="8631244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0.52747</cdr:x>
      <cdr:y>0.15385</cdr:y>
    </cdr:from>
    <cdr:to>
      <cdr:x>0.65934</cdr:x>
      <cdr:y>0.25482</cdr:y>
    </cdr:to>
    <cdr:sp macro="" textlink="">
      <cdr:nvSpPr>
        <cdr:cNvPr id="2" name="TextBox 1"/>
        <cdr:cNvSpPr txBox="1"/>
      </cdr:nvSpPr>
      <cdr:spPr>
        <a:xfrm xmlns:a="http://schemas.openxmlformats.org/drawingml/2006/main">
          <a:off x="3657600" y="609600"/>
          <a:ext cx="914400" cy="4001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buNone/>
          </a:pPr>
          <a:r>
            <a:rPr lang="en-US" sz="2000" dirty="0" smtClean="0">
              <a:solidFill>
                <a:schemeClr val="tx1"/>
              </a:solidFill>
            </a:rPr>
            <a:t>28.0</a:t>
          </a:r>
          <a:r>
            <a:rPr lang="en-US" sz="2000" i="0" dirty="0" smtClean="0">
              <a:solidFill>
                <a:schemeClr val="tx1"/>
              </a:solidFill>
            </a:rPr>
            <a:t>%</a:t>
          </a:r>
        </a:p>
      </cdr:txBody>
    </cdr:sp>
  </cdr:relSizeAnchor>
  <cdr:relSizeAnchor xmlns:cdr="http://schemas.openxmlformats.org/drawingml/2006/chartDrawing">
    <cdr:from>
      <cdr:x>0.42857</cdr:x>
      <cdr:y>0.03846</cdr:y>
    </cdr:from>
    <cdr:to>
      <cdr:x>0.53846</cdr:x>
      <cdr:y>0.13944</cdr:y>
    </cdr:to>
    <cdr:sp macro="" textlink="">
      <cdr:nvSpPr>
        <cdr:cNvPr id="3" name="TextBox 1"/>
        <cdr:cNvSpPr txBox="1"/>
      </cdr:nvSpPr>
      <cdr:spPr>
        <a:xfrm xmlns:a="http://schemas.openxmlformats.org/drawingml/2006/main">
          <a:off x="2971800" y="152400"/>
          <a:ext cx="7620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000" i="0" dirty="0" smtClean="0">
              <a:solidFill>
                <a:schemeClr val="tx1"/>
              </a:solidFill>
            </a:rPr>
            <a:t>6.3%</a:t>
          </a:r>
        </a:p>
      </cdr:txBody>
    </cdr:sp>
  </cdr:relSizeAnchor>
  <cdr:relSizeAnchor xmlns:cdr="http://schemas.openxmlformats.org/drawingml/2006/chartDrawing">
    <cdr:from>
      <cdr:x>0.52747</cdr:x>
      <cdr:y>0.26923</cdr:y>
    </cdr:from>
    <cdr:to>
      <cdr:x>0.65934</cdr:x>
      <cdr:y>0.37021</cdr:y>
    </cdr:to>
    <cdr:sp macro="" textlink="">
      <cdr:nvSpPr>
        <cdr:cNvPr id="4" name="TextBox 1"/>
        <cdr:cNvSpPr txBox="1"/>
      </cdr:nvSpPr>
      <cdr:spPr>
        <a:xfrm xmlns:a="http://schemas.openxmlformats.org/drawingml/2006/main">
          <a:off x="3657600" y="1066800"/>
          <a:ext cx="9144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000" dirty="0" smtClean="0">
              <a:solidFill>
                <a:schemeClr val="tx1"/>
              </a:solidFill>
            </a:rPr>
            <a:t>27.9</a:t>
          </a:r>
          <a:r>
            <a:rPr lang="en-US" sz="2000" i="0" dirty="0" smtClean="0">
              <a:solidFill>
                <a:schemeClr val="tx1"/>
              </a:solidFill>
            </a:rPr>
            <a:t>%</a:t>
          </a:r>
        </a:p>
      </cdr:txBody>
    </cdr:sp>
  </cdr:relSizeAnchor>
  <cdr:relSizeAnchor xmlns:cdr="http://schemas.openxmlformats.org/drawingml/2006/chartDrawing">
    <cdr:from>
      <cdr:x>0.3956</cdr:x>
      <cdr:y>0.38462</cdr:y>
    </cdr:from>
    <cdr:to>
      <cdr:x>0.52747</cdr:x>
      <cdr:y>0.48559</cdr:y>
    </cdr:to>
    <cdr:sp macro="" textlink="">
      <cdr:nvSpPr>
        <cdr:cNvPr id="5" name="TextBox 1"/>
        <cdr:cNvSpPr txBox="1"/>
      </cdr:nvSpPr>
      <cdr:spPr>
        <a:xfrm xmlns:a="http://schemas.openxmlformats.org/drawingml/2006/main">
          <a:off x="2743200" y="1524000"/>
          <a:ext cx="9144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000" dirty="0" smtClean="0">
              <a:solidFill>
                <a:schemeClr val="tx1"/>
              </a:solidFill>
            </a:rPr>
            <a:t>1.2</a:t>
          </a:r>
          <a:r>
            <a:rPr lang="en-US" sz="2000" i="0" dirty="0" smtClean="0">
              <a:solidFill>
                <a:schemeClr val="tx1"/>
              </a:solidFill>
            </a:rPr>
            <a:t>%</a:t>
          </a:r>
        </a:p>
      </cdr:txBody>
    </cdr:sp>
  </cdr:relSizeAnchor>
  <cdr:relSizeAnchor xmlns:cdr="http://schemas.openxmlformats.org/drawingml/2006/chartDrawing">
    <cdr:from>
      <cdr:x>0.54945</cdr:x>
      <cdr:y>0.5</cdr:y>
    </cdr:from>
    <cdr:to>
      <cdr:x>0.68132</cdr:x>
      <cdr:y>0.60098</cdr:y>
    </cdr:to>
    <cdr:sp macro="" textlink="">
      <cdr:nvSpPr>
        <cdr:cNvPr id="6" name="TextBox 1"/>
        <cdr:cNvSpPr txBox="1"/>
      </cdr:nvSpPr>
      <cdr:spPr>
        <a:xfrm xmlns:a="http://schemas.openxmlformats.org/drawingml/2006/main">
          <a:off x="3810000" y="1981200"/>
          <a:ext cx="9144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000" dirty="0" smtClean="0">
              <a:solidFill>
                <a:schemeClr val="tx1"/>
              </a:solidFill>
            </a:rPr>
            <a:t>32.5</a:t>
          </a:r>
          <a:r>
            <a:rPr lang="en-US" sz="2000" i="0" dirty="0" smtClean="0">
              <a:solidFill>
                <a:schemeClr val="tx1"/>
              </a:solidFill>
            </a:rPr>
            <a:t>%</a:t>
          </a:r>
        </a:p>
      </cdr:txBody>
    </cdr:sp>
  </cdr:relSizeAnchor>
  <cdr:relSizeAnchor xmlns:cdr="http://schemas.openxmlformats.org/drawingml/2006/chartDrawing">
    <cdr:from>
      <cdr:x>0.3956</cdr:x>
      <cdr:y>0.61538</cdr:y>
    </cdr:from>
    <cdr:to>
      <cdr:x>0.52747</cdr:x>
      <cdr:y>0.71636</cdr:y>
    </cdr:to>
    <cdr:sp macro="" textlink="">
      <cdr:nvSpPr>
        <cdr:cNvPr id="7" name="TextBox 1"/>
        <cdr:cNvSpPr txBox="1"/>
      </cdr:nvSpPr>
      <cdr:spPr>
        <a:xfrm xmlns:a="http://schemas.openxmlformats.org/drawingml/2006/main">
          <a:off x="2743200" y="2438400"/>
          <a:ext cx="9144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000" dirty="0" smtClean="0">
              <a:solidFill>
                <a:schemeClr val="tx1"/>
              </a:solidFill>
            </a:rPr>
            <a:t>0.1</a:t>
          </a:r>
          <a:r>
            <a:rPr lang="en-US" sz="2000" i="0" dirty="0" smtClean="0">
              <a:solidFill>
                <a:schemeClr val="tx1"/>
              </a:solidFill>
            </a:rPr>
            <a:t>%</a:t>
          </a:r>
        </a:p>
      </cdr:txBody>
    </cdr:sp>
  </cdr:relSizeAnchor>
  <cdr:relSizeAnchor xmlns:cdr="http://schemas.openxmlformats.org/drawingml/2006/chartDrawing">
    <cdr:from>
      <cdr:x>0.85714</cdr:x>
      <cdr:y>0.73741</cdr:y>
    </cdr:from>
    <cdr:to>
      <cdr:x>1</cdr:x>
      <cdr:y>0.84615</cdr:y>
    </cdr:to>
    <cdr:sp macro="" textlink="">
      <cdr:nvSpPr>
        <cdr:cNvPr id="8" name="TextBox 1"/>
        <cdr:cNvSpPr txBox="1"/>
      </cdr:nvSpPr>
      <cdr:spPr>
        <a:xfrm xmlns:a="http://schemas.openxmlformats.org/drawingml/2006/main">
          <a:off x="5943600" y="2921913"/>
          <a:ext cx="990600"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200" dirty="0" smtClean="0">
              <a:solidFill>
                <a:schemeClr val="tx1"/>
              </a:solidFill>
            </a:rPr>
            <a:t>96.1</a:t>
          </a:r>
          <a:r>
            <a:rPr lang="en-US" sz="2200" i="0" dirty="0" smtClean="0">
              <a:solidFill>
                <a:schemeClr val="tx1"/>
              </a:solidFill>
            </a:rPr>
            <a:t>%</a:t>
          </a:r>
        </a:p>
      </cdr:txBody>
    </cdr:sp>
  </cdr:relSizeAnchor>
  <cdr:relSizeAnchor xmlns:cdr="http://schemas.openxmlformats.org/drawingml/2006/chartDrawing">
    <cdr:from>
      <cdr:x>0.40659</cdr:x>
      <cdr:y>0.84615</cdr:y>
    </cdr:from>
    <cdr:to>
      <cdr:x>0.53846</cdr:x>
      <cdr:y>0.9549</cdr:y>
    </cdr:to>
    <cdr:sp macro="" textlink="">
      <cdr:nvSpPr>
        <cdr:cNvPr id="9" name="TextBox 1"/>
        <cdr:cNvSpPr txBox="1"/>
      </cdr:nvSpPr>
      <cdr:spPr>
        <a:xfrm xmlns:a="http://schemas.openxmlformats.org/drawingml/2006/main">
          <a:off x="2819400" y="3352800"/>
          <a:ext cx="914400"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200" dirty="0" smtClean="0">
              <a:solidFill>
                <a:schemeClr val="tx1"/>
              </a:solidFill>
            </a:rPr>
            <a:t>3.9</a:t>
          </a:r>
          <a:r>
            <a:rPr lang="en-US" sz="2200" i="0" dirty="0" smtClean="0">
              <a:solidFill>
                <a:schemeClr val="tx1"/>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0.54945</cdr:x>
      <cdr:y>0.04348</cdr:y>
    </cdr:from>
    <cdr:to>
      <cdr:x>0.69231</cdr:x>
      <cdr:y>0.28758</cdr:y>
    </cdr:to>
    <cdr:sp macro="" textlink="">
      <cdr:nvSpPr>
        <cdr:cNvPr id="3" name="TextBox 1"/>
        <cdr:cNvSpPr txBox="1"/>
      </cdr:nvSpPr>
      <cdr:spPr>
        <a:xfrm xmlns:a="http://schemas.openxmlformats.org/drawingml/2006/main">
          <a:off x="3810000" y="76200"/>
          <a:ext cx="990600" cy="427809"/>
        </a:xfrm>
        <a:prstGeom xmlns:a="http://schemas.openxmlformats.org/drawingml/2006/main" prst="rect">
          <a:avLst/>
        </a:prstGeom>
        <a:noFill xmlns:a="http://schemas.openxmlformats.org/drawingml/2006/main"/>
      </cdr:spPr>
      <cdr:txBody>
        <a:bodyPr xmlns:a="http://schemas.openxmlformats.org/drawingml/2006/main" wrap="square" tIns="73152"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000" i="0" dirty="0" smtClean="0">
              <a:solidFill>
                <a:schemeClr val="tx1"/>
              </a:solidFill>
            </a:rPr>
            <a:t>33.9%</a:t>
          </a:r>
        </a:p>
      </cdr:txBody>
    </cdr:sp>
  </cdr:relSizeAnchor>
  <cdr:relSizeAnchor xmlns:cdr="http://schemas.openxmlformats.org/drawingml/2006/chartDrawing">
    <cdr:from>
      <cdr:x>0.83516</cdr:x>
      <cdr:y>0.26087</cdr:y>
    </cdr:from>
    <cdr:to>
      <cdr:x>0.96703</cdr:x>
      <cdr:y>0.50497</cdr:y>
    </cdr:to>
    <cdr:sp macro="" textlink="">
      <cdr:nvSpPr>
        <cdr:cNvPr id="6" name="TextBox 1"/>
        <cdr:cNvSpPr txBox="1"/>
      </cdr:nvSpPr>
      <cdr:spPr>
        <a:xfrm xmlns:a="http://schemas.openxmlformats.org/drawingml/2006/main">
          <a:off x="5791200" y="457200"/>
          <a:ext cx="914413" cy="427809"/>
        </a:xfrm>
        <a:prstGeom xmlns:a="http://schemas.openxmlformats.org/drawingml/2006/main" prst="rect">
          <a:avLst/>
        </a:prstGeom>
        <a:noFill xmlns:a="http://schemas.openxmlformats.org/drawingml/2006/main"/>
      </cdr:spPr>
      <cdr:txBody>
        <a:bodyPr xmlns:a="http://schemas.openxmlformats.org/drawingml/2006/main" wrap="square" tIns="73152"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000" dirty="0" smtClean="0">
              <a:solidFill>
                <a:schemeClr val="tx1"/>
              </a:solidFill>
            </a:rPr>
            <a:t>84.5</a:t>
          </a:r>
          <a:r>
            <a:rPr lang="en-US" sz="2000" i="0" dirty="0" smtClean="0">
              <a:solidFill>
                <a:schemeClr val="tx1"/>
              </a:solidFill>
            </a:rPr>
            <a:t>%</a:t>
          </a:r>
        </a:p>
      </cdr:txBody>
    </cdr:sp>
  </cdr:relSizeAnchor>
  <cdr:relSizeAnchor xmlns:cdr="http://schemas.openxmlformats.org/drawingml/2006/chartDrawing">
    <cdr:from>
      <cdr:x>0.85714</cdr:x>
      <cdr:y>0.47826</cdr:y>
    </cdr:from>
    <cdr:to>
      <cdr:x>1</cdr:x>
      <cdr:y>0.73465</cdr:y>
    </cdr:to>
    <cdr:sp macro="" textlink="">
      <cdr:nvSpPr>
        <cdr:cNvPr id="8" name="TextBox 1"/>
        <cdr:cNvSpPr txBox="1"/>
      </cdr:nvSpPr>
      <cdr:spPr>
        <a:xfrm xmlns:a="http://schemas.openxmlformats.org/drawingml/2006/main">
          <a:off x="5943580" y="838200"/>
          <a:ext cx="990620" cy="449354"/>
        </a:xfrm>
        <a:prstGeom xmlns:a="http://schemas.openxmlformats.org/drawingml/2006/main" prst="rect">
          <a:avLst/>
        </a:prstGeom>
        <a:noFill xmlns:a="http://schemas.openxmlformats.org/drawingml/2006/main"/>
      </cdr:spPr>
      <cdr:txBody>
        <a:bodyPr xmlns:a="http://schemas.openxmlformats.org/drawingml/2006/main" wrap="square" tIns="64008"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200" dirty="0" smtClean="0">
              <a:solidFill>
                <a:schemeClr val="tx1"/>
              </a:solidFill>
            </a:rPr>
            <a:t>89</a:t>
          </a:r>
          <a:r>
            <a:rPr lang="en-US" sz="2200" i="0" dirty="0" smtClean="0">
              <a:solidFill>
                <a:schemeClr val="tx1"/>
              </a:solidFill>
            </a:rPr>
            <a:t>%</a:t>
          </a:r>
        </a:p>
      </cdr:txBody>
    </cdr:sp>
  </cdr:relSizeAnchor>
  <cdr:relSizeAnchor xmlns:cdr="http://schemas.openxmlformats.org/drawingml/2006/chartDrawing">
    <cdr:from>
      <cdr:x>0.42308</cdr:x>
      <cdr:y>0.71256</cdr:y>
    </cdr:from>
    <cdr:to>
      <cdr:x>0.55495</cdr:x>
      <cdr:y>0.94788</cdr:y>
    </cdr:to>
    <cdr:sp macro="" textlink="">
      <cdr:nvSpPr>
        <cdr:cNvPr id="9" name="TextBox 1"/>
        <cdr:cNvSpPr txBox="1"/>
      </cdr:nvSpPr>
      <cdr:spPr>
        <a:xfrm xmlns:a="http://schemas.openxmlformats.org/drawingml/2006/main">
          <a:off x="2933700" y="1167383"/>
          <a:ext cx="914413" cy="385524"/>
        </a:xfrm>
        <a:prstGeom xmlns:a="http://schemas.openxmlformats.org/drawingml/2006/main" prst="rect">
          <a:avLst/>
        </a:prstGeom>
        <a:noFill xmlns:a="http://schemas.openxmlformats.org/drawingml/2006/main"/>
      </cdr:spPr>
      <cdr:txBody>
        <a:bodyPr xmlns:a="http://schemas.openxmlformats.org/drawingml/2006/main" wrap="square" tIns="27432"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200" dirty="0" smtClean="0">
              <a:solidFill>
                <a:schemeClr val="tx1"/>
              </a:solidFill>
            </a:rPr>
            <a:t>11</a:t>
          </a:r>
          <a:r>
            <a:rPr lang="en-US" sz="2200" i="0" dirty="0" smtClean="0">
              <a:solidFill>
                <a:schemeClr val="tx1"/>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0.7967</cdr:x>
      <cdr:y>0.05882</cdr:y>
    </cdr:from>
    <cdr:to>
      <cdr:x>0.90659</cdr:x>
      <cdr:y>0.35344</cdr:y>
    </cdr:to>
    <cdr:sp macro="" textlink="">
      <cdr:nvSpPr>
        <cdr:cNvPr id="3" name="TextBox 1"/>
        <cdr:cNvSpPr txBox="1"/>
      </cdr:nvSpPr>
      <cdr:spPr>
        <a:xfrm xmlns:a="http://schemas.openxmlformats.org/drawingml/2006/main">
          <a:off x="5524500" y="76200"/>
          <a:ext cx="762000" cy="381643"/>
        </a:xfrm>
        <a:prstGeom xmlns:a="http://schemas.openxmlformats.org/drawingml/2006/main" prst="rect">
          <a:avLst/>
        </a:prstGeom>
        <a:noFill xmlns:a="http://schemas.openxmlformats.org/drawingml/2006/main"/>
      </cdr:spPr>
      <cdr:txBody>
        <a:bodyPr xmlns:a="http://schemas.openxmlformats.org/drawingml/2006/main" wrap="square" tIns="27432"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000" i="0" dirty="0" smtClean="0">
              <a:solidFill>
                <a:schemeClr val="tx1"/>
              </a:solidFill>
            </a:rPr>
            <a:t>194</a:t>
          </a:r>
        </a:p>
      </cdr:txBody>
    </cdr:sp>
  </cdr:relSizeAnchor>
  <cdr:relSizeAnchor xmlns:cdr="http://schemas.openxmlformats.org/drawingml/2006/chartDrawing">
    <cdr:from>
      <cdr:x>0.42308</cdr:x>
      <cdr:y>0.35294</cdr:y>
    </cdr:from>
    <cdr:to>
      <cdr:x>0.55495</cdr:x>
      <cdr:y>0.65468</cdr:y>
    </cdr:to>
    <cdr:sp macro="" textlink="">
      <cdr:nvSpPr>
        <cdr:cNvPr id="6" name="TextBox 1"/>
        <cdr:cNvSpPr txBox="1"/>
      </cdr:nvSpPr>
      <cdr:spPr>
        <a:xfrm xmlns:a="http://schemas.openxmlformats.org/drawingml/2006/main">
          <a:off x="2933700" y="457200"/>
          <a:ext cx="914413" cy="390876"/>
        </a:xfrm>
        <a:prstGeom xmlns:a="http://schemas.openxmlformats.org/drawingml/2006/main" prst="rect">
          <a:avLst/>
        </a:prstGeom>
        <a:noFill xmlns:a="http://schemas.openxmlformats.org/drawingml/2006/main"/>
      </cdr:spPr>
      <cdr:txBody>
        <a:bodyPr xmlns:a="http://schemas.openxmlformats.org/drawingml/2006/main" wrap="square" tIns="36576"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000" dirty="0" smtClean="0">
              <a:solidFill>
                <a:schemeClr val="tx1"/>
              </a:solidFill>
            </a:rPr>
            <a:t>5</a:t>
          </a:r>
          <a:endParaRPr lang="en-US" sz="2000" i="0" dirty="0" smtClean="0">
            <a:solidFill>
              <a:schemeClr val="tx1"/>
            </a:solidFill>
          </a:endParaRPr>
        </a:p>
      </cdr:txBody>
    </cdr:sp>
  </cdr:relSizeAnchor>
  <cdr:relSizeAnchor xmlns:cdr="http://schemas.openxmlformats.org/drawingml/2006/chartDrawing">
    <cdr:from>
      <cdr:x>0.42308</cdr:x>
      <cdr:y>0.64706</cdr:y>
    </cdr:from>
    <cdr:to>
      <cdr:x>0.55495</cdr:x>
      <cdr:y>0.9488</cdr:y>
    </cdr:to>
    <cdr:sp macro="" textlink="">
      <cdr:nvSpPr>
        <cdr:cNvPr id="7" name="TextBox 1"/>
        <cdr:cNvSpPr txBox="1"/>
      </cdr:nvSpPr>
      <cdr:spPr>
        <a:xfrm xmlns:a="http://schemas.openxmlformats.org/drawingml/2006/main">
          <a:off x="2933700" y="838200"/>
          <a:ext cx="914413" cy="390876"/>
        </a:xfrm>
        <a:prstGeom xmlns:a="http://schemas.openxmlformats.org/drawingml/2006/main" prst="rect">
          <a:avLst/>
        </a:prstGeom>
        <a:noFill xmlns:a="http://schemas.openxmlformats.org/drawingml/2006/main"/>
      </cdr:spPr>
      <cdr:txBody>
        <a:bodyPr xmlns:a="http://schemas.openxmlformats.org/drawingml/2006/main" wrap="square" tIns="36576"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2000" dirty="0" smtClean="0">
              <a:solidFill>
                <a:schemeClr val="tx1"/>
              </a:solidFill>
            </a:rPr>
            <a:t>1</a:t>
          </a:r>
          <a:endParaRPr lang="en-US" sz="2000" i="0" dirty="0" smtClean="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i="0">
                <a:solidFill>
                  <a:schemeClr val="tx1"/>
                </a:solidFill>
                <a:latin typeface="Arial" pitchFamily="34" charset="0"/>
                <a:cs typeface="Arial" pitchFamily="34" charset="0"/>
              </a:defRPr>
            </a:lvl1pPr>
          </a:lstStyle>
          <a:p>
            <a:pPr>
              <a:defRPr/>
            </a:pPr>
            <a:endParaRPr lang="en-US"/>
          </a:p>
        </p:txBody>
      </p:sp>
      <p:sp>
        <p:nvSpPr>
          <p:cNvPr id="232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i="0">
                <a:solidFill>
                  <a:schemeClr val="tx1"/>
                </a:solidFill>
                <a:latin typeface="Arial" pitchFamily="34" charset="0"/>
                <a:cs typeface="Arial" pitchFamily="34" charset="0"/>
              </a:defRPr>
            </a:lvl1pPr>
          </a:lstStyle>
          <a:p>
            <a:pPr>
              <a:defRPr/>
            </a:pPr>
            <a:endParaRPr lang="en-US"/>
          </a:p>
        </p:txBody>
      </p:sp>
      <p:sp>
        <p:nvSpPr>
          <p:cNvPr id="232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i="0">
                <a:solidFill>
                  <a:schemeClr val="tx1"/>
                </a:solidFill>
                <a:latin typeface="Arial" pitchFamily="34" charset="0"/>
                <a:cs typeface="Arial" pitchFamily="34" charset="0"/>
              </a:defRPr>
            </a:lvl1pPr>
          </a:lstStyle>
          <a:p>
            <a:pPr>
              <a:defRPr/>
            </a:pPr>
            <a:endParaRPr lang="en-US"/>
          </a:p>
        </p:txBody>
      </p:sp>
      <p:sp>
        <p:nvSpPr>
          <p:cNvPr id="232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i="0">
                <a:solidFill>
                  <a:schemeClr val="tx1"/>
                </a:solidFill>
                <a:latin typeface="Arial" pitchFamily="34" charset="0"/>
                <a:cs typeface="Arial" pitchFamily="34" charset="0"/>
              </a:defRPr>
            </a:lvl1pPr>
          </a:lstStyle>
          <a:p>
            <a:pPr>
              <a:defRPr/>
            </a:pPr>
            <a:fld id="{CA983B4D-6E12-4F6E-8A13-1662C6C4417F}" type="slidenum">
              <a:rPr lang="en-US"/>
              <a:pPr>
                <a:defRPr/>
              </a:pPr>
              <a:t>‹#›</a:t>
            </a:fld>
            <a:endParaRPr lang="en-US"/>
          </a:p>
        </p:txBody>
      </p:sp>
    </p:spTree>
    <p:extLst>
      <p:ext uri="{BB962C8B-B14F-4D97-AF65-F5344CB8AC3E}">
        <p14:creationId xmlns:p14="http://schemas.microsoft.com/office/powerpoint/2010/main" val="468283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i="0">
                <a:solidFill>
                  <a:schemeClr val="tx1"/>
                </a:solidFill>
                <a:latin typeface="Arial" pitchFamily="34" charset="0"/>
                <a:cs typeface="Arial" pitchFamily="34" charset="0"/>
              </a:defRPr>
            </a:lvl1pPr>
          </a:lstStyle>
          <a:p>
            <a:pPr>
              <a:defRPr/>
            </a:pPr>
            <a:endParaRPr lang="en-US" altLang="zh-CN"/>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i="0">
                <a:solidFill>
                  <a:schemeClr val="tx1"/>
                </a:solidFill>
                <a:latin typeface="Arial" pitchFamily="34" charset="0"/>
                <a:cs typeface="Arial" pitchFamily="34" charset="0"/>
              </a:defRPr>
            </a:lvl1pPr>
          </a:lstStyle>
          <a:p>
            <a:pPr>
              <a:defRPr/>
            </a:pPr>
            <a:endParaRPr lang="en-US" altLang="zh-CN"/>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i="0">
                <a:solidFill>
                  <a:schemeClr val="tx1"/>
                </a:solidFill>
                <a:latin typeface="Arial" pitchFamily="34" charset="0"/>
                <a:cs typeface="Arial" pitchFamily="34" charset="0"/>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i="0">
                <a:solidFill>
                  <a:schemeClr val="tx1"/>
                </a:solidFill>
                <a:latin typeface="Arial" pitchFamily="34" charset="0"/>
                <a:cs typeface="Arial" pitchFamily="34" charset="0"/>
              </a:defRPr>
            </a:lvl1pPr>
          </a:lstStyle>
          <a:p>
            <a:pPr>
              <a:defRPr/>
            </a:pPr>
            <a:fld id="{3E70F933-8811-45B3-8885-E961D1526C08}" type="slidenum">
              <a:rPr lang="en-US" altLang="zh-CN"/>
              <a:pPr>
                <a:defRPr/>
              </a:pPr>
              <a:t>‹#›</a:t>
            </a:fld>
            <a:endParaRPr lang="en-US" altLang="zh-CN"/>
          </a:p>
        </p:txBody>
      </p:sp>
    </p:spTree>
    <p:extLst>
      <p:ext uri="{BB962C8B-B14F-4D97-AF65-F5344CB8AC3E}">
        <p14:creationId xmlns:p14="http://schemas.microsoft.com/office/powerpoint/2010/main" val="1403071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eaLnBrk="1" hangingPunct="1"/>
            <a:fld id="{E6F51F62-121F-4CA9-B642-C6364BE5A05D}" type="slidenum">
              <a:rPr lang="en-US" altLang="zh-CN" sz="1200" i="0" smtClean="0">
                <a:solidFill>
                  <a:schemeClr val="tx1"/>
                </a:solidFill>
              </a:rPr>
              <a:pPr eaLnBrk="1" hangingPunct="1"/>
              <a:t>1</a:t>
            </a:fld>
            <a:endParaRPr lang="en-US" altLang="zh-CN" sz="1200" i="0" smtClean="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latin typeface="Arial" charset="0"/>
              </a:rPr>
              <a:t/>
            </a:r>
            <a:br>
              <a:rPr lang="en-US" altLang="zh-CN" dirty="0" smtClean="0">
                <a:latin typeface="Arial" charset="0"/>
              </a:rPr>
            </a:br>
            <a:endParaRPr lang="en-US" altLang="zh-CN" dirty="0" smtClean="0">
              <a:latin typeface="Arial" charset="0"/>
            </a:endParaRPr>
          </a:p>
          <a:p>
            <a:pPr eaLnBrk="1" hangingPunct="1"/>
            <a:endParaRPr lang="en-US" altLang="zh-CN"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pPr>
            <a:r>
              <a:rPr lang="en-US" altLang="zh-CN" sz="2400" dirty="0" smtClean="0"/>
              <a:t>Distributed property: the cluster is posted by at least </a:t>
            </a:r>
            <a:r>
              <a:rPr lang="en-US" altLang="zh-CN" sz="2400" i="1" dirty="0" smtClean="0"/>
              <a:t>n</a:t>
            </a:r>
            <a:r>
              <a:rPr lang="en-US" altLang="zh-CN" sz="2400" dirty="0" smtClean="0"/>
              <a:t> distinct users.</a:t>
            </a:r>
          </a:p>
          <a:p>
            <a:pPr lvl="1">
              <a:lnSpc>
                <a:spcPct val="150000"/>
              </a:lnSpc>
            </a:pPr>
            <a:r>
              <a:rPr lang="en-US" altLang="zh-CN" sz="2400" dirty="0" err="1" smtClean="0"/>
              <a:t>Bursty</a:t>
            </a:r>
            <a:r>
              <a:rPr lang="en-US" altLang="zh-CN" sz="2400" dirty="0" smtClean="0"/>
              <a:t> property:  the median interval of two consecutive wall posts is less than </a:t>
            </a:r>
            <a:r>
              <a:rPr lang="en-US" altLang="zh-CN" sz="2400" i="1" dirty="0" smtClean="0"/>
              <a:t>t.</a:t>
            </a:r>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13</a:t>
            </a:fld>
            <a:endParaRPr lang="en-US" altLang="zh-CN"/>
          </a:p>
        </p:txBody>
      </p:sp>
    </p:spTree>
    <p:extLst>
      <p:ext uri="{BB962C8B-B14F-4D97-AF65-F5344CB8AC3E}">
        <p14:creationId xmlns:p14="http://schemas.microsoft.com/office/powerpoint/2010/main" val="2502974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D75FF7E9-43FE-4D32-97A0-E2D1A6621029}" type="slidenum">
              <a:rPr lang="en-US" altLang="zh-CN" sz="1200" i="0">
                <a:solidFill>
                  <a:schemeClr val="tx1"/>
                </a:solidFill>
              </a:rPr>
              <a:pPr algn="r" eaLnBrk="1" hangingPunct="1">
                <a:lnSpc>
                  <a:spcPct val="100000"/>
                </a:lnSpc>
                <a:spcBef>
                  <a:spcPct val="0"/>
                </a:spcBef>
                <a:buFontTx/>
                <a:buNone/>
              </a:pPr>
              <a:t>14</a:t>
            </a:fld>
            <a:endParaRPr lang="en-US" altLang="zh-CN" sz="1200" i="0">
              <a:solidFill>
                <a:schemeClr val="tx1"/>
              </a:solidFill>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Affecting</a:t>
            </a:r>
            <a:r>
              <a:rPr lang="en-US" baseline="0" dirty="0" smtClean="0"/>
              <a:t> 151K users (4.3%).</a:t>
            </a:r>
          </a:p>
          <a:p>
            <a:r>
              <a:rPr lang="en-US" baseline="0" dirty="0" smtClean="0"/>
              <a:t>Malicious users all (~57K) crawled: (6K)</a:t>
            </a:r>
            <a:endParaRPr lang="en-US" baseline="0"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15</a:t>
            </a:fld>
            <a:endParaRPr lang="en-US" altLang="zh-CN"/>
          </a:p>
        </p:txBody>
      </p:sp>
    </p:spTree>
    <p:extLst>
      <p:ext uri="{BB962C8B-B14F-4D97-AF65-F5344CB8AC3E}">
        <p14:creationId xmlns:p14="http://schemas.microsoft.com/office/powerpoint/2010/main" val="1168162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Reverse engineer the common obfuscation techniques to identify the obfuscated URLs.</a:t>
            </a:r>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17</a:t>
            </a:fld>
            <a:endParaRPr lang="en-US" altLang="zh-CN"/>
          </a:p>
        </p:txBody>
      </p:sp>
    </p:spTree>
    <p:extLst>
      <p:ext uri="{BB962C8B-B14F-4D97-AF65-F5344CB8AC3E}">
        <p14:creationId xmlns:p14="http://schemas.microsoft.com/office/powerpoint/2010/main" val="286253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A6B456BF-3EAE-4E38-96BE-6F4040095097}" type="slidenum">
              <a:rPr lang="en-US" altLang="zh-CN" sz="1200" i="0">
                <a:solidFill>
                  <a:schemeClr val="tx1"/>
                </a:solidFill>
              </a:rPr>
              <a:pPr algn="r" eaLnBrk="1" hangingPunct="1">
                <a:lnSpc>
                  <a:spcPct val="100000"/>
                </a:lnSpc>
                <a:spcBef>
                  <a:spcPct val="0"/>
                </a:spcBef>
                <a:buFontTx/>
                <a:buNone/>
              </a:pPr>
              <a:t>21</a:t>
            </a:fld>
            <a:endParaRPr lang="en-US" altLang="zh-CN" sz="1200" i="0">
              <a:solidFill>
                <a:schemeClr val="tx1"/>
              </a:solidFill>
            </a:endParaRPr>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A6B456BF-3EAE-4E38-96BE-6F4040095097}" type="slidenum">
              <a:rPr lang="en-US" altLang="zh-CN" sz="1200" i="0">
                <a:solidFill>
                  <a:schemeClr val="tx1"/>
                </a:solidFill>
              </a:rPr>
              <a:pPr algn="r" eaLnBrk="1" hangingPunct="1">
                <a:lnSpc>
                  <a:spcPct val="100000"/>
                </a:lnSpc>
                <a:spcBef>
                  <a:spcPct val="0"/>
                </a:spcBef>
                <a:buFontTx/>
                <a:buNone/>
              </a:pPr>
              <a:t>22</a:t>
            </a:fld>
            <a:endParaRPr lang="en-US" altLang="zh-CN" sz="1200" i="0">
              <a:solidFill>
                <a:schemeClr val="tx1"/>
              </a:solidFill>
            </a:endParaRPr>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smtClean="0"/>
              <a:t>Narcotics, </a:t>
            </a:r>
            <a:r>
              <a:rPr lang="en-US" altLang="zh-CN" sz="1200" dirty="0" err="1" smtClean="0"/>
              <a:t>pharma</a:t>
            </a:r>
            <a:r>
              <a:rPr lang="en-US" altLang="zh-CN" sz="1200" dirty="0" smtClean="0"/>
              <a:t> and luxury stands for the corresponding product selling.</a:t>
            </a:r>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24</a:t>
            </a:fld>
            <a:endParaRPr lang="en-US" altLang="zh-CN"/>
          </a:p>
        </p:txBody>
      </p:sp>
    </p:spTree>
    <p:extLst>
      <p:ext uri="{BB962C8B-B14F-4D97-AF65-F5344CB8AC3E}">
        <p14:creationId xmlns:p14="http://schemas.microsoft.com/office/powerpoint/2010/main" val="183262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6B54CF39-58C3-4730-AD09-B8F937362F43}" type="slidenum">
              <a:rPr lang="en-US" altLang="zh-CN" sz="1200" i="0">
                <a:solidFill>
                  <a:schemeClr val="tx1"/>
                </a:solidFill>
              </a:rPr>
              <a:pPr algn="r" eaLnBrk="1" hangingPunct="1">
                <a:lnSpc>
                  <a:spcPct val="100000"/>
                </a:lnSpc>
                <a:spcBef>
                  <a:spcPct val="0"/>
                </a:spcBef>
                <a:buFontTx/>
                <a:buNone/>
              </a:pPr>
              <a:t>27</a:t>
            </a:fld>
            <a:endParaRPr lang="en-US" altLang="zh-CN" sz="1200" i="0">
              <a:solidFill>
                <a:schemeClr val="tx1"/>
              </a:solidFill>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Facebook,</a:t>
            </a:r>
            <a:r>
              <a:rPr lang="en-US" baseline="0" dirty="0" smtClean="0"/>
              <a:t> suppose Bob registered for an account. His account is associated with a Wall. The primary form of message exchange in Facebook is called “wall post”. People can make wall posts onto others walls. However, at this stage, Bob’s cannot send wall post to anyone yet. </a:t>
            </a:r>
          </a:p>
          <a:p>
            <a:r>
              <a:rPr lang="en-US" baseline="0" dirty="0" smtClean="0"/>
              <a:t>Let there be two other registered users, Chuck and Dave….</a:t>
            </a:r>
          </a:p>
          <a:p>
            <a:r>
              <a:rPr lang="en-US" baseline="0" dirty="0" smtClean="0"/>
              <a:t>Describe motivation in this slide. </a:t>
            </a:r>
          </a:p>
          <a:p>
            <a:r>
              <a:rPr lang="en-US" baseline="0" dirty="0" smtClean="0"/>
              <a:t>This is not our imaginary scene. The </a:t>
            </a:r>
            <a:r>
              <a:rPr lang="en-US" baseline="0" dirty="0" err="1" smtClean="0"/>
              <a:t>Koobface</a:t>
            </a:r>
            <a:r>
              <a:rPr lang="en-US" baseline="0" dirty="0" smtClean="0"/>
              <a:t> worm exactly uses this mechanism to spread across Facebook. Also, popular OSNs have become targets of phishing attacks and account credentials are being sold in underground forums.</a:t>
            </a:r>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30</a:t>
            </a:fld>
            <a:endParaRPr lang="en-US" altLang="zh-CN"/>
          </a:p>
        </p:txBody>
      </p:sp>
    </p:spTree>
    <p:extLst>
      <p:ext uri="{BB962C8B-B14F-4D97-AF65-F5344CB8AC3E}">
        <p14:creationId xmlns:p14="http://schemas.microsoft.com/office/powerpoint/2010/main" val="4150224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a bigger picture….</a:t>
            </a:r>
          </a:p>
          <a:p>
            <a:r>
              <a:rPr lang="en-US" dirty="0" smtClean="0"/>
              <a:t>Introduce goals in this slide</a:t>
            </a:r>
            <a:r>
              <a:rPr lang="en-US" baseline="0" dirty="0" smtClean="0"/>
              <a:t>.</a:t>
            </a:r>
          </a:p>
          <a:p>
            <a:r>
              <a:rPr lang="en-US" baseline="0" dirty="0" smtClean="0"/>
              <a:t>1. Design a systematic approach to effectively detect miscreant activities in OSNs. In particular, we are targeting coordinated spam campaigns. We do not restrict our detection only to the spamming activities for product selling. Rather, no matter what is the purpose of the attacker, phishing, malware spreading, or others, as long as he is sending out coordinated unsolicited messages in large scale, he is the target of the system.</a:t>
            </a:r>
          </a:p>
          <a:p>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2.</a:t>
            </a:r>
            <a:r>
              <a:rPr lang="en-US" altLang="zh-CN" baseline="0" dirty="0" smtClean="0"/>
              <a:t> </a:t>
            </a:r>
            <a:r>
              <a:rPr lang="en-US" altLang="zh-CN" dirty="0" smtClean="0"/>
              <a:t>Quantitatively analyze and characterize the verified detection result to provide further understanding on these attacks.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31</a:t>
            </a:fld>
            <a:endParaRPr lang="en-US" altLang="zh-CN"/>
          </a:p>
        </p:txBody>
      </p:sp>
    </p:spTree>
    <p:extLst>
      <p:ext uri="{BB962C8B-B14F-4D97-AF65-F5344CB8AC3E}">
        <p14:creationId xmlns:p14="http://schemas.microsoft.com/office/powerpoint/2010/main" val="190483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social network</a:t>
            </a:r>
            <a:r>
              <a:rPr lang="en-US" baseline="0" dirty="0" smtClean="0"/>
              <a:t> has become extremely popular among Internet users.</a:t>
            </a:r>
          </a:p>
          <a:p>
            <a:pPr>
              <a:lnSpc>
                <a:spcPct val="150000"/>
              </a:lnSpc>
            </a:pPr>
            <a:r>
              <a:rPr lang="en-US" sz="2800" dirty="0" smtClean="0"/>
              <a:t>Facebook, the largest online social network: </a:t>
            </a:r>
          </a:p>
          <a:p>
            <a:pPr lvl="1">
              <a:lnSpc>
                <a:spcPct val="150000"/>
              </a:lnSpc>
            </a:pPr>
            <a:r>
              <a:rPr lang="en-US" altLang="zh-CN" sz="2400" dirty="0" smtClean="0"/>
              <a:t>1. 400M (now 500M) active users.</a:t>
            </a:r>
          </a:p>
          <a:p>
            <a:pPr lvl="1">
              <a:lnSpc>
                <a:spcPct val="150000"/>
              </a:lnSpc>
            </a:pPr>
            <a:r>
              <a:rPr lang="en-US" altLang="zh-CN" sz="2400" dirty="0" smtClean="0"/>
              <a:t>2. The most visited website, accounting for 7.07% of visits.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Mar. 17, 2010, Facebook surpassed Google in weekly U.S. hits to become the most visited website, accounting for 7.07% of visits.</a:t>
            </a:r>
          </a:p>
          <a:p>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2</a:t>
            </a:fld>
            <a:endParaRPr lang="en-US" altLang="zh-CN"/>
          </a:p>
        </p:txBody>
      </p:sp>
    </p:spTree>
    <p:extLst>
      <p:ext uri="{BB962C8B-B14F-4D97-AF65-F5344CB8AC3E}">
        <p14:creationId xmlns:p14="http://schemas.microsoft.com/office/powerpoint/2010/main" val="453749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38</a:t>
            </a:fld>
            <a:endParaRPr lang="en-US" altLang="zh-CN"/>
          </a:p>
        </p:txBody>
      </p:sp>
    </p:spTree>
    <p:extLst>
      <p:ext uri="{BB962C8B-B14F-4D97-AF65-F5344CB8AC3E}">
        <p14:creationId xmlns:p14="http://schemas.microsoft.com/office/powerpoint/2010/main" val="316099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quick look on how </a:t>
            </a:r>
            <a:r>
              <a:rPr lang="en-US" dirty="0" err="1" smtClean="0"/>
              <a:t>facebook</a:t>
            </a:r>
            <a:r>
              <a:rPr lang="en-US" dirty="0" smtClean="0"/>
              <a:t> works.</a:t>
            </a:r>
          </a:p>
          <a:p>
            <a:r>
              <a:rPr lang="en-US" altLang="zh-CN" dirty="0" smtClean="0"/>
              <a:t>In </a:t>
            </a:r>
            <a:r>
              <a:rPr lang="en-US" altLang="zh-CN" dirty="0" err="1" smtClean="0"/>
              <a:t>facebook</a:t>
            </a:r>
            <a:r>
              <a:rPr lang="en-US" altLang="zh-CN" dirty="0" smtClean="0"/>
              <a:t>, millions of interconnected users form a huge social graph. An edge in the graph means the two corresponding users have established</a:t>
            </a:r>
            <a:r>
              <a:rPr lang="en-US" altLang="zh-CN" baseline="0" dirty="0" smtClean="0"/>
              <a:t> a friend relation. Each of the users is associated with his wall. The primary form of message exchange in </a:t>
            </a:r>
            <a:r>
              <a:rPr lang="en-US" altLang="zh-CN" baseline="0" dirty="0" err="1" smtClean="0"/>
              <a:t>facebook</a:t>
            </a:r>
            <a:r>
              <a:rPr lang="en-US" altLang="zh-CN" baseline="0" dirty="0" smtClean="0"/>
              <a:t> is called the wall posts. Users can make wall posts to others’ walls over the social graph.</a:t>
            </a:r>
            <a:endParaRPr lang="en-US" altLang="zh-CN"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3</a:t>
            </a:fld>
            <a:endParaRPr lang="en-US" altLang="zh-CN"/>
          </a:p>
        </p:txBody>
      </p:sp>
    </p:spTree>
    <p:extLst>
      <p:ext uri="{BB962C8B-B14F-4D97-AF65-F5344CB8AC3E}">
        <p14:creationId xmlns:p14="http://schemas.microsoft.com/office/powerpoint/2010/main" val="190483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people are enjoying the convenience </a:t>
            </a:r>
            <a:r>
              <a:rPr lang="en-US" baseline="0" dirty="0" err="1" smtClean="0"/>
              <a:t>facebook</a:t>
            </a:r>
            <a:r>
              <a:rPr lang="en-US" baseline="0" dirty="0" smtClean="0"/>
              <a:t> brings to them</a:t>
            </a:r>
            <a:r>
              <a:rPr lang="en-US" dirty="0" smtClean="0"/>
              <a:t>, </a:t>
            </a:r>
          </a:p>
          <a:p>
            <a:r>
              <a:rPr lang="en-US" dirty="0" smtClean="0"/>
              <a:t>you may have seen such report about the spreading of </a:t>
            </a:r>
            <a:r>
              <a:rPr lang="en-US" dirty="0" err="1" smtClean="0"/>
              <a:t>Koobface</a:t>
            </a:r>
            <a:r>
              <a:rPr lang="en-US" baseline="0" dirty="0" smtClean="0"/>
              <a:t> worm across </a:t>
            </a:r>
            <a:r>
              <a:rPr lang="en-US" baseline="0" dirty="0" err="1" smtClean="0"/>
              <a:t>facebook</a:t>
            </a:r>
            <a:r>
              <a:rPr lang="en-US" baseline="0" dirty="0" smtClean="0"/>
              <a:t>. </a:t>
            </a:r>
          </a:p>
          <a:p>
            <a:r>
              <a:rPr lang="en-US" baseline="0" dirty="0" smtClean="0"/>
              <a:t>Or you might have received such a weird message asking you to reveal your secret admirer.</a:t>
            </a:r>
          </a:p>
          <a:p>
            <a:r>
              <a:rPr lang="en-US" baseline="0" dirty="0" smtClean="0"/>
              <a:t>In addition, popular OSNs have become the target of phishing attacks and account credentials are being sold in underground forums.</a:t>
            </a:r>
          </a:p>
          <a:p>
            <a:r>
              <a:rPr lang="en-US" baseline="0" dirty="0" smtClean="0"/>
              <a:t>These anecdotal stories have been there for quite a while. We know that something bad is happening in the OSNs. </a:t>
            </a:r>
          </a:p>
          <a:p>
            <a:r>
              <a:rPr lang="en-US" baseline="0" dirty="0" smtClean="0"/>
              <a:t>However, except for the twitter spam paper just presented in CCS this year, there is no systematic analysis on nowadays online social network, to</a:t>
            </a:r>
          </a:p>
          <a:p>
            <a:r>
              <a:rPr lang="en-US" baseline="0" dirty="0" smtClean="0"/>
              <a:t>Reveal what kind of bad things is happening, why and how it is happening, and how bad the situation is. </a:t>
            </a:r>
          </a:p>
          <a:p>
            <a:r>
              <a:rPr lang="en-US" baseline="0" dirty="0" smtClean="0"/>
              <a:t>Our research targets to fill this void.  </a:t>
            </a:r>
          </a:p>
          <a:p>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4</a:t>
            </a:fld>
            <a:endParaRPr lang="en-US" altLang="zh-CN"/>
          </a:p>
        </p:txBody>
      </p:sp>
    </p:spTree>
    <p:extLst>
      <p:ext uri="{BB962C8B-B14F-4D97-AF65-F5344CB8AC3E}">
        <p14:creationId xmlns:p14="http://schemas.microsoft.com/office/powerpoint/2010/main" val="279932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061D1BE-0338-4E0C-9B25-6B752329BE1E}" type="slidenum">
              <a:rPr lang="en-US" altLang="zh-CN" sz="1200" i="0">
                <a:solidFill>
                  <a:schemeClr val="tx1"/>
                </a:solidFill>
              </a:rPr>
              <a:pPr algn="r" eaLnBrk="1" hangingPunct="1">
                <a:lnSpc>
                  <a:spcPct val="100000"/>
                </a:lnSpc>
                <a:spcBef>
                  <a:spcPct val="0"/>
                </a:spcBef>
                <a:buFontTx/>
                <a:buNone/>
              </a:pPr>
              <a:t>6</a:t>
            </a:fld>
            <a:endParaRPr lang="en-US" altLang="zh-CN" sz="1200" i="0">
              <a:solidFill>
                <a:schemeClr val="tx1"/>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Next in this talk, I will first give</a:t>
            </a:r>
            <a:r>
              <a:rPr lang="en-US" baseline="0" dirty="0" smtClean="0">
                <a:latin typeface="Arial" charset="0"/>
              </a:rPr>
              <a:t> our detailed system design that tries to detect malicious activities in Online social networks, followed by ….</a:t>
            </a: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Crawl wall</a:t>
            </a:r>
            <a:r>
              <a:rPr lang="en-US" baseline="0" dirty="0" smtClean="0"/>
              <a:t> posts from </a:t>
            </a:r>
            <a:r>
              <a:rPr lang="en-US" baseline="0" dirty="0" err="1" smtClean="0"/>
              <a:t>facebook</a:t>
            </a:r>
            <a:r>
              <a:rPr lang="en-US" baseline="0" dirty="0" smtClean="0"/>
              <a:t>.</a:t>
            </a:r>
          </a:p>
          <a:p>
            <a:pPr marL="228600" indent="-228600">
              <a:buAutoNum type="arabicPeriod"/>
            </a:pPr>
            <a:r>
              <a:rPr lang="en-US" baseline="0" dirty="0" smtClean="0"/>
              <a:t>Filter out wall posts without URLs and keep the ones with URLs for further processing. That is to say, that we only focus our detection on spams containing URLs. We made this choice because 1) the majority of spams contain the URL that the attacker wants the recipient to go to; 2) If we want to handle other form of spams, we just have to implement a module that can identify the goal of the spammer in other forms, for example, the stock share the spammer wants the recipient to buy, the phone number the spammer wants the recipient to call, etc. And plug this module into the system.</a:t>
            </a:r>
          </a:p>
          <a:p>
            <a:pPr marL="228600" indent="-228600">
              <a:buAutoNum type="arabicPeriod"/>
            </a:pPr>
            <a:r>
              <a:rPr lang="en-US" baseline="0" dirty="0" smtClean="0"/>
              <a:t>Next, we compare the remaining wall posts and link similar ones together, based on their text and contained URLs. </a:t>
            </a:r>
          </a:p>
          <a:p>
            <a:pPr marL="228600" indent="-228600">
              <a:buAutoNum type="arabicPeriod"/>
            </a:pPr>
            <a:r>
              <a:rPr lang="en-US" baseline="0" dirty="0" smtClean="0"/>
              <a:t>After that, we do clustering to group all connected wall posts together.</a:t>
            </a:r>
          </a:p>
          <a:p>
            <a:pPr marL="228600" indent="-228600">
              <a:buAutoNum type="arabicPeriod"/>
            </a:pPr>
            <a:r>
              <a:rPr lang="en-US" baseline="0" dirty="0" smtClean="0"/>
              <a:t>Finally, we adopt a commonly used filter in spam detection to distinguish the malicious cluster from the benign ones. </a:t>
            </a:r>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7</a:t>
            </a:fld>
            <a:endParaRPr lang="en-US" altLang="zh-CN"/>
          </a:p>
        </p:txBody>
      </p:sp>
    </p:spTree>
    <p:extLst>
      <p:ext uri="{BB962C8B-B14F-4D97-AF65-F5344CB8AC3E}">
        <p14:creationId xmlns:p14="http://schemas.microsoft.com/office/powerpoint/2010/main" val="22471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edge resembles that the</a:t>
            </a:r>
            <a:r>
              <a:rPr lang="en-US" baseline="0" dirty="0" smtClean="0"/>
              <a:t> pair of nodes are coming from the same spam campaign.</a:t>
            </a:r>
          </a:p>
          <a:p>
            <a:r>
              <a:rPr lang="en-US" baseline="0" dirty="0" smtClean="0"/>
              <a:t>Of course we don’t have such ground truth in the detection stage. </a:t>
            </a:r>
          </a:p>
          <a:p>
            <a:r>
              <a:rPr lang="en-US" baseline="0" dirty="0" smtClean="0"/>
              <a:t>As a result, we add an edge between two nodes if the two wall posts are “similar”, since the spam wall posts are generated from templates and they should present similarity among them.</a:t>
            </a:r>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8</a:t>
            </a:fld>
            <a:endParaRPr lang="en-US" altLang="zh-CN"/>
          </a:p>
        </p:txBody>
      </p:sp>
    </p:spTree>
    <p:extLst>
      <p:ext uri="{BB962C8B-B14F-4D97-AF65-F5344CB8AC3E}">
        <p14:creationId xmlns:p14="http://schemas.microsoft.com/office/powerpoint/2010/main" val="232929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templates</a:t>
            </a:r>
            <a:r>
              <a:rPr lang="en-US" baseline="0" dirty="0" smtClean="0"/>
              <a:t> are used to generated the spams, the textual body may differ here and there, but the major part remains unchanged.</a:t>
            </a:r>
          </a:p>
          <a:p>
            <a:r>
              <a:rPr lang="en-US" baseline="0" dirty="0" smtClean="0"/>
              <a:t>An example is given below. The description is highlighted using the red color….</a:t>
            </a:r>
          </a:p>
          <a:p>
            <a:r>
              <a:rPr lang="en-US" baseline="0" dirty="0" smtClean="0"/>
              <a:t>In our system implementation, we use approximate finger print to compute the similarity between textual descriptions. Describe fingerprint implementation.</a:t>
            </a:r>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10</a:t>
            </a:fld>
            <a:endParaRPr lang="en-US" altLang="zh-CN"/>
          </a:p>
        </p:txBody>
      </p:sp>
    </p:spTree>
    <p:extLst>
      <p:ext uri="{BB962C8B-B14F-4D97-AF65-F5344CB8AC3E}">
        <p14:creationId xmlns:p14="http://schemas.microsoft.com/office/powerpoint/2010/main" val="107958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breadth-first-search to effectively identify all connected </a:t>
            </a:r>
            <a:r>
              <a:rPr lang="en-US" dirty="0" err="1" smtClean="0"/>
              <a:t>subgraphs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12</a:t>
            </a:fld>
            <a:endParaRPr lang="en-US" altLang="zh-CN"/>
          </a:p>
        </p:txBody>
      </p:sp>
    </p:spTree>
    <p:extLst>
      <p:ext uri="{BB962C8B-B14F-4D97-AF65-F5344CB8AC3E}">
        <p14:creationId xmlns:p14="http://schemas.microsoft.com/office/powerpoint/2010/main" val="2797856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Grp="1" noChangeArrowheads="1"/>
          </p:cNvSpPr>
          <p:nvPr>
            <p:ph type="ctrTitle"/>
          </p:nvPr>
        </p:nvSpPr>
        <p:spPr>
          <a:xfrm>
            <a:off x="685800" y="2130425"/>
            <a:ext cx="7772400" cy="1470025"/>
          </a:xfrm>
        </p:spPr>
        <p:txBody>
          <a:bodyPr/>
          <a:lstStyle>
            <a:lvl1pPr>
              <a:defRPr/>
            </a:lvl1pPr>
          </a:lstStyle>
          <a:p>
            <a:r>
              <a:rPr lang="en-US" altLang="zh-CN"/>
              <a:t>Click to edit Master title style</a:t>
            </a:r>
          </a:p>
        </p:txBody>
      </p:sp>
      <p:sp>
        <p:nvSpPr>
          <p:cNvPr id="8090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ltLang="zh-CN"/>
              <a:t>Click to edit Master subtitle style</a:t>
            </a:r>
          </a:p>
        </p:txBody>
      </p:sp>
      <p:sp>
        <p:nvSpPr>
          <p:cNvPr id="5" name="Rectangle 5"/>
          <p:cNvSpPr>
            <a:spLocks noGrp="1" noChangeArrowheads="1"/>
          </p:cNvSpPr>
          <p:nvPr>
            <p:ph type="dt" sz="half" idx="10"/>
          </p:nvPr>
        </p:nvSpPr>
        <p:spPr/>
        <p:txBody>
          <a:bodyPr/>
          <a:lstStyle>
            <a:lvl1pPr>
              <a:defRPr/>
            </a:lvl1pPr>
          </a:lstStyle>
          <a:p>
            <a:fld id="{99A992FA-42E2-464E-871D-D8ED8B31AF9B}" type="datetime1">
              <a:rPr lang="en-US"/>
              <a:pPr/>
              <a:t>10/31/2010</a:t>
            </a:fld>
            <a:endParaRPr lang="en-US" altLang="zh-CN"/>
          </a:p>
        </p:txBody>
      </p:sp>
      <p:sp>
        <p:nvSpPr>
          <p:cNvPr id="6" name="Rectangle 6"/>
          <p:cNvSpPr>
            <a:spLocks noGrp="1" noChangeArrowheads="1"/>
          </p:cNvSpPr>
          <p:nvPr>
            <p:ph type="ftr" sz="quarter" idx="11"/>
          </p:nvPr>
        </p:nvSpPr>
        <p:spPr/>
        <p:txBody>
          <a:bodyPr/>
          <a:lstStyle>
            <a:lvl1pPr>
              <a:defRPr/>
            </a:lvl1pPr>
          </a:lstStyle>
          <a:p>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fld id="{D4FA8282-5262-455F-BB2F-64F8309295AE}" type="slidenum">
              <a:rPr lang="en-US" altLang="zh-CN"/>
              <a:pPr>
                <a:defRPr/>
              </a:pPr>
              <a:t>‹#›</a:t>
            </a:fld>
            <a:endParaRPr lang="en-US" altLang="zh-CN"/>
          </a:p>
        </p:txBody>
      </p:sp>
    </p:spTree>
    <p:extLst>
      <p:ext uri="{BB962C8B-B14F-4D97-AF65-F5344CB8AC3E}">
        <p14:creationId xmlns:p14="http://schemas.microsoft.com/office/powerpoint/2010/main" val="406681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1BCA0A39-0F9A-4A9C-8787-2580FE31191A}" type="datetime1">
              <a:rPr lang="en-US"/>
              <a:pPr/>
              <a:t>10/31/2010</a:t>
            </a:fld>
            <a:endParaRPr lang="en-US" altLang="zh-CN"/>
          </a:p>
        </p:txBody>
      </p:sp>
      <p:sp>
        <p:nvSpPr>
          <p:cNvPr id="5" name="Rectangle 6"/>
          <p:cNvSpPr>
            <a:spLocks noGrp="1" noChangeArrowheads="1"/>
          </p:cNvSpPr>
          <p:nvPr>
            <p:ph type="ftr" sz="quarter" idx="11"/>
          </p:nvPr>
        </p:nvSpPr>
        <p:spPr>
          <a:ln/>
        </p:spPr>
        <p:txBody>
          <a:bodyPr/>
          <a:lstStyle>
            <a:lvl1pPr>
              <a:defRPr/>
            </a:lvl1pPr>
          </a:lstStyle>
          <a:p>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8E7EFEC0-941C-4376-9D15-9D9C48CB6BB1}" type="slidenum">
              <a:rPr lang="en-US" altLang="zh-CN"/>
              <a:pPr>
                <a:defRPr/>
              </a:pPr>
              <a:t>‹#›</a:t>
            </a:fld>
            <a:endParaRPr lang="en-US" altLang="zh-CN"/>
          </a:p>
        </p:txBody>
      </p:sp>
    </p:spTree>
    <p:extLst>
      <p:ext uri="{BB962C8B-B14F-4D97-AF65-F5344CB8AC3E}">
        <p14:creationId xmlns:p14="http://schemas.microsoft.com/office/powerpoint/2010/main" val="272720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75465B68-820D-4BAE-88BD-DCE5DE035487}" type="datetime1">
              <a:rPr lang="en-US"/>
              <a:pPr/>
              <a:t>10/31/2010</a:t>
            </a:fld>
            <a:endParaRPr lang="en-US" altLang="zh-CN"/>
          </a:p>
        </p:txBody>
      </p:sp>
      <p:sp>
        <p:nvSpPr>
          <p:cNvPr id="5" name="Rectangle 6"/>
          <p:cNvSpPr>
            <a:spLocks noGrp="1" noChangeArrowheads="1"/>
          </p:cNvSpPr>
          <p:nvPr>
            <p:ph type="ftr" sz="quarter" idx="11"/>
          </p:nvPr>
        </p:nvSpPr>
        <p:spPr>
          <a:ln/>
        </p:spPr>
        <p:txBody>
          <a:bodyPr/>
          <a:lstStyle>
            <a:lvl1pPr>
              <a:defRPr/>
            </a:lvl1pPr>
          </a:lstStyle>
          <a:p>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A045C58D-2861-47E9-BC51-9725FE554581}" type="slidenum">
              <a:rPr lang="en-US" altLang="zh-CN"/>
              <a:pPr>
                <a:defRPr/>
              </a:pPr>
              <a:t>‹#›</a:t>
            </a:fld>
            <a:endParaRPr lang="en-US" altLang="zh-CN"/>
          </a:p>
        </p:txBody>
      </p:sp>
    </p:spTree>
    <p:extLst>
      <p:ext uri="{BB962C8B-B14F-4D97-AF65-F5344CB8AC3E}">
        <p14:creationId xmlns:p14="http://schemas.microsoft.com/office/powerpoint/2010/main" val="107119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fld id="{AFBA177A-D9BD-4C6F-BF0B-48E6D7A96354}" type="datetime1">
              <a:rPr lang="en-US"/>
              <a:pPr/>
              <a:t>10/31/2010</a:t>
            </a:fld>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5636FD84-FE76-41DD-8784-D241645D25A2}" type="slidenum">
              <a:rPr lang="en-US" altLang="zh-CN"/>
              <a:pPr>
                <a:defRPr/>
              </a:pPr>
              <a:t>‹#›</a:t>
            </a:fld>
            <a:endParaRPr lang="en-US" altLang="zh-CN"/>
          </a:p>
        </p:txBody>
      </p:sp>
    </p:spTree>
    <p:extLst>
      <p:ext uri="{BB962C8B-B14F-4D97-AF65-F5344CB8AC3E}">
        <p14:creationId xmlns:p14="http://schemas.microsoft.com/office/powerpoint/2010/main" val="294008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6E15A09A-18D9-4C0F-87C4-47364D0CC5E5}" type="datetime1">
              <a:rPr lang="en-US"/>
              <a:pPr/>
              <a:t>10/31/2010</a:t>
            </a:fld>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FD26F8B5-0620-4991-A0D5-8402F13B209E}" type="slidenum">
              <a:rPr lang="en-US" altLang="zh-CN"/>
              <a:pPr>
                <a:defRPr/>
              </a:pPr>
              <a:t>‹#›</a:t>
            </a:fld>
            <a:endParaRPr lang="en-US" altLang="zh-CN"/>
          </a:p>
        </p:txBody>
      </p:sp>
    </p:spTree>
    <p:extLst>
      <p:ext uri="{BB962C8B-B14F-4D97-AF65-F5344CB8AC3E}">
        <p14:creationId xmlns:p14="http://schemas.microsoft.com/office/powerpoint/2010/main" val="3828771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fld id="{7C15E61A-5FB2-46F1-9EAC-C7973A1B7572}" type="datetime1">
              <a:rPr lang="en-US"/>
              <a:pPr/>
              <a:t>10/31/2010</a:t>
            </a:fld>
            <a:endParaRPr lang="en-US" altLang="zh-CN"/>
          </a:p>
        </p:txBody>
      </p:sp>
      <p:sp>
        <p:nvSpPr>
          <p:cNvPr id="7" name="Rectangle 6"/>
          <p:cNvSpPr>
            <a:spLocks noGrp="1" noChangeArrowheads="1"/>
          </p:cNvSpPr>
          <p:nvPr>
            <p:ph type="ftr" sz="quarter" idx="11"/>
          </p:nvPr>
        </p:nvSpPr>
        <p:spPr>
          <a:ln/>
        </p:spPr>
        <p:txBody>
          <a:bodyPr/>
          <a:lstStyle>
            <a:lvl1pPr>
              <a:defRPr/>
            </a:lvl1pPr>
          </a:lstStyle>
          <a:p>
            <a:endParaRPr lang="en-US" altLang="zh-CN"/>
          </a:p>
        </p:txBody>
      </p:sp>
      <p:sp>
        <p:nvSpPr>
          <p:cNvPr id="8" name="Rectangle 7"/>
          <p:cNvSpPr>
            <a:spLocks noGrp="1" noChangeArrowheads="1"/>
          </p:cNvSpPr>
          <p:nvPr>
            <p:ph type="sldNum" sz="quarter" idx="12"/>
          </p:nvPr>
        </p:nvSpPr>
        <p:spPr>
          <a:ln/>
        </p:spPr>
        <p:txBody>
          <a:bodyPr/>
          <a:lstStyle>
            <a:lvl1pPr>
              <a:defRPr/>
            </a:lvl1pPr>
          </a:lstStyle>
          <a:p>
            <a:pPr>
              <a:defRPr/>
            </a:pPr>
            <a:fld id="{4EF1E961-2BA7-43EC-BBD0-348D6DDB75FB}" type="slidenum">
              <a:rPr lang="en-US" altLang="zh-CN"/>
              <a:pPr>
                <a:defRPr/>
              </a:pPr>
              <a:t>‹#›</a:t>
            </a:fld>
            <a:endParaRPr lang="en-US" altLang="zh-CN"/>
          </a:p>
        </p:txBody>
      </p:sp>
    </p:spTree>
    <p:extLst>
      <p:ext uri="{BB962C8B-B14F-4D97-AF65-F5344CB8AC3E}">
        <p14:creationId xmlns:p14="http://schemas.microsoft.com/office/powerpoint/2010/main" val="143650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C6436963-8F32-454D-B478-71ACF432CF03}" type="datetime1">
              <a:rPr lang="en-US"/>
              <a:pPr/>
              <a:t>10/31/2010</a:t>
            </a:fld>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09AC8397-D893-41CB-A5CC-23A07B1B33B7}" type="slidenum">
              <a:rPr lang="en-US" altLang="zh-CN"/>
              <a:pPr>
                <a:defRPr/>
              </a:pPr>
              <a:t>‹#›</a:t>
            </a:fld>
            <a:endParaRPr lang="en-US" altLang="zh-CN"/>
          </a:p>
        </p:txBody>
      </p:sp>
    </p:spTree>
    <p:extLst>
      <p:ext uri="{BB962C8B-B14F-4D97-AF65-F5344CB8AC3E}">
        <p14:creationId xmlns:p14="http://schemas.microsoft.com/office/powerpoint/2010/main" val="128525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B30EA1AE-0717-4E88-B65D-85267B09CCCA}" type="datetime1">
              <a:rPr lang="en-US"/>
              <a:pPr/>
              <a:t>10/31/2010</a:t>
            </a:fld>
            <a:endParaRPr lang="en-US" altLang="zh-CN"/>
          </a:p>
        </p:txBody>
      </p:sp>
      <p:sp>
        <p:nvSpPr>
          <p:cNvPr id="5" name="Rectangle 6"/>
          <p:cNvSpPr>
            <a:spLocks noGrp="1" noChangeArrowheads="1"/>
          </p:cNvSpPr>
          <p:nvPr>
            <p:ph type="ftr" sz="quarter" idx="11"/>
          </p:nvPr>
        </p:nvSpPr>
        <p:spPr>
          <a:ln/>
        </p:spPr>
        <p:txBody>
          <a:bodyPr/>
          <a:lstStyle>
            <a:lvl1pPr>
              <a:defRPr/>
            </a:lvl1pPr>
          </a:lstStyle>
          <a:p>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3A977956-C97C-4DB0-99BB-ECF1321B175A}" type="slidenum">
              <a:rPr lang="en-US" altLang="zh-CN"/>
              <a:pPr>
                <a:defRPr/>
              </a:pPr>
              <a:t>‹#›</a:t>
            </a:fld>
            <a:endParaRPr lang="en-US" altLang="zh-CN"/>
          </a:p>
        </p:txBody>
      </p:sp>
    </p:spTree>
    <p:extLst>
      <p:ext uri="{BB962C8B-B14F-4D97-AF65-F5344CB8AC3E}">
        <p14:creationId xmlns:p14="http://schemas.microsoft.com/office/powerpoint/2010/main" val="118390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4326D20D-0DDF-4424-918F-64B1B43EBF6B}" type="datetime1">
              <a:rPr lang="en-US"/>
              <a:pPr/>
              <a:t>10/31/2010</a:t>
            </a:fld>
            <a:endParaRPr lang="en-US" altLang="zh-CN"/>
          </a:p>
        </p:txBody>
      </p:sp>
      <p:sp>
        <p:nvSpPr>
          <p:cNvPr id="5" name="Rectangle 6"/>
          <p:cNvSpPr>
            <a:spLocks noGrp="1" noChangeArrowheads="1"/>
          </p:cNvSpPr>
          <p:nvPr>
            <p:ph type="ftr" sz="quarter" idx="11"/>
          </p:nvPr>
        </p:nvSpPr>
        <p:spPr>
          <a:ln/>
        </p:spPr>
        <p:txBody>
          <a:bodyPr/>
          <a:lstStyle>
            <a:lvl1pPr>
              <a:defRPr/>
            </a:lvl1pPr>
          </a:lstStyle>
          <a:p>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C63ECFD0-8F83-45C4-A05D-35992488BFDF}" type="slidenum">
              <a:rPr lang="en-US" altLang="zh-CN"/>
              <a:pPr>
                <a:defRPr/>
              </a:pPr>
              <a:t>‹#›</a:t>
            </a:fld>
            <a:endParaRPr lang="en-US" altLang="zh-CN"/>
          </a:p>
        </p:txBody>
      </p:sp>
    </p:spTree>
    <p:extLst>
      <p:ext uri="{BB962C8B-B14F-4D97-AF65-F5344CB8AC3E}">
        <p14:creationId xmlns:p14="http://schemas.microsoft.com/office/powerpoint/2010/main" val="320072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2BC17ADA-99C8-49AB-86F4-C91AA011E2E1}" type="datetime1">
              <a:rPr lang="en-US"/>
              <a:pPr/>
              <a:t>10/31/2010</a:t>
            </a:fld>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59E82AB7-04CD-4BFB-89FF-6C0902DADF27}" type="slidenum">
              <a:rPr lang="en-US" altLang="zh-CN"/>
              <a:pPr>
                <a:defRPr/>
              </a:pPr>
              <a:t>‹#›</a:t>
            </a:fld>
            <a:endParaRPr lang="en-US" altLang="zh-CN"/>
          </a:p>
        </p:txBody>
      </p:sp>
    </p:spTree>
    <p:extLst>
      <p:ext uri="{BB962C8B-B14F-4D97-AF65-F5344CB8AC3E}">
        <p14:creationId xmlns:p14="http://schemas.microsoft.com/office/powerpoint/2010/main" val="242588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17DCF9AA-C536-4B23-8B7A-3EAE5503BAAD}" type="datetime1">
              <a:rPr lang="en-US"/>
              <a:pPr/>
              <a:t>10/31/2010</a:t>
            </a:fld>
            <a:endParaRPr lang="en-US" altLang="zh-CN"/>
          </a:p>
        </p:txBody>
      </p:sp>
      <p:sp>
        <p:nvSpPr>
          <p:cNvPr id="8" name="Rectangle 6"/>
          <p:cNvSpPr>
            <a:spLocks noGrp="1" noChangeArrowheads="1"/>
          </p:cNvSpPr>
          <p:nvPr>
            <p:ph type="ftr" sz="quarter" idx="11"/>
          </p:nvPr>
        </p:nvSpPr>
        <p:spPr>
          <a:ln/>
        </p:spPr>
        <p:txBody>
          <a:bodyPr/>
          <a:lstStyle>
            <a:lvl1pPr>
              <a:defRPr/>
            </a:lvl1pPr>
          </a:lstStyle>
          <a:p>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2496AD95-3726-4B89-842E-1A8AF698C546}" type="slidenum">
              <a:rPr lang="en-US" altLang="zh-CN"/>
              <a:pPr>
                <a:defRPr/>
              </a:pPr>
              <a:t>‹#›</a:t>
            </a:fld>
            <a:endParaRPr lang="en-US" altLang="zh-CN"/>
          </a:p>
        </p:txBody>
      </p:sp>
    </p:spTree>
    <p:extLst>
      <p:ext uri="{BB962C8B-B14F-4D97-AF65-F5344CB8AC3E}">
        <p14:creationId xmlns:p14="http://schemas.microsoft.com/office/powerpoint/2010/main" val="173682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9DD9CC67-32A4-47EA-89E8-37F1640DCB6F}" type="datetime1">
              <a:rPr lang="en-US"/>
              <a:pPr/>
              <a:t>10/31/2010</a:t>
            </a:fld>
            <a:endParaRPr lang="en-US" altLang="zh-CN"/>
          </a:p>
        </p:txBody>
      </p:sp>
      <p:sp>
        <p:nvSpPr>
          <p:cNvPr id="4" name="Rectangle 6"/>
          <p:cNvSpPr>
            <a:spLocks noGrp="1" noChangeArrowheads="1"/>
          </p:cNvSpPr>
          <p:nvPr>
            <p:ph type="ftr" sz="quarter" idx="11"/>
          </p:nvPr>
        </p:nvSpPr>
        <p:spPr>
          <a:ln/>
        </p:spPr>
        <p:txBody>
          <a:bodyPr/>
          <a:lstStyle>
            <a:lvl1pPr>
              <a:defRPr/>
            </a:lvl1pPr>
          </a:lstStyle>
          <a:p>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64587426-E49C-485C-BB45-68314EF70754}" type="slidenum">
              <a:rPr lang="en-US" altLang="zh-CN"/>
              <a:pPr>
                <a:defRPr/>
              </a:pPr>
              <a:t>‹#›</a:t>
            </a:fld>
            <a:endParaRPr lang="en-US" altLang="zh-CN"/>
          </a:p>
        </p:txBody>
      </p:sp>
    </p:spTree>
    <p:extLst>
      <p:ext uri="{BB962C8B-B14F-4D97-AF65-F5344CB8AC3E}">
        <p14:creationId xmlns:p14="http://schemas.microsoft.com/office/powerpoint/2010/main" val="73210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239D3937-894C-4A1A-8C6C-78155615F425}" type="datetime1">
              <a:rPr lang="en-US"/>
              <a:pPr/>
              <a:t>10/31/2010</a:t>
            </a:fld>
            <a:endParaRPr lang="en-US" altLang="zh-CN"/>
          </a:p>
        </p:txBody>
      </p:sp>
      <p:sp>
        <p:nvSpPr>
          <p:cNvPr id="3" name="Rectangle 6"/>
          <p:cNvSpPr>
            <a:spLocks noGrp="1" noChangeArrowheads="1"/>
          </p:cNvSpPr>
          <p:nvPr>
            <p:ph type="ftr" sz="quarter" idx="11"/>
          </p:nvPr>
        </p:nvSpPr>
        <p:spPr>
          <a:ln/>
        </p:spPr>
        <p:txBody>
          <a:bodyPr/>
          <a:lstStyle>
            <a:lvl1pPr>
              <a:defRPr/>
            </a:lvl1pPr>
          </a:lstStyle>
          <a:p>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06E1DC59-D187-4F03-A200-7757CD92AD1E}" type="slidenum">
              <a:rPr lang="en-US" altLang="zh-CN"/>
              <a:pPr>
                <a:defRPr/>
              </a:pPr>
              <a:t>‹#›</a:t>
            </a:fld>
            <a:endParaRPr lang="en-US" altLang="zh-CN"/>
          </a:p>
        </p:txBody>
      </p:sp>
    </p:spTree>
    <p:extLst>
      <p:ext uri="{BB962C8B-B14F-4D97-AF65-F5344CB8AC3E}">
        <p14:creationId xmlns:p14="http://schemas.microsoft.com/office/powerpoint/2010/main" val="264470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2EC58BF7-2D0B-4E50-8575-9888354B09EB}" type="datetime1">
              <a:rPr lang="en-US"/>
              <a:pPr/>
              <a:t>10/31/2010</a:t>
            </a:fld>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79B4AA07-ED7E-46C7-8D92-3525BA089974}" type="slidenum">
              <a:rPr lang="en-US" altLang="zh-CN"/>
              <a:pPr>
                <a:defRPr/>
              </a:pPr>
              <a:t>‹#›</a:t>
            </a:fld>
            <a:endParaRPr lang="en-US" altLang="zh-CN"/>
          </a:p>
        </p:txBody>
      </p:sp>
    </p:spTree>
    <p:extLst>
      <p:ext uri="{BB962C8B-B14F-4D97-AF65-F5344CB8AC3E}">
        <p14:creationId xmlns:p14="http://schemas.microsoft.com/office/powerpoint/2010/main" val="316072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50DC377-3FF2-448F-8145-A9BA23146055}" type="datetime1">
              <a:rPr lang="en-US"/>
              <a:pPr/>
              <a:t>10/31/2010</a:t>
            </a:fld>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90868636-9DBC-428E-845C-997B28D5819E}" type="slidenum">
              <a:rPr lang="en-US" altLang="zh-CN"/>
              <a:pPr>
                <a:defRPr/>
              </a:pPr>
              <a:t>‹#›</a:t>
            </a:fld>
            <a:endParaRPr lang="en-US" altLang="zh-CN"/>
          </a:p>
        </p:txBody>
      </p:sp>
    </p:spTree>
    <p:extLst>
      <p:ext uri="{BB962C8B-B14F-4D97-AF65-F5344CB8AC3E}">
        <p14:creationId xmlns:p14="http://schemas.microsoft.com/office/powerpoint/2010/main" val="176623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purple-black2"/>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124"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i="0">
                <a:solidFill>
                  <a:schemeClr val="tx1"/>
                </a:solidFill>
              </a:defRPr>
            </a:lvl1pPr>
          </a:lstStyle>
          <a:p>
            <a:fld id="{8E6D68E8-3DB4-4585-B825-680E51B45DE1}" type="datetime1">
              <a:rPr lang="en-US"/>
              <a:pPr/>
              <a:t>10/31/2010</a:t>
            </a:fld>
            <a:endParaRPr lang="en-US" altLang="zh-CN"/>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i="0">
                <a:solidFill>
                  <a:schemeClr val="tx1"/>
                </a:solidFill>
              </a:defRPr>
            </a:lvl1pPr>
          </a:lstStyle>
          <a:p>
            <a:endParaRPr lang="en-US" altLang="zh-CN"/>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i="0">
                <a:solidFill>
                  <a:schemeClr val="tx1"/>
                </a:solidFill>
                <a:latin typeface="Arial" pitchFamily="34" charset="0"/>
                <a:cs typeface="Arial" pitchFamily="34" charset="0"/>
              </a:defRPr>
            </a:lvl1pPr>
          </a:lstStyle>
          <a:p>
            <a:pPr>
              <a:defRPr/>
            </a:pPr>
            <a:fld id="{5022770F-E97A-446D-BA29-AC142D26DAC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80"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od.cs.northwestern.edu/imc10/URL_data.tar.gz" TargetMode="External"/><Relationship Id="rId2" Type="http://schemas.openxmlformats.org/officeDocument/2006/relationships/hyperlink" Target="http://list.cs.northwestern.edu/socialnetworksecuri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5.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5.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urrent.cs.ucsb.edu/socialne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52400" y="1219200"/>
            <a:ext cx="8686800" cy="1676400"/>
          </a:xfrm>
        </p:spPr>
        <p:txBody>
          <a:bodyPr/>
          <a:lstStyle/>
          <a:p>
            <a:pPr eaLnBrk="1" hangingPunct="1"/>
            <a:r>
              <a:rPr lang="en-US" altLang="zh-CN" b="1" dirty="0" smtClean="0"/>
              <a:t>Detecting and Characterizing Social Spam Campaigns</a:t>
            </a:r>
          </a:p>
        </p:txBody>
      </p:sp>
      <p:pic>
        <p:nvPicPr>
          <p:cNvPr id="14339" name="Picture 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28599"/>
            <a:ext cx="1143001"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p:cNvSpPr txBox="1">
            <a:spLocks noChangeArrowheads="1"/>
          </p:cNvSpPr>
          <p:nvPr/>
        </p:nvSpPr>
        <p:spPr bwMode="auto">
          <a:xfrm>
            <a:off x="76200" y="2932093"/>
            <a:ext cx="906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ctr" eaLnBrk="1" hangingPunct="1">
              <a:lnSpc>
                <a:spcPct val="100000"/>
              </a:lnSpc>
              <a:spcBef>
                <a:spcPct val="50000"/>
              </a:spcBef>
              <a:buFontTx/>
              <a:buNone/>
            </a:pPr>
            <a:r>
              <a:rPr lang="en-US" altLang="zh-CN" b="1" i="0" dirty="0">
                <a:solidFill>
                  <a:srgbClr val="7030A0"/>
                </a:solidFill>
              </a:rPr>
              <a:t>Hongyu </a:t>
            </a:r>
            <a:r>
              <a:rPr lang="en-US" altLang="zh-CN" b="1" i="0" dirty="0" smtClean="0">
                <a:solidFill>
                  <a:srgbClr val="7030A0"/>
                </a:solidFill>
              </a:rPr>
              <a:t>Gao</a:t>
            </a:r>
            <a:r>
              <a:rPr lang="en-US" altLang="zh-CN" i="0" dirty="0" smtClean="0">
                <a:solidFill>
                  <a:srgbClr val="6600FF"/>
                </a:solidFill>
              </a:rPr>
              <a:t>, </a:t>
            </a:r>
            <a:r>
              <a:rPr lang="en-US" altLang="zh-CN" i="0" dirty="0" smtClean="0">
                <a:solidFill>
                  <a:srgbClr val="00B050"/>
                </a:solidFill>
              </a:rPr>
              <a:t>Jun Hu</a:t>
            </a:r>
            <a:r>
              <a:rPr lang="en-US" altLang="zh-CN" i="0" dirty="0" smtClean="0">
                <a:solidFill>
                  <a:srgbClr val="6600FF"/>
                </a:solidFill>
              </a:rPr>
              <a:t>, </a:t>
            </a:r>
            <a:r>
              <a:rPr lang="en-US" altLang="zh-CN" i="0" dirty="0">
                <a:solidFill>
                  <a:schemeClr val="tx1"/>
                </a:solidFill>
              </a:rPr>
              <a:t>Christo </a:t>
            </a:r>
            <a:r>
              <a:rPr lang="en-US" altLang="zh-CN" i="0" dirty="0" smtClean="0">
                <a:solidFill>
                  <a:schemeClr val="tx1"/>
                </a:solidFill>
              </a:rPr>
              <a:t>Wilson</a:t>
            </a:r>
            <a:r>
              <a:rPr lang="en-US" altLang="zh-CN" i="0" dirty="0" smtClean="0">
                <a:solidFill>
                  <a:srgbClr val="6600FF"/>
                </a:solidFill>
              </a:rPr>
              <a:t>, </a:t>
            </a:r>
            <a:r>
              <a:rPr lang="en-US" altLang="zh-CN" i="0" dirty="0" err="1">
                <a:solidFill>
                  <a:srgbClr val="00B0F0"/>
                </a:solidFill>
              </a:rPr>
              <a:t>Zhichun</a:t>
            </a:r>
            <a:r>
              <a:rPr lang="en-US" altLang="zh-CN" i="0" dirty="0">
                <a:solidFill>
                  <a:srgbClr val="00B0F0"/>
                </a:solidFill>
              </a:rPr>
              <a:t> </a:t>
            </a:r>
            <a:r>
              <a:rPr lang="en-US" altLang="zh-CN" i="0" dirty="0" smtClean="0">
                <a:solidFill>
                  <a:srgbClr val="00B0F0"/>
                </a:solidFill>
              </a:rPr>
              <a:t>Li</a:t>
            </a:r>
            <a:r>
              <a:rPr lang="en-US" altLang="zh-CN" i="0" dirty="0" smtClean="0">
                <a:solidFill>
                  <a:srgbClr val="6600FF"/>
                </a:solidFill>
              </a:rPr>
              <a:t>, </a:t>
            </a:r>
            <a:r>
              <a:rPr lang="en-US" altLang="zh-CN" i="0" dirty="0">
                <a:solidFill>
                  <a:srgbClr val="7030A0"/>
                </a:solidFill>
              </a:rPr>
              <a:t>Yan </a:t>
            </a:r>
            <a:r>
              <a:rPr lang="en-US" altLang="zh-CN" i="0" dirty="0" smtClean="0">
                <a:solidFill>
                  <a:srgbClr val="7030A0"/>
                </a:solidFill>
              </a:rPr>
              <a:t>Chen</a:t>
            </a:r>
            <a:r>
              <a:rPr lang="en-US" altLang="zh-CN" i="0" dirty="0">
                <a:solidFill>
                  <a:srgbClr val="6600FF"/>
                </a:solidFill>
              </a:rPr>
              <a:t> </a:t>
            </a:r>
            <a:r>
              <a:rPr lang="en-US" altLang="zh-CN" i="0" dirty="0" smtClean="0">
                <a:solidFill>
                  <a:schemeClr val="tx1"/>
                </a:solidFill>
              </a:rPr>
              <a:t>and </a:t>
            </a:r>
            <a:r>
              <a:rPr lang="en-US" altLang="zh-CN" i="0" dirty="0">
                <a:solidFill>
                  <a:schemeClr val="tx1"/>
                </a:solidFill>
              </a:rPr>
              <a:t>Ben Y. </a:t>
            </a:r>
            <a:r>
              <a:rPr lang="en-US" altLang="zh-CN" i="0" dirty="0" smtClean="0">
                <a:solidFill>
                  <a:schemeClr val="tx1"/>
                </a:solidFill>
              </a:rPr>
              <a:t>Zhao</a:t>
            </a:r>
            <a:endParaRPr lang="en-US" altLang="zh-CN" i="0" dirty="0">
              <a:solidFill>
                <a:srgbClr val="6600FF"/>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919" y="228599"/>
            <a:ext cx="1641881" cy="1143002"/>
          </a:xfrm>
          <a:prstGeom prst="rect">
            <a:avLst/>
          </a:prstGeom>
        </p:spPr>
      </p:pic>
      <p:sp>
        <p:nvSpPr>
          <p:cNvPr id="3" name="TextBox 2"/>
          <p:cNvSpPr txBox="1"/>
          <p:nvPr/>
        </p:nvSpPr>
        <p:spPr>
          <a:xfrm>
            <a:off x="304800" y="4191000"/>
            <a:ext cx="8839200" cy="1902059"/>
          </a:xfrm>
          <a:prstGeom prst="rect">
            <a:avLst/>
          </a:prstGeom>
          <a:noFill/>
        </p:spPr>
        <p:txBody>
          <a:bodyPr wrap="square" rtlCol="0">
            <a:spAutoFit/>
          </a:bodyPr>
          <a:lstStyle/>
          <a:p>
            <a:pPr algn="ctr">
              <a:buNone/>
            </a:pPr>
            <a:r>
              <a:rPr lang="en-US" i="0" dirty="0" smtClean="0">
                <a:solidFill>
                  <a:srgbClr val="7030A0"/>
                </a:solidFill>
              </a:rPr>
              <a:t>Northwestern University, US</a:t>
            </a:r>
          </a:p>
          <a:p>
            <a:pPr algn="ctr">
              <a:buNone/>
            </a:pPr>
            <a:r>
              <a:rPr lang="en-US" altLang="zh-CN" i="0" dirty="0" smtClean="0">
                <a:solidFill>
                  <a:srgbClr val="00B050"/>
                </a:solidFill>
              </a:rPr>
              <a:t>Northwestern / </a:t>
            </a:r>
            <a:r>
              <a:rPr lang="en-US" altLang="zh-CN" i="0" dirty="0" err="1" smtClean="0">
                <a:solidFill>
                  <a:srgbClr val="00B050"/>
                </a:solidFill>
              </a:rPr>
              <a:t>Huazhong</a:t>
            </a:r>
            <a:r>
              <a:rPr lang="en-US" altLang="zh-CN" i="0" dirty="0" smtClean="0">
                <a:solidFill>
                  <a:srgbClr val="00B050"/>
                </a:solidFill>
              </a:rPr>
              <a:t> Univ. </a:t>
            </a:r>
            <a:r>
              <a:rPr lang="en-US" altLang="zh-CN" i="0" dirty="0">
                <a:solidFill>
                  <a:srgbClr val="00B050"/>
                </a:solidFill>
              </a:rPr>
              <a:t>of </a:t>
            </a:r>
            <a:r>
              <a:rPr lang="en-US" altLang="zh-CN" i="0" dirty="0" err="1" smtClean="0">
                <a:solidFill>
                  <a:srgbClr val="00B050"/>
                </a:solidFill>
              </a:rPr>
              <a:t>Sci</a:t>
            </a:r>
            <a:r>
              <a:rPr lang="en-US" altLang="zh-CN" i="0" dirty="0" smtClean="0">
                <a:solidFill>
                  <a:srgbClr val="00B050"/>
                </a:solidFill>
              </a:rPr>
              <a:t> &amp; Tech, China</a:t>
            </a:r>
          </a:p>
          <a:p>
            <a:pPr algn="ctr">
              <a:buNone/>
            </a:pPr>
            <a:r>
              <a:rPr lang="en-US" i="0" dirty="0" smtClean="0">
                <a:solidFill>
                  <a:schemeClr val="tx1"/>
                </a:solidFill>
              </a:rPr>
              <a:t>University of California, Santa Barbara, US</a:t>
            </a:r>
          </a:p>
          <a:p>
            <a:pPr algn="ctr">
              <a:buNone/>
            </a:pPr>
            <a:r>
              <a:rPr lang="en-US" i="0" dirty="0" smtClean="0">
                <a:solidFill>
                  <a:srgbClr val="00B0F0"/>
                </a:solidFill>
              </a:rPr>
              <a:t>NEC Laboratories America, Inc., US</a:t>
            </a:r>
          </a:p>
        </p:txBody>
      </p:sp>
    </p:spTree>
  </p:cSld>
  <p:clrMapOvr>
    <a:masterClrMapping/>
  </p:clrMapOvr>
  <p:transition advTm="1587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12"/>
          </p:nvPr>
        </p:nvSpPr>
        <p:spPr>
          <a:ln/>
        </p:spPr>
        <p:txBody>
          <a:bodyPr/>
          <a:lstStyle/>
          <a:p>
            <a:pPr>
              <a:defRPr/>
            </a:pPr>
            <a:fld id="{558168F0-A4EF-43C3-8BD8-381A7732CE98}" type="slidenum">
              <a:rPr lang="en-US" altLang="zh-CN"/>
              <a:pPr>
                <a:defRPr/>
              </a:pPr>
              <a:t>10</a:t>
            </a:fld>
            <a:endParaRPr lang="en-US" altLang="zh-CN" dirty="0"/>
          </a:p>
        </p:txBody>
      </p:sp>
      <p:sp>
        <p:nvSpPr>
          <p:cNvPr id="262146" name="Rectangle 2"/>
          <p:cNvSpPr>
            <a:spLocks noGrp="1" noChangeArrowheads="1"/>
          </p:cNvSpPr>
          <p:nvPr>
            <p:ph type="title"/>
          </p:nvPr>
        </p:nvSpPr>
        <p:spPr>
          <a:xfrm>
            <a:off x="457200" y="0"/>
            <a:ext cx="8229600" cy="1143000"/>
          </a:xfrm>
        </p:spPr>
        <p:txBody>
          <a:bodyPr/>
          <a:lstStyle/>
          <a:p>
            <a:r>
              <a:rPr lang="en-US" altLang="zh-CN" dirty="0" smtClean="0"/>
              <a:t>Wall Post Similarity Metric</a:t>
            </a:r>
          </a:p>
        </p:txBody>
      </p:sp>
      <p:sp>
        <p:nvSpPr>
          <p:cNvPr id="262147" name="Rectangle 3"/>
          <p:cNvSpPr>
            <a:spLocks noGrp="1" noChangeArrowheads="1"/>
          </p:cNvSpPr>
          <p:nvPr>
            <p:ph type="body" idx="1"/>
          </p:nvPr>
        </p:nvSpPr>
        <p:spPr>
          <a:xfrm>
            <a:off x="457200" y="1600200"/>
            <a:ext cx="8229600" cy="1752600"/>
          </a:xfrm>
          <a:ln>
            <a:noFill/>
          </a:ln>
        </p:spPr>
        <p:txBody>
          <a:bodyPr/>
          <a:lstStyle/>
          <a:p>
            <a:pPr>
              <a:lnSpc>
                <a:spcPct val="150000"/>
              </a:lnSpc>
            </a:pPr>
            <a:r>
              <a:rPr lang="en-US" altLang="zh-CN" sz="2800" dirty="0" smtClean="0"/>
              <a:t>Condition 1:</a:t>
            </a:r>
          </a:p>
          <a:p>
            <a:pPr lvl="1">
              <a:lnSpc>
                <a:spcPct val="150000"/>
              </a:lnSpc>
            </a:pPr>
            <a:r>
              <a:rPr lang="en-US" altLang="zh-CN" dirty="0"/>
              <a:t>S</a:t>
            </a:r>
            <a:r>
              <a:rPr lang="en-US" altLang="zh-CN" dirty="0" smtClean="0"/>
              <a:t>imilar textual description.</a:t>
            </a:r>
            <a:endParaRPr lang="en-US" altLang="zh-CN" sz="2400" dirty="0"/>
          </a:p>
        </p:txBody>
      </p:sp>
      <p:sp>
        <p:nvSpPr>
          <p:cNvPr id="262148" name="AutoShape 4"/>
          <p:cNvSpPr>
            <a:spLocks noChangeArrowheads="1"/>
          </p:cNvSpPr>
          <p:nvPr/>
        </p:nvSpPr>
        <p:spPr bwMode="auto">
          <a:xfrm>
            <a:off x="381000" y="38100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dirty="0">
                <a:solidFill>
                  <a:srgbClr val="FF3300"/>
                </a:solidFill>
              </a:rPr>
              <a:t>Guess who your secret admirer is??</a:t>
            </a:r>
            <a:r>
              <a:rPr lang="en-US" altLang="zh-CN" sz="2400" i="0" dirty="0">
                <a:solidFill>
                  <a:schemeClr val="tx1"/>
                </a:solidFill>
              </a:rPr>
              <a:t> </a:t>
            </a:r>
          </a:p>
          <a:p>
            <a:pPr marL="342900" indent="-342900">
              <a:buFontTx/>
              <a:buNone/>
            </a:pPr>
            <a:r>
              <a:rPr lang="en-US" altLang="zh-CN" sz="2400" i="0" dirty="0">
                <a:solidFill>
                  <a:srgbClr val="FF3300"/>
                </a:solidFill>
              </a:rPr>
              <a:t>Go here</a:t>
            </a:r>
            <a:r>
              <a:rPr lang="en-US" altLang="zh-CN" sz="2400" i="0" dirty="0">
                <a:solidFill>
                  <a:schemeClr val="tx1"/>
                </a:solidFill>
              </a:rPr>
              <a:t> </a:t>
            </a:r>
            <a:r>
              <a:rPr lang="en-US" altLang="zh-CN" sz="2400" i="0" dirty="0" err="1" smtClean="0">
                <a:solidFill>
                  <a:schemeClr val="tx1"/>
                </a:solidFill>
              </a:rPr>
              <a:t>nevasubevd</a:t>
            </a:r>
            <a:r>
              <a:rPr lang="en-US" altLang="zh-CN" sz="2400" i="0" dirty="0">
                <a:solidFill>
                  <a:schemeClr val="tx1"/>
                </a:solidFill>
              </a:rPr>
              <a:t> </a:t>
            </a:r>
            <a:r>
              <a:rPr lang="en-US" altLang="zh-CN" sz="2400" i="0" dirty="0" smtClean="0">
                <a:solidFill>
                  <a:schemeClr val="tx1"/>
                </a:solidFill>
              </a:rPr>
              <a:t>. </a:t>
            </a:r>
            <a:r>
              <a:rPr lang="en-US" altLang="zh-CN" sz="2400" i="0" dirty="0">
                <a:solidFill>
                  <a:schemeClr val="tx1"/>
                </a:solidFill>
              </a:rPr>
              <a:t>blogs </a:t>
            </a:r>
            <a:r>
              <a:rPr lang="en-US" altLang="zh-CN" sz="2400" i="0" dirty="0" smtClean="0">
                <a:solidFill>
                  <a:schemeClr val="tx1"/>
                </a:solidFill>
              </a:rPr>
              <a:t>pot</a:t>
            </a:r>
            <a:r>
              <a:rPr lang="en-US" altLang="zh-CN" sz="2400" i="0" dirty="0">
                <a:solidFill>
                  <a:schemeClr val="tx1"/>
                </a:solidFill>
              </a:rPr>
              <a:t> </a:t>
            </a:r>
            <a:r>
              <a:rPr lang="en-US" altLang="zh-CN" sz="2400" i="0" dirty="0" smtClean="0">
                <a:solidFill>
                  <a:schemeClr val="tx1"/>
                </a:solidFill>
              </a:rPr>
              <a:t>. </a:t>
            </a:r>
            <a:r>
              <a:rPr lang="en-US" altLang="zh-CN" sz="2400" i="0" dirty="0">
                <a:solidFill>
                  <a:schemeClr val="tx1"/>
                </a:solidFill>
              </a:rPr>
              <a:t>c</a:t>
            </a:r>
            <a:r>
              <a:rPr lang="en-US" altLang="zh-CN" sz="2400" i="0" dirty="0" smtClean="0">
                <a:solidFill>
                  <a:schemeClr val="tx1"/>
                </a:solidFill>
              </a:rPr>
              <a:t>o m </a:t>
            </a:r>
            <a:r>
              <a:rPr lang="en-US" altLang="zh-CN" sz="2400" i="0" dirty="0">
                <a:solidFill>
                  <a:srgbClr val="FF3300"/>
                </a:solidFill>
              </a:rPr>
              <a:t>(take out spaces)</a:t>
            </a:r>
          </a:p>
        </p:txBody>
      </p:sp>
      <p:sp>
        <p:nvSpPr>
          <p:cNvPr id="262149" name="AutoShape 5"/>
          <p:cNvSpPr>
            <a:spLocks noChangeArrowheads="1"/>
          </p:cNvSpPr>
          <p:nvPr/>
        </p:nvSpPr>
        <p:spPr bwMode="auto">
          <a:xfrm>
            <a:off x="381000" y="48006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dirty="0">
                <a:solidFill>
                  <a:srgbClr val="FF3300"/>
                </a:solidFill>
              </a:rPr>
              <a:t>Guess who your secret admirer is</a:t>
            </a:r>
            <a:r>
              <a:rPr lang="en-US" altLang="zh-CN" sz="2400" i="0" dirty="0" smtClean="0">
                <a:solidFill>
                  <a:srgbClr val="FF3300"/>
                </a:solidFill>
              </a:rPr>
              <a:t>??”</a:t>
            </a:r>
            <a:r>
              <a:rPr lang="en-US" altLang="zh-CN" sz="2400" i="0" dirty="0" smtClean="0">
                <a:solidFill>
                  <a:schemeClr val="tx1"/>
                </a:solidFill>
              </a:rPr>
              <a:t> </a:t>
            </a:r>
            <a:endParaRPr lang="en-US" altLang="zh-CN" sz="2400" i="0" dirty="0">
              <a:solidFill>
                <a:schemeClr val="tx1"/>
              </a:solidFill>
            </a:endParaRPr>
          </a:p>
          <a:p>
            <a:pPr marL="342900" indent="-342900">
              <a:buFontTx/>
              <a:buNone/>
            </a:pPr>
            <a:r>
              <a:rPr lang="en-US" altLang="zh-CN" sz="2400" i="0" dirty="0">
                <a:solidFill>
                  <a:srgbClr val="FF3300"/>
                </a:solidFill>
              </a:rPr>
              <a:t>Visit:</a:t>
            </a:r>
            <a:r>
              <a:rPr lang="en-US" altLang="zh-CN" sz="2400" i="0" dirty="0">
                <a:solidFill>
                  <a:schemeClr val="tx1"/>
                </a:solidFill>
              </a:rPr>
              <a:t>  </a:t>
            </a:r>
            <a:r>
              <a:rPr lang="en-US" altLang="zh-CN" sz="2400" i="0" dirty="0" smtClean="0">
                <a:solidFill>
                  <a:schemeClr val="tx1"/>
                </a:solidFill>
              </a:rPr>
              <a:t>yes-crush . </a:t>
            </a:r>
            <a:r>
              <a:rPr lang="en-US" altLang="zh-CN" sz="2400" i="0" dirty="0">
                <a:solidFill>
                  <a:schemeClr val="tx1"/>
                </a:solidFill>
              </a:rPr>
              <a:t>c</a:t>
            </a:r>
            <a:r>
              <a:rPr lang="en-US" altLang="zh-CN" sz="2400" i="0" dirty="0" smtClean="0">
                <a:solidFill>
                  <a:schemeClr val="tx1"/>
                </a:solidFill>
              </a:rPr>
              <a:t>om </a:t>
            </a:r>
            <a:r>
              <a:rPr lang="en-US" altLang="zh-CN" dirty="0" smtClean="0"/>
              <a:t> </a:t>
            </a:r>
            <a:r>
              <a:rPr lang="en-US" altLang="zh-CN" sz="2400" i="0" dirty="0">
                <a:solidFill>
                  <a:srgbClr val="FF3300"/>
                </a:solidFill>
              </a:rPr>
              <a:t>(</a:t>
            </a:r>
            <a:r>
              <a:rPr lang="en-US" altLang="zh-CN" sz="2400" i="0" dirty="0" smtClean="0">
                <a:solidFill>
                  <a:srgbClr val="FF3300"/>
                </a:solidFill>
              </a:rPr>
              <a:t>remove spaces</a:t>
            </a:r>
            <a:r>
              <a:rPr lang="en-US" altLang="zh-CN" sz="2400" i="0" dirty="0">
                <a:solidFill>
                  <a:srgbClr val="FF3300"/>
                </a:solidFill>
              </a:rPr>
              <a:t>)</a:t>
            </a:r>
          </a:p>
        </p:txBody>
      </p:sp>
      <p:grpSp>
        <p:nvGrpSpPr>
          <p:cNvPr id="262153" name="Group 9"/>
          <p:cNvGrpSpPr>
            <a:grpSpLocks/>
          </p:cNvGrpSpPr>
          <p:nvPr/>
        </p:nvGrpSpPr>
        <p:grpSpPr bwMode="auto">
          <a:xfrm>
            <a:off x="2286000" y="5791200"/>
            <a:ext cx="4343400" cy="609600"/>
            <a:chOff x="1440" y="3658"/>
            <a:chExt cx="2736" cy="384"/>
          </a:xfrm>
        </p:grpSpPr>
        <p:sp>
          <p:nvSpPr>
            <p:cNvPr id="262151" name="AutoShape 7"/>
            <p:cNvSpPr>
              <a:spLocks noChangeArrowheads="1"/>
            </p:cNvSpPr>
            <p:nvPr/>
          </p:nvSpPr>
          <p:spPr bwMode="auto">
            <a:xfrm>
              <a:off x="1440" y="3658"/>
              <a:ext cx="593" cy="384"/>
            </a:xfrm>
            <a:prstGeom prst="down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152" name="Rectangle 8"/>
            <p:cNvSpPr>
              <a:spLocks noChangeArrowheads="1"/>
            </p:cNvSpPr>
            <p:nvPr/>
          </p:nvSpPr>
          <p:spPr bwMode="auto">
            <a:xfrm>
              <a:off x="2112" y="3696"/>
              <a:ext cx="206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buFontTx/>
                <a:buNone/>
              </a:pPr>
              <a:r>
                <a:rPr lang="en-US" altLang="zh-CN" i="0" dirty="0">
                  <a:solidFill>
                    <a:schemeClr val="tx1"/>
                  </a:solidFill>
                </a:rPr>
                <a:t>Establish an edge! </a:t>
              </a:r>
            </a:p>
          </p:txBody>
        </p:sp>
      </p:grpSp>
      <p:sp>
        <p:nvSpPr>
          <p:cNvPr id="10" name="AutoShape 4"/>
          <p:cNvSpPr>
            <a:spLocks noChangeArrowheads="1"/>
          </p:cNvSpPr>
          <p:nvPr/>
        </p:nvSpPr>
        <p:spPr bwMode="auto">
          <a:xfrm>
            <a:off x="381000" y="38100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dirty="0">
                <a:solidFill>
                  <a:srgbClr val="FF3300"/>
                </a:solidFill>
              </a:rPr>
              <a:t>Guess who your secret admirer is??</a:t>
            </a:r>
            <a:r>
              <a:rPr lang="en-US" altLang="zh-CN" sz="2400" i="0" dirty="0">
                <a:solidFill>
                  <a:schemeClr val="tx1"/>
                </a:solidFill>
              </a:rPr>
              <a:t> </a:t>
            </a:r>
          </a:p>
          <a:p>
            <a:pPr marL="342900" indent="-342900">
              <a:buFontTx/>
              <a:buNone/>
            </a:pPr>
            <a:r>
              <a:rPr lang="en-US" altLang="zh-CN" sz="2400" i="0" dirty="0">
                <a:solidFill>
                  <a:srgbClr val="FF3300"/>
                </a:solidFill>
              </a:rPr>
              <a:t>Go here</a:t>
            </a:r>
            <a:r>
              <a:rPr lang="en-US" altLang="zh-CN" sz="2400" i="0" dirty="0">
                <a:solidFill>
                  <a:schemeClr val="tx1"/>
                </a:solidFill>
              </a:rPr>
              <a:t> </a:t>
            </a:r>
            <a:r>
              <a:rPr lang="en-US" altLang="zh-CN" sz="2400" i="0" dirty="0" smtClean="0">
                <a:solidFill>
                  <a:schemeClr val="tx1"/>
                </a:solidFill>
              </a:rPr>
              <a:t>                                                 </a:t>
            </a:r>
            <a:r>
              <a:rPr lang="en-US" altLang="zh-CN" sz="2400" i="0" dirty="0" smtClean="0">
                <a:solidFill>
                  <a:srgbClr val="FF3300"/>
                </a:solidFill>
              </a:rPr>
              <a:t>(</a:t>
            </a:r>
            <a:r>
              <a:rPr lang="en-US" altLang="zh-CN" sz="2400" i="0" dirty="0">
                <a:solidFill>
                  <a:srgbClr val="FF3300"/>
                </a:solidFill>
              </a:rPr>
              <a:t>take out spaces)</a:t>
            </a:r>
          </a:p>
        </p:txBody>
      </p:sp>
      <p:sp>
        <p:nvSpPr>
          <p:cNvPr id="11" name="AutoShape 4"/>
          <p:cNvSpPr>
            <a:spLocks noChangeArrowheads="1"/>
          </p:cNvSpPr>
          <p:nvPr/>
        </p:nvSpPr>
        <p:spPr bwMode="auto">
          <a:xfrm>
            <a:off x="381000" y="38100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dirty="0" smtClean="0">
                <a:solidFill>
                  <a:srgbClr val="FF3300"/>
                </a:solidFill>
              </a:rPr>
              <a:t>“Guess </a:t>
            </a:r>
            <a:r>
              <a:rPr lang="en-US" altLang="zh-CN" sz="2400" i="0" dirty="0">
                <a:solidFill>
                  <a:srgbClr val="FF3300"/>
                </a:solidFill>
              </a:rPr>
              <a:t>who ”, </a:t>
            </a:r>
            <a:r>
              <a:rPr lang="en-US" altLang="zh-CN" sz="2400" i="0" dirty="0" smtClean="0">
                <a:solidFill>
                  <a:srgbClr val="FF3300"/>
                </a:solidFill>
              </a:rPr>
              <a:t>“</a:t>
            </a:r>
            <a:r>
              <a:rPr lang="en-US" altLang="zh-CN" sz="2400" i="0" dirty="0" err="1" smtClean="0">
                <a:solidFill>
                  <a:srgbClr val="FF3300"/>
                </a:solidFill>
              </a:rPr>
              <a:t>uess</a:t>
            </a:r>
            <a:r>
              <a:rPr lang="en-US" altLang="zh-CN" sz="2400" i="0" dirty="0" smtClean="0">
                <a:solidFill>
                  <a:srgbClr val="FF3300"/>
                </a:solidFill>
              </a:rPr>
              <a:t> </a:t>
            </a:r>
            <a:r>
              <a:rPr lang="en-US" altLang="zh-CN" sz="2400" i="0" dirty="0">
                <a:solidFill>
                  <a:srgbClr val="FF3300"/>
                </a:solidFill>
              </a:rPr>
              <a:t>who </a:t>
            </a:r>
            <a:r>
              <a:rPr lang="en-US" altLang="zh-CN" sz="2400" i="0" dirty="0" smtClean="0">
                <a:solidFill>
                  <a:srgbClr val="FF3300"/>
                </a:solidFill>
              </a:rPr>
              <a:t>y”, “</a:t>
            </a:r>
            <a:r>
              <a:rPr lang="en-US" altLang="zh-CN" sz="2400" i="0" dirty="0" err="1" smtClean="0">
                <a:solidFill>
                  <a:srgbClr val="FF3300"/>
                </a:solidFill>
              </a:rPr>
              <a:t>ess</a:t>
            </a:r>
            <a:r>
              <a:rPr lang="en-US" altLang="zh-CN" sz="2400" i="0" dirty="0" smtClean="0">
                <a:solidFill>
                  <a:srgbClr val="FF3300"/>
                </a:solidFill>
              </a:rPr>
              <a:t> </a:t>
            </a:r>
            <a:r>
              <a:rPr lang="en-US" altLang="zh-CN" sz="2400" i="0" dirty="0">
                <a:solidFill>
                  <a:srgbClr val="FF3300"/>
                </a:solidFill>
              </a:rPr>
              <a:t>who </a:t>
            </a:r>
            <a:r>
              <a:rPr lang="en-US" altLang="zh-CN" sz="2400" i="0" dirty="0" err="1" smtClean="0">
                <a:solidFill>
                  <a:srgbClr val="FF3300"/>
                </a:solidFill>
              </a:rPr>
              <a:t>yo</a:t>
            </a:r>
            <a:r>
              <a:rPr lang="en-US" altLang="zh-CN" sz="2400" i="0" dirty="0" smtClean="0">
                <a:solidFill>
                  <a:srgbClr val="FF3300"/>
                </a:solidFill>
              </a:rPr>
              <a:t>”, “</a:t>
            </a:r>
            <a:r>
              <a:rPr lang="en-US" altLang="zh-CN" sz="2400" i="0" dirty="0" err="1" smtClean="0">
                <a:solidFill>
                  <a:srgbClr val="FF3300"/>
                </a:solidFill>
              </a:rPr>
              <a:t>ss</a:t>
            </a:r>
            <a:r>
              <a:rPr lang="en-US" altLang="zh-CN" sz="2400" i="0" dirty="0" smtClean="0">
                <a:solidFill>
                  <a:srgbClr val="FF3300"/>
                </a:solidFill>
              </a:rPr>
              <a:t> </a:t>
            </a:r>
            <a:r>
              <a:rPr lang="en-US" altLang="zh-CN" sz="2400" i="0" dirty="0">
                <a:solidFill>
                  <a:srgbClr val="FF3300"/>
                </a:solidFill>
              </a:rPr>
              <a:t>who </a:t>
            </a:r>
            <a:r>
              <a:rPr lang="en-US" altLang="zh-CN" sz="2400" i="0" dirty="0" smtClean="0">
                <a:solidFill>
                  <a:srgbClr val="FF3300"/>
                </a:solidFill>
              </a:rPr>
              <a:t>you”, </a:t>
            </a:r>
          </a:p>
          <a:p>
            <a:pPr marL="342900" indent="-342900">
              <a:buFontTx/>
              <a:buNone/>
            </a:pPr>
            <a:r>
              <a:rPr lang="en-US" altLang="zh-CN" sz="2400" i="0" dirty="0" smtClean="0">
                <a:solidFill>
                  <a:srgbClr val="FF3300"/>
                </a:solidFill>
              </a:rPr>
              <a:t>“s </a:t>
            </a:r>
            <a:r>
              <a:rPr lang="en-US" altLang="zh-CN" sz="2400" i="0" dirty="0">
                <a:solidFill>
                  <a:srgbClr val="FF3300"/>
                </a:solidFill>
              </a:rPr>
              <a:t>who </a:t>
            </a:r>
            <a:r>
              <a:rPr lang="en-US" altLang="zh-CN" sz="2400" i="0" dirty="0" smtClean="0">
                <a:solidFill>
                  <a:srgbClr val="FF3300"/>
                </a:solidFill>
              </a:rPr>
              <a:t>your”, “ </a:t>
            </a:r>
            <a:r>
              <a:rPr lang="en-US" altLang="zh-CN" sz="2400" i="0" dirty="0">
                <a:solidFill>
                  <a:srgbClr val="FF3300"/>
                </a:solidFill>
              </a:rPr>
              <a:t>who your </a:t>
            </a:r>
            <a:r>
              <a:rPr lang="en-US" altLang="zh-CN" sz="2400" i="0" dirty="0" smtClean="0">
                <a:solidFill>
                  <a:srgbClr val="FF3300"/>
                </a:solidFill>
              </a:rPr>
              <a:t>”,  “</a:t>
            </a:r>
            <a:r>
              <a:rPr lang="en-US" altLang="zh-CN" sz="2400" i="0" dirty="0">
                <a:solidFill>
                  <a:srgbClr val="FF3300"/>
                </a:solidFill>
              </a:rPr>
              <a:t>who your </a:t>
            </a:r>
            <a:r>
              <a:rPr lang="en-US" altLang="zh-CN" sz="2400" i="0" dirty="0" smtClean="0">
                <a:solidFill>
                  <a:srgbClr val="FF3300"/>
                </a:solidFill>
              </a:rPr>
              <a:t>s”, “ho </a:t>
            </a:r>
            <a:r>
              <a:rPr lang="en-US" altLang="zh-CN" sz="2400" i="0" dirty="0">
                <a:solidFill>
                  <a:srgbClr val="FF3300"/>
                </a:solidFill>
              </a:rPr>
              <a:t>your </a:t>
            </a:r>
            <a:r>
              <a:rPr lang="en-US" altLang="zh-CN" sz="2400" i="0" dirty="0" smtClean="0">
                <a:solidFill>
                  <a:srgbClr val="FF3300"/>
                </a:solidFill>
              </a:rPr>
              <a:t>se”, …</a:t>
            </a:r>
            <a:endParaRPr lang="en-US" altLang="zh-CN" sz="2400" i="0" dirty="0">
              <a:solidFill>
                <a:srgbClr val="FF3300"/>
              </a:solidFill>
            </a:endParaRPr>
          </a:p>
        </p:txBody>
      </p:sp>
      <p:sp>
        <p:nvSpPr>
          <p:cNvPr id="12" name="AutoShape 5"/>
          <p:cNvSpPr>
            <a:spLocks noChangeArrowheads="1"/>
          </p:cNvSpPr>
          <p:nvPr/>
        </p:nvSpPr>
        <p:spPr bwMode="auto">
          <a:xfrm>
            <a:off x="381000" y="38100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dirty="0">
                <a:solidFill>
                  <a:srgbClr val="FF3300"/>
                </a:solidFill>
              </a:rPr>
              <a:t>14131193659701777830, 14741306959712195600, </a:t>
            </a:r>
            <a:endParaRPr lang="en-US" altLang="zh-CN" sz="2400" i="0" dirty="0" smtClean="0">
              <a:solidFill>
                <a:srgbClr val="FF3300"/>
              </a:solidFill>
            </a:endParaRPr>
          </a:p>
          <a:p>
            <a:pPr marL="342900" indent="-342900">
              <a:buFontTx/>
              <a:buNone/>
            </a:pPr>
            <a:r>
              <a:rPr lang="en-US" altLang="zh-CN" sz="2400" i="0" dirty="0">
                <a:solidFill>
                  <a:srgbClr val="FF3300"/>
                </a:solidFill>
              </a:rPr>
              <a:t>10922172988510136713, </a:t>
            </a:r>
            <a:r>
              <a:rPr lang="en-US" altLang="zh-CN" sz="2400" i="0" dirty="0" smtClean="0">
                <a:solidFill>
                  <a:srgbClr val="FF3300"/>
                </a:solidFill>
              </a:rPr>
              <a:t>9812648544744602511, …</a:t>
            </a:r>
            <a:endParaRPr lang="en-US" altLang="zh-CN" sz="2400" i="0" dirty="0">
              <a:solidFill>
                <a:srgbClr val="FF3300"/>
              </a:solidFill>
            </a:endParaRPr>
          </a:p>
        </p:txBody>
      </p:sp>
      <p:sp>
        <p:nvSpPr>
          <p:cNvPr id="13" name="AutoShape 5"/>
          <p:cNvSpPr>
            <a:spLocks noChangeArrowheads="1"/>
          </p:cNvSpPr>
          <p:nvPr/>
        </p:nvSpPr>
        <p:spPr bwMode="auto">
          <a:xfrm>
            <a:off x="388883" y="38100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dirty="0">
                <a:solidFill>
                  <a:srgbClr val="FF3300"/>
                </a:solidFill>
              </a:rPr>
              <a:t>996649753058124798, </a:t>
            </a:r>
            <a:r>
              <a:rPr lang="en-US" altLang="zh-CN" sz="2400" i="0" dirty="0" smtClean="0">
                <a:solidFill>
                  <a:srgbClr val="FF3300"/>
                </a:solidFill>
              </a:rPr>
              <a:t>1893573314373873575, </a:t>
            </a:r>
          </a:p>
          <a:p>
            <a:pPr marL="342900" indent="-342900">
              <a:buFontTx/>
              <a:buNone/>
            </a:pPr>
            <a:r>
              <a:rPr lang="en-US" altLang="zh-CN" sz="2400" i="0" dirty="0">
                <a:solidFill>
                  <a:srgbClr val="FF3300"/>
                </a:solidFill>
              </a:rPr>
              <a:t>4928375840175086076, </a:t>
            </a:r>
            <a:r>
              <a:rPr lang="en-US" altLang="zh-CN" sz="2400" i="0" dirty="0" smtClean="0">
                <a:solidFill>
                  <a:srgbClr val="FF3300"/>
                </a:solidFill>
              </a:rPr>
              <a:t>5186308048176380985, …</a:t>
            </a:r>
            <a:endParaRPr lang="en-US" altLang="zh-CN" sz="2400" i="0" dirty="0">
              <a:solidFill>
                <a:srgbClr val="FF3300"/>
              </a:solidFill>
            </a:endParaRPr>
          </a:p>
        </p:txBody>
      </p:sp>
      <p:sp>
        <p:nvSpPr>
          <p:cNvPr id="18" name="AutoShape 5"/>
          <p:cNvSpPr>
            <a:spLocks noChangeArrowheads="1"/>
          </p:cNvSpPr>
          <p:nvPr/>
        </p:nvSpPr>
        <p:spPr bwMode="auto">
          <a:xfrm>
            <a:off x="381000" y="48006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dirty="0">
                <a:solidFill>
                  <a:srgbClr val="FF3300"/>
                </a:solidFill>
              </a:rPr>
              <a:t>Guess who your secret admirer is</a:t>
            </a:r>
            <a:r>
              <a:rPr lang="en-US" altLang="zh-CN" sz="2400" i="0" dirty="0" smtClean="0">
                <a:solidFill>
                  <a:srgbClr val="FF3300"/>
                </a:solidFill>
              </a:rPr>
              <a:t>??”</a:t>
            </a:r>
            <a:r>
              <a:rPr lang="en-US" altLang="zh-CN" sz="2400" i="0" dirty="0" smtClean="0">
                <a:solidFill>
                  <a:schemeClr val="tx1"/>
                </a:solidFill>
              </a:rPr>
              <a:t> </a:t>
            </a:r>
            <a:endParaRPr lang="en-US" altLang="zh-CN" sz="2400" i="0" dirty="0">
              <a:solidFill>
                <a:schemeClr val="tx1"/>
              </a:solidFill>
            </a:endParaRPr>
          </a:p>
          <a:p>
            <a:pPr marL="342900" indent="-342900">
              <a:buFontTx/>
              <a:buNone/>
            </a:pPr>
            <a:r>
              <a:rPr lang="en-US" altLang="zh-CN" sz="2400" i="0" dirty="0">
                <a:solidFill>
                  <a:srgbClr val="FF3300"/>
                </a:solidFill>
              </a:rPr>
              <a:t>Visit:</a:t>
            </a:r>
            <a:r>
              <a:rPr lang="en-US" altLang="zh-CN" sz="2400" i="0" dirty="0">
                <a:solidFill>
                  <a:schemeClr val="tx1"/>
                </a:solidFill>
              </a:rPr>
              <a:t>  </a:t>
            </a:r>
            <a:r>
              <a:rPr lang="en-US" altLang="zh-CN" sz="2400" i="0" dirty="0" smtClean="0">
                <a:solidFill>
                  <a:schemeClr val="bg1"/>
                </a:solidFill>
              </a:rPr>
              <a:t>yes-crush . </a:t>
            </a:r>
            <a:r>
              <a:rPr lang="en-US" altLang="zh-CN" sz="2400" i="0" dirty="0">
                <a:solidFill>
                  <a:schemeClr val="bg1"/>
                </a:solidFill>
              </a:rPr>
              <a:t>c</a:t>
            </a:r>
            <a:r>
              <a:rPr lang="en-US" altLang="zh-CN" sz="2400" i="0" dirty="0" smtClean="0">
                <a:solidFill>
                  <a:schemeClr val="bg1"/>
                </a:solidFill>
              </a:rPr>
              <a:t>om </a:t>
            </a:r>
            <a:r>
              <a:rPr lang="en-US" altLang="zh-CN" dirty="0" smtClean="0">
                <a:solidFill>
                  <a:schemeClr val="bg1"/>
                </a:solidFill>
              </a:rPr>
              <a:t> </a:t>
            </a:r>
            <a:r>
              <a:rPr lang="en-US" altLang="zh-CN" sz="2400" i="0" dirty="0">
                <a:solidFill>
                  <a:srgbClr val="FF3300"/>
                </a:solidFill>
              </a:rPr>
              <a:t>(</a:t>
            </a:r>
            <a:r>
              <a:rPr lang="en-US" altLang="zh-CN" sz="2400" i="0" dirty="0" smtClean="0">
                <a:solidFill>
                  <a:srgbClr val="FF3300"/>
                </a:solidFill>
              </a:rPr>
              <a:t>remove spaces</a:t>
            </a:r>
            <a:r>
              <a:rPr lang="en-US" altLang="zh-CN" sz="2400" i="0" dirty="0">
                <a:solidFill>
                  <a:srgbClr val="FF3300"/>
                </a:solidFill>
              </a:rPr>
              <a:t>)</a:t>
            </a:r>
          </a:p>
        </p:txBody>
      </p:sp>
      <p:sp>
        <p:nvSpPr>
          <p:cNvPr id="19" name="AutoShape 5"/>
          <p:cNvSpPr>
            <a:spLocks noChangeArrowheads="1"/>
          </p:cNvSpPr>
          <p:nvPr/>
        </p:nvSpPr>
        <p:spPr bwMode="auto">
          <a:xfrm>
            <a:off x="381000" y="48006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dirty="0" smtClean="0">
                <a:solidFill>
                  <a:srgbClr val="FF3300"/>
                </a:solidFill>
              </a:rPr>
              <a:t>“Guess who ”, “</a:t>
            </a:r>
            <a:r>
              <a:rPr lang="en-US" altLang="zh-CN" sz="2400" i="0" dirty="0" err="1" smtClean="0">
                <a:solidFill>
                  <a:srgbClr val="FF3300"/>
                </a:solidFill>
              </a:rPr>
              <a:t>uess</a:t>
            </a:r>
            <a:r>
              <a:rPr lang="en-US" altLang="zh-CN" sz="2400" i="0" dirty="0" smtClean="0">
                <a:solidFill>
                  <a:srgbClr val="FF3300"/>
                </a:solidFill>
              </a:rPr>
              <a:t> who y”, “</a:t>
            </a:r>
            <a:r>
              <a:rPr lang="en-US" altLang="zh-CN" sz="2400" i="0" dirty="0" err="1" smtClean="0">
                <a:solidFill>
                  <a:srgbClr val="FF3300"/>
                </a:solidFill>
              </a:rPr>
              <a:t>ess</a:t>
            </a:r>
            <a:r>
              <a:rPr lang="en-US" altLang="zh-CN" sz="2400" i="0" dirty="0" smtClean="0">
                <a:solidFill>
                  <a:srgbClr val="FF3300"/>
                </a:solidFill>
              </a:rPr>
              <a:t> who </a:t>
            </a:r>
            <a:r>
              <a:rPr lang="en-US" altLang="zh-CN" sz="2400" i="0" dirty="0" err="1" smtClean="0">
                <a:solidFill>
                  <a:srgbClr val="FF3300"/>
                </a:solidFill>
              </a:rPr>
              <a:t>yo</a:t>
            </a:r>
            <a:r>
              <a:rPr lang="en-US" altLang="zh-CN" sz="2400" i="0" dirty="0" smtClean="0">
                <a:solidFill>
                  <a:srgbClr val="FF3300"/>
                </a:solidFill>
              </a:rPr>
              <a:t>”, “</a:t>
            </a:r>
            <a:r>
              <a:rPr lang="en-US" altLang="zh-CN" sz="2400" i="0" dirty="0" err="1" smtClean="0">
                <a:solidFill>
                  <a:srgbClr val="FF3300"/>
                </a:solidFill>
              </a:rPr>
              <a:t>ss</a:t>
            </a:r>
            <a:r>
              <a:rPr lang="en-US" altLang="zh-CN" sz="2400" i="0" dirty="0" smtClean="0">
                <a:solidFill>
                  <a:srgbClr val="FF3300"/>
                </a:solidFill>
              </a:rPr>
              <a:t> who you”,</a:t>
            </a:r>
          </a:p>
          <a:p>
            <a:pPr marL="342900" indent="-342900">
              <a:buFontTx/>
              <a:buNone/>
            </a:pPr>
            <a:r>
              <a:rPr lang="en-US" altLang="zh-CN" sz="2400" i="0" dirty="0" smtClean="0">
                <a:solidFill>
                  <a:srgbClr val="FF3300"/>
                </a:solidFill>
              </a:rPr>
              <a:t>“s who your”, “who your s”, “ho your se”, “o your sec”, …</a:t>
            </a:r>
            <a:endParaRPr lang="en-US" altLang="zh-CN" sz="2400" i="0" dirty="0">
              <a:solidFill>
                <a:srgbClr val="FF3300"/>
              </a:solidFill>
            </a:endParaRPr>
          </a:p>
        </p:txBody>
      </p:sp>
      <p:sp>
        <p:nvSpPr>
          <p:cNvPr id="20" name="AutoShape 5"/>
          <p:cNvSpPr>
            <a:spLocks noChangeArrowheads="1"/>
          </p:cNvSpPr>
          <p:nvPr/>
        </p:nvSpPr>
        <p:spPr bwMode="auto">
          <a:xfrm>
            <a:off x="381000" y="48006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dirty="0">
                <a:solidFill>
                  <a:srgbClr val="FF3300"/>
                </a:solidFill>
              </a:rPr>
              <a:t>14131193659701777830, </a:t>
            </a:r>
            <a:r>
              <a:rPr lang="en-US" altLang="zh-CN" sz="2400" i="0" dirty="0" smtClean="0">
                <a:solidFill>
                  <a:srgbClr val="FF3300"/>
                </a:solidFill>
              </a:rPr>
              <a:t>14741306959712195600, </a:t>
            </a:r>
          </a:p>
          <a:p>
            <a:pPr marL="342900" indent="-342900">
              <a:buFontTx/>
              <a:buNone/>
            </a:pPr>
            <a:r>
              <a:rPr lang="en-US" altLang="zh-CN" sz="2400" i="0" dirty="0">
                <a:solidFill>
                  <a:srgbClr val="FF3300"/>
                </a:solidFill>
              </a:rPr>
              <a:t>10922172988510136713, </a:t>
            </a:r>
            <a:r>
              <a:rPr lang="en-US" altLang="zh-CN" sz="2400" i="0" dirty="0" smtClean="0">
                <a:solidFill>
                  <a:srgbClr val="FF3300"/>
                </a:solidFill>
              </a:rPr>
              <a:t>9812648544744602511, …</a:t>
            </a:r>
            <a:endParaRPr lang="en-US" altLang="zh-CN" sz="2400" i="0" dirty="0">
              <a:solidFill>
                <a:srgbClr val="FF3300"/>
              </a:solidFill>
            </a:endParaRPr>
          </a:p>
        </p:txBody>
      </p:sp>
      <p:sp>
        <p:nvSpPr>
          <p:cNvPr id="21" name="AutoShape 5"/>
          <p:cNvSpPr>
            <a:spLocks noChangeArrowheads="1"/>
          </p:cNvSpPr>
          <p:nvPr/>
        </p:nvSpPr>
        <p:spPr bwMode="auto">
          <a:xfrm>
            <a:off x="381000" y="48006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dirty="0">
                <a:solidFill>
                  <a:srgbClr val="FF3300"/>
                </a:solidFill>
              </a:rPr>
              <a:t>996649753058124798, </a:t>
            </a:r>
            <a:r>
              <a:rPr lang="en-US" altLang="zh-CN" sz="2400" i="0" dirty="0" smtClean="0">
                <a:solidFill>
                  <a:srgbClr val="FF3300"/>
                </a:solidFill>
              </a:rPr>
              <a:t>1893573314373873575, </a:t>
            </a:r>
          </a:p>
          <a:p>
            <a:pPr marL="342900" indent="-342900">
              <a:buFontTx/>
              <a:buNone/>
            </a:pPr>
            <a:r>
              <a:rPr lang="en-US" altLang="zh-CN" sz="2400" i="0" dirty="0">
                <a:solidFill>
                  <a:srgbClr val="FF3300"/>
                </a:solidFill>
              </a:rPr>
              <a:t>4928375840175086076, </a:t>
            </a:r>
            <a:r>
              <a:rPr lang="en-US" altLang="zh-CN" sz="2400" i="0" dirty="0" smtClean="0">
                <a:solidFill>
                  <a:srgbClr val="FF3300"/>
                </a:solidFill>
              </a:rPr>
              <a:t>5186308048176380985, …</a:t>
            </a:r>
            <a:endParaRPr lang="en-US" altLang="zh-CN" sz="2400" i="0" dirty="0">
              <a:solidFill>
                <a:srgbClr val="FF33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7176"/>
    </mc:Choice>
    <mc:Fallback>
      <p:transition spd="slow" advTm="97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2153"/>
                                        </p:tgtEl>
                                        <p:attrNameLst>
                                          <p:attrName>style.visibility</p:attrName>
                                        </p:attrNameLst>
                                      </p:cBhvr>
                                      <p:to>
                                        <p:strVal val="visible"/>
                                      </p:to>
                                    </p:set>
                                    <p:animEffect transition="in" filter="checkerboard(across)">
                                      <p:cBhvr>
                                        <p:cTn id="7" dur="500"/>
                                        <p:tgtEl>
                                          <p:spTgt spid="262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62148"/>
                                        </p:tgtEl>
                                      </p:cBhvr>
                                    </p:animEffect>
                                    <p:set>
                                      <p:cBhvr>
                                        <p:cTn id="12" dur="1" fill="hold">
                                          <p:stCondLst>
                                            <p:cond delay="499"/>
                                          </p:stCondLst>
                                        </p:cTn>
                                        <p:tgtEl>
                                          <p:spTgt spid="26214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62149"/>
                                        </p:tgtEl>
                                      </p:cBhvr>
                                    </p:animEffect>
                                    <p:set>
                                      <p:cBhvr>
                                        <p:cTn id="15" dur="1" fill="hold">
                                          <p:stCondLst>
                                            <p:cond delay="499"/>
                                          </p:stCondLst>
                                        </p:cTn>
                                        <p:tgtEl>
                                          <p:spTgt spid="26214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62153"/>
                                        </p:tgtEl>
                                      </p:cBhvr>
                                    </p:animEffect>
                                    <p:set>
                                      <p:cBhvr>
                                        <p:cTn id="18" dur="1" fill="hold">
                                          <p:stCondLst>
                                            <p:cond delay="499"/>
                                          </p:stCondLst>
                                        </p:cTn>
                                        <p:tgtEl>
                                          <p:spTgt spid="26215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nodeType="withEffect">
                                  <p:stCondLst>
                                    <p:cond delay="0"/>
                                  </p:stCondLst>
                                  <p:childTnLst>
                                    <p:set>
                                      <p:cBhvr>
                                        <p:cTn id="65" dur="1" fill="hold">
                                          <p:stCondLst>
                                            <p:cond delay="0"/>
                                          </p:stCondLst>
                                        </p:cTn>
                                        <p:tgtEl>
                                          <p:spTgt spid="13">
                                            <p:txEl>
                                              <p:pRg st="0" end="0"/>
                                            </p:txEl>
                                          </p:spTgt>
                                        </p:tgtEl>
                                        <p:attrNameLst>
                                          <p:attrName>style.visibility</p:attrName>
                                        </p:attrNameLst>
                                      </p:cBhvr>
                                      <p:to>
                                        <p:strVal val="visible"/>
                                      </p:to>
                                    </p:set>
                                    <p:animEffect transition="in" filter="fade">
                                      <p:cBhvr>
                                        <p:cTn id="66" dur="500"/>
                                        <p:tgtEl>
                                          <p:spTgt spid="13">
                                            <p:txEl>
                                              <p:pRg st="0" end="0"/>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13">
                                            <p:txEl>
                                              <p:pRg st="1" end="1"/>
                                            </p:txEl>
                                          </p:spTgt>
                                        </p:tgtEl>
                                        <p:attrNameLst>
                                          <p:attrName>style.visibility</p:attrName>
                                        </p:attrNameLst>
                                      </p:cBhvr>
                                      <p:to>
                                        <p:strVal val="visible"/>
                                      </p:to>
                                    </p:set>
                                    <p:animEffect transition="in" filter="fade">
                                      <p:cBhvr>
                                        <p:cTn id="69" dur="500"/>
                                        <p:tgtEl>
                                          <p:spTgt spid="13">
                                            <p:txEl>
                                              <p:pRg st="1" end="1"/>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0" presetClass="entr" presetSubtype="0" fill="hold" nodeType="with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fade">
                                      <p:cBhvr>
                                        <p:cTn id="75" dur="500"/>
                                        <p:tgtEl>
                                          <p:spTgt spid="21">
                                            <p:txEl>
                                              <p:pRg st="0" end="0"/>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21">
                                            <p:txEl>
                                              <p:pRg st="1" end="1"/>
                                            </p:txEl>
                                          </p:spTgt>
                                        </p:tgtEl>
                                        <p:attrNameLst>
                                          <p:attrName>style.visibility</p:attrName>
                                        </p:attrNameLst>
                                      </p:cBhvr>
                                      <p:to>
                                        <p:strVal val="visible"/>
                                      </p:to>
                                    </p:set>
                                    <p:animEffect transition="in" filter="fade">
                                      <p:cBhvr>
                                        <p:cTn id="78" dur="500"/>
                                        <p:tgtEl>
                                          <p:spTgt spid="21">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7" presetClass="emph" presetSubtype="0" fill="remove" nodeType="clickEffect">
                                  <p:stCondLst>
                                    <p:cond delay="0"/>
                                  </p:stCondLst>
                                  <p:childTnLst>
                                    <p:animClr clrSpc="rgb" dir="cw">
                                      <p:cBhvr override="childStyle">
                                        <p:cTn id="82" dur="250" autoRev="1" fill="remove"/>
                                        <p:tgtEl>
                                          <p:spTgt spid="21">
                                            <p:txEl>
                                              <p:pRg st="0" end="0"/>
                                            </p:txEl>
                                          </p:spTgt>
                                        </p:tgtEl>
                                        <p:attrNameLst>
                                          <p:attrName>style.color</p:attrName>
                                        </p:attrNameLst>
                                      </p:cBhvr>
                                      <p:to>
                                        <a:schemeClr val="bg1"/>
                                      </p:to>
                                    </p:animClr>
                                    <p:animClr clrSpc="rgb" dir="cw">
                                      <p:cBhvr>
                                        <p:cTn id="83" dur="250" autoRev="1" fill="remove"/>
                                        <p:tgtEl>
                                          <p:spTgt spid="21">
                                            <p:txEl>
                                              <p:pRg st="0" end="0"/>
                                            </p:txEl>
                                          </p:spTgt>
                                        </p:tgtEl>
                                        <p:attrNameLst>
                                          <p:attrName>fillcolor</p:attrName>
                                        </p:attrNameLst>
                                      </p:cBhvr>
                                      <p:to>
                                        <a:schemeClr val="bg1"/>
                                      </p:to>
                                    </p:animClr>
                                    <p:set>
                                      <p:cBhvr>
                                        <p:cTn id="84" dur="250" autoRev="1" fill="remove"/>
                                        <p:tgtEl>
                                          <p:spTgt spid="21">
                                            <p:txEl>
                                              <p:pRg st="0" end="0"/>
                                            </p:txEl>
                                          </p:spTgt>
                                        </p:tgtEl>
                                        <p:attrNameLst>
                                          <p:attrName>fill.type</p:attrName>
                                        </p:attrNameLst>
                                      </p:cBhvr>
                                      <p:to>
                                        <p:strVal val="solid"/>
                                      </p:to>
                                    </p:set>
                                    <p:set>
                                      <p:cBhvr>
                                        <p:cTn id="85" dur="250" autoRev="1" fill="remove"/>
                                        <p:tgtEl>
                                          <p:spTgt spid="21">
                                            <p:txEl>
                                              <p:pRg st="0" end="0"/>
                                            </p:txEl>
                                          </p:spTgt>
                                        </p:tgtEl>
                                        <p:attrNameLst>
                                          <p:attrName>fill.on</p:attrName>
                                        </p:attrNameLst>
                                      </p:cBhvr>
                                      <p:to>
                                        <p:strVal val="true"/>
                                      </p:to>
                                    </p:set>
                                  </p:childTnLst>
                                </p:cTn>
                              </p:par>
                              <p:par>
                                <p:cTn id="86" presetID="27" presetClass="emph" presetSubtype="0" fill="remove" nodeType="withEffect">
                                  <p:stCondLst>
                                    <p:cond delay="0"/>
                                  </p:stCondLst>
                                  <p:childTnLst>
                                    <p:animClr clrSpc="rgb" dir="cw">
                                      <p:cBhvr override="childStyle">
                                        <p:cTn id="87" dur="250" autoRev="1" fill="remove"/>
                                        <p:tgtEl>
                                          <p:spTgt spid="21">
                                            <p:txEl>
                                              <p:pRg st="1" end="1"/>
                                            </p:txEl>
                                          </p:spTgt>
                                        </p:tgtEl>
                                        <p:attrNameLst>
                                          <p:attrName>style.color</p:attrName>
                                        </p:attrNameLst>
                                      </p:cBhvr>
                                      <p:to>
                                        <a:schemeClr val="bg1"/>
                                      </p:to>
                                    </p:animClr>
                                    <p:animClr clrSpc="rgb" dir="cw">
                                      <p:cBhvr>
                                        <p:cTn id="88" dur="250" autoRev="1" fill="remove"/>
                                        <p:tgtEl>
                                          <p:spTgt spid="21">
                                            <p:txEl>
                                              <p:pRg st="1" end="1"/>
                                            </p:txEl>
                                          </p:spTgt>
                                        </p:tgtEl>
                                        <p:attrNameLst>
                                          <p:attrName>fillcolor</p:attrName>
                                        </p:attrNameLst>
                                      </p:cBhvr>
                                      <p:to>
                                        <a:schemeClr val="bg1"/>
                                      </p:to>
                                    </p:animClr>
                                    <p:set>
                                      <p:cBhvr>
                                        <p:cTn id="89" dur="250" autoRev="1" fill="remove"/>
                                        <p:tgtEl>
                                          <p:spTgt spid="21">
                                            <p:txEl>
                                              <p:pRg st="1" end="1"/>
                                            </p:txEl>
                                          </p:spTgt>
                                        </p:tgtEl>
                                        <p:attrNameLst>
                                          <p:attrName>fill.type</p:attrName>
                                        </p:attrNameLst>
                                      </p:cBhvr>
                                      <p:to>
                                        <p:strVal val="solid"/>
                                      </p:to>
                                    </p:set>
                                    <p:set>
                                      <p:cBhvr>
                                        <p:cTn id="90" dur="250" autoRev="1" fill="remove"/>
                                        <p:tgtEl>
                                          <p:spTgt spid="21">
                                            <p:txEl>
                                              <p:pRg st="1" end="1"/>
                                            </p:txEl>
                                          </p:spTgt>
                                        </p:tgtEl>
                                        <p:attrNameLst>
                                          <p:attrName>fill.on</p:attrName>
                                        </p:attrNameLst>
                                      </p:cBhvr>
                                      <p:to>
                                        <p:strVal val="true"/>
                                      </p:to>
                                    </p:set>
                                  </p:childTnLst>
                                </p:cTn>
                              </p:par>
                              <p:par>
                                <p:cTn id="91" presetID="27" presetClass="emph" presetSubtype="0" fill="remove" nodeType="withEffect">
                                  <p:stCondLst>
                                    <p:cond delay="0"/>
                                  </p:stCondLst>
                                  <p:childTnLst>
                                    <p:animClr clrSpc="rgb" dir="cw">
                                      <p:cBhvr override="childStyle">
                                        <p:cTn id="92" dur="250" autoRev="1" fill="remove"/>
                                        <p:tgtEl>
                                          <p:spTgt spid="13">
                                            <p:txEl>
                                              <p:pRg st="0" end="0"/>
                                            </p:txEl>
                                          </p:spTgt>
                                        </p:tgtEl>
                                        <p:attrNameLst>
                                          <p:attrName>style.color</p:attrName>
                                        </p:attrNameLst>
                                      </p:cBhvr>
                                      <p:to>
                                        <a:schemeClr val="bg1"/>
                                      </p:to>
                                    </p:animClr>
                                    <p:animClr clrSpc="rgb" dir="cw">
                                      <p:cBhvr>
                                        <p:cTn id="93" dur="250" autoRev="1" fill="remove"/>
                                        <p:tgtEl>
                                          <p:spTgt spid="13">
                                            <p:txEl>
                                              <p:pRg st="0" end="0"/>
                                            </p:txEl>
                                          </p:spTgt>
                                        </p:tgtEl>
                                        <p:attrNameLst>
                                          <p:attrName>fillcolor</p:attrName>
                                        </p:attrNameLst>
                                      </p:cBhvr>
                                      <p:to>
                                        <a:schemeClr val="bg1"/>
                                      </p:to>
                                    </p:animClr>
                                    <p:set>
                                      <p:cBhvr>
                                        <p:cTn id="94" dur="250" autoRev="1" fill="remove"/>
                                        <p:tgtEl>
                                          <p:spTgt spid="13">
                                            <p:txEl>
                                              <p:pRg st="0" end="0"/>
                                            </p:txEl>
                                          </p:spTgt>
                                        </p:tgtEl>
                                        <p:attrNameLst>
                                          <p:attrName>fill.type</p:attrName>
                                        </p:attrNameLst>
                                      </p:cBhvr>
                                      <p:to>
                                        <p:strVal val="solid"/>
                                      </p:to>
                                    </p:set>
                                    <p:set>
                                      <p:cBhvr>
                                        <p:cTn id="95" dur="250" autoRev="1" fill="remove"/>
                                        <p:tgtEl>
                                          <p:spTgt spid="13">
                                            <p:txEl>
                                              <p:pRg st="0" end="0"/>
                                            </p:txEl>
                                          </p:spTgt>
                                        </p:tgtEl>
                                        <p:attrNameLst>
                                          <p:attrName>fill.on</p:attrName>
                                        </p:attrNameLst>
                                      </p:cBhvr>
                                      <p:to>
                                        <p:strVal val="true"/>
                                      </p:to>
                                    </p:set>
                                  </p:childTnLst>
                                </p:cTn>
                              </p:par>
                              <p:par>
                                <p:cTn id="96" presetID="27" presetClass="emph" presetSubtype="0" fill="remove" nodeType="withEffect">
                                  <p:stCondLst>
                                    <p:cond delay="0"/>
                                  </p:stCondLst>
                                  <p:childTnLst>
                                    <p:animClr clrSpc="rgb" dir="cw">
                                      <p:cBhvr override="childStyle">
                                        <p:cTn id="97" dur="250" autoRev="1" fill="remove"/>
                                        <p:tgtEl>
                                          <p:spTgt spid="13">
                                            <p:txEl>
                                              <p:pRg st="1" end="1"/>
                                            </p:txEl>
                                          </p:spTgt>
                                        </p:tgtEl>
                                        <p:attrNameLst>
                                          <p:attrName>style.color</p:attrName>
                                        </p:attrNameLst>
                                      </p:cBhvr>
                                      <p:to>
                                        <a:schemeClr val="bg1"/>
                                      </p:to>
                                    </p:animClr>
                                    <p:animClr clrSpc="rgb" dir="cw">
                                      <p:cBhvr>
                                        <p:cTn id="98" dur="250" autoRev="1" fill="remove"/>
                                        <p:tgtEl>
                                          <p:spTgt spid="13">
                                            <p:txEl>
                                              <p:pRg st="1" end="1"/>
                                            </p:txEl>
                                          </p:spTgt>
                                        </p:tgtEl>
                                        <p:attrNameLst>
                                          <p:attrName>fillcolor</p:attrName>
                                        </p:attrNameLst>
                                      </p:cBhvr>
                                      <p:to>
                                        <a:schemeClr val="bg1"/>
                                      </p:to>
                                    </p:animClr>
                                    <p:set>
                                      <p:cBhvr>
                                        <p:cTn id="99" dur="250" autoRev="1" fill="remove"/>
                                        <p:tgtEl>
                                          <p:spTgt spid="13">
                                            <p:txEl>
                                              <p:pRg st="1" end="1"/>
                                            </p:txEl>
                                          </p:spTgt>
                                        </p:tgtEl>
                                        <p:attrNameLst>
                                          <p:attrName>fill.type</p:attrName>
                                        </p:attrNameLst>
                                      </p:cBhvr>
                                      <p:to>
                                        <p:strVal val="solid"/>
                                      </p:to>
                                    </p:set>
                                    <p:set>
                                      <p:cBhvr>
                                        <p:cTn id="100" dur="250" autoRev="1" fill="remove"/>
                                        <p:tgtEl>
                                          <p:spTgt spid="13">
                                            <p:txEl>
                                              <p:pRg st="1" end="1"/>
                                            </p:txEl>
                                          </p:spTgt>
                                        </p:tgtEl>
                                        <p:attrNameLst>
                                          <p:attrName>fill.on</p:attrName>
                                        </p:attrNameLst>
                                      </p:cBhvr>
                                      <p:to>
                                        <p:strVal val="true"/>
                                      </p:to>
                                    </p:set>
                                  </p:childTnLst>
                                </p:cTn>
                              </p:par>
                            </p:childTnLst>
                          </p:cTn>
                        </p:par>
                        <p:par>
                          <p:cTn id="101" fill="hold">
                            <p:stCondLst>
                              <p:cond delay="500"/>
                            </p:stCondLst>
                            <p:childTnLst>
                              <p:par>
                                <p:cTn id="102" presetID="27" presetClass="emph" presetSubtype="0" fill="remove" nodeType="afterEffect">
                                  <p:stCondLst>
                                    <p:cond delay="0"/>
                                  </p:stCondLst>
                                  <p:childTnLst>
                                    <p:animClr clrSpc="rgb" dir="cw">
                                      <p:cBhvr override="childStyle">
                                        <p:cTn id="103" dur="250" autoRev="1" fill="remove"/>
                                        <p:tgtEl>
                                          <p:spTgt spid="21">
                                            <p:txEl>
                                              <p:pRg st="0" end="0"/>
                                            </p:txEl>
                                          </p:spTgt>
                                        </p:tgtEl>
                                        <p:attrNameLst>
                                          <p:attrName>style.color</p:attrName>
                                        </p:attrNameLst>
                                      </p:cBhvr>
                                      <p:to>
                                        <a:schemeClr val="bg1"/>
                                      </p:to>
                                    </p:animClr>
                                    <p:animClr clrSpc="rgb" dir="cw">
                                      <p:cBhvr>
                                        <p:cTn id="104" dur="250" autoRev="1" fill="remove"/>
                                        <p:tgtEl>
                                          <p:spTgt spid="21">
                                            <p:txEl>
                                              <p:pRg st="0" end="0"/>
                                            </p:txEl>
                                          </p:spTgt>
                                        </p:tgtEl>
                                        <p:attrNameLst>
                                          <p:attrName>fillcolor</p:attrName>
                                        </p:attrNameLst>
                                      </p:cBhvr>
                                      <p:to>
                                        <a:schemeClr val="bg1"/>
                                      </p:to>
                                    </p:animClr>
                                    <p:set>
                                      <p:cBhvr>
                                        <p:cTn id="105" dur="250" autoRev="1" fill="remove"/>
                                        <p:tgtEl>
                                          <p:spTgt spid="21">
                                            <p:txEl>
                                              <p:pRg st="0" end="0"/>
                                            </p:txEl>
                                          </p:spTgt>
                                        </p:tgtEl>
                                        <p:attrNameLst>
                                          <p:attrName>fill.type</p:attrName>
                                        </p:attrNameLst>
                                      </p:cBhvr>
                                      <p:to>
                                        <p:strVal val="solid"/>
                                      </p:to>
                                    </p:set>
                                    <p:set>
                                      <p:cBhvr>
                                        <p:cTn id="106" dur="250" autoRev="1" fill="remove"/>
                                        <p:tgtEl>
                                          <p:spTgt spid="21">
                                            <p:txEl>
                                              <p:pRg st="0" end="0"/>
                                            </p:txEl>
                                          </p:spTgt>
                                        </p:tgtEl>
                                        <p:attrNameLst>
                                          <p:attrName>fill.on</p:attrName>
                                        </p:attrNameLst>
                                      </p:cBhvr>
                                      <p:to>
                                        <p:strVal val="true"/>
                                      </p:to>
                                    </p:set>
                                  </p:childTnLst>
                                </p:cTn>
                              </p:par>
                              <p:par>
                                <p:cTn id="107" presetID="27" presetClass="emph" presetSubtype="0" fill="remove" nodeType="withEffect">
                                  <p:stCondLst>
                                    <p:cond delay="0"/>
                                  </p:stCondLst>
                                  <p:childTnLst>
                                    <p:animClr clrSpc="rgb" dir="cw">
                                      <p:cBhvr override="childStyle">
                                        <p:cTn id="108" dur="250" autoRev="1" fill="remove"/>
                                        <p:tgtEl>
                                          <p:spTgt spid="21">
                                            <p:txEl>
                                              <p:pRg st="1" end="1"/>
                                            </p:txEl>
                                          </p:spTgt>
                                        </p:tgtEl>
                                        <p:attrNameLst>
                                          <p:attrName>style.color</p:attrName>
                                        </p:attrNameLst>
                                      </p:cBhvr>
                                      <p:to>
                                        <a:schemeClr val="bg1"/>
                                      </p:to>
                                    </p:animClr>
                                    <p:animClr clrSpc="rgb" dir="cw">
                                      <p:cBhvr>
                                        <p:cTn id="109" dur="250" autoRev="1" fill="remove"/>
                                        <p:tgtEl>
                                          <p:spTgt spid="21">
                                            <p:txEl>
                                              <p:pRg st="1" end="1"/>
                                            </p:txEl>
                                          </p:spTgt>
                                        </p:tgtEl>
                                        <p:attrNameLst>
                                          <p:attrName>fillcolor</p:attrName>
                                        </p:attrNameLst>
                                      </p:cBhvr>
                                      <p:to>
                                        <a:schemeClr val="bg1"/>
                                      </p:to>
                                    </p:animClr>
                                    <p:set>
                                      <p:cBhvr>
                                        <p:cTn id="110" dur="250" autoRev="1" fill="remove"/>
                                        <p:tgtEl>
                                          <p:spTgt spid="21">
                                            <p:txEl>
                                              <p:pRg st="1" end="1"/>
                                            </p:txEl>
                                          </p:spTgt>
                                        </p:tgtEl>
                                        <p:attrNameLst>
                                          <p:attrName>fill.type</p:attrName>
                                        </p:attrNameLst>
                                      </p:cBhvr>
                                      <p:to>
                                        <p:strVal val="solid"/>
                                      </p:to>
                                    </p:set>
                                    <p:set>
                                      <p:cBhvr>
                                        <p:cTn id="111" dur="250" autoRev="1" fill="remove"/>
                                        <p:tgtEl>
                                          <p:spTgt spid="21">
                                            <p:txEl>
                                              <p:pRg st="1" end="1"/>
                                            </p:txEl>
                                          </p:spTgt>
                                        </p:tgtEl>
                                        <p:attrNameLst>
                                          <p:attrName>fill.on</p:attrName>
                                        </p:attrNameLst>
                                      </p:cBhvr>
                                      <p:to>
                                        <p:strVal val="true"/>
                                      </p:to>
                                    </p:set>
                                  </p:childTnLst>
                                </p:cTn>
                              </p:par>
                              <p:par>
                                <p:cTn id="112" presetID="27" presetClass="emph" presetSubtype="0" fill="remove" nodeType="withEffect">
                                  <p:stCondLst>
                                    <p:cond delay="0"/>
                                  </p:stCondLst>
                                  <p:childTnLst>
                                    <p:animClr clrSpc="rgb" dir="cw">
                                      <p:cBhvr override="childStyle">
                                        <p:cTn id="113" dur="250" autoRev="1" fill="remove"/>
                                        <p:tgtEl>
                                          <p:spTgt spid="13">
                                            <p:txEl>
                                              <p:pRg st="0" end="0"/>
                                            </p:txEl>
                                          </p:spTgt>
                                        </p:tgtEl>
                                        <p:attrNameLst>
                                          <p:attrName>style.color</p:attrName>
                                        </p:attrNameLst>
                                      </p:cBhvr>
                                      <p:to>
                                        <a:schemeClr val="bg1"/>
                                      </p:to>
                                    </p:animClr>
                                    <p:animClr clrSpc="rgb" dir="cw">
                                      <p:cBhvr>
                                        <p:cTn id="114" dur="250" autoRev="1" fill="remove"/>
                                        <p:tgtEl>
                                          <p:spTgt spid="13">
                                            <p:txEl>
                                              <p:pRg st="0" end="0"/>
                                            </p:txEl>
                                          </p:spTgt>
                                        </p:tgtEl>
                                        <p:attrNameLst>
                                          <p:attrName>fillcolor</p:attrName>
                                        </p:attrNameLst>
                                      </p:cBhvr>
                                      <p:to>
                                        <a:schemeClr val="bg1"/>
                                      </p:to>
                                    </p:animClr>
                                    <p:set>
                                      <p:cBhvr>
                                        <p:cTn id="115" dur="250" autoRev="1" fill="remove"/>
                                        <p:tgtEl>
                                          <p:spTgt spid="13">
                                            <p:txEl>
                                              <p:pRg st="0" end="0"/>
                                            </p:txEl>
                                          </p:spTgt>
                                        </p:tgtEl>
                                        <p:attrNameLst>
                                          <p:attrName>fill.type</p:attrName>
                                        </p:attrNameLst>
                                      </p:cBhvr>
                                      <p:to>
                                        <p:strVal val="solid"/>
                                      </p:to>
                                    </p:set>
                                    <p:set>
                                      <p:cBhvr>
                                        <p:cTn id="116" dur="250" autoRev="1" fill="remove"/>
                                        <p:tgtEl>
                                          <p:spTgt spid="13">
                                            <p:txEl>
                                              <p:pRg st="0" end="0"/>
                                            </p:txEl>
                                          </p:spTgt>
                                        </p:tgtEl>
                                        <p:attrNameLst>
                                          <p:attrName>fill.on</p:attrName>
                                        </p:attrNameLst>
                                      </p:cBhvr>
                                      <p:to>
                                        <p:strVal val="true"/>
                                      </p:to>
                                    </p:set>
                                  </p:childTnLst>
                                </p:cTn>
                              </p:par>
                              <p:par>
                                <p:cTn id="117" presetID="27" presetClass="emph" presetSubtype="0" fill="remove" nodeType="withEffect">
                                  <p:stCondLst>
                                    <p:cond delay="0"/>
                                  </p:stCondLst>
                                  <p:childTnLst>
                                    <p:animClr clrSpc="rgb" dir="cw">
                                      <p:cBhvr override="childStyle">
                                        <p:cTn id="118" dur="250" autoRev="1" fill="remove"/>
                                        <p:tgtEl>
                                          <p:spTgt spid="13">
                                            <p:txEl>
                                              <p:pRg st="1" end="1"/>
                                            </p:txEl>
                                          </p:spTgt>
                                        </p:tgtEl>
                                        <p:attrNameLst>
                                          <p:attrName>style.color</p:attrName>
                                        </p:attrNameLst>
                                      </p:cBhvr>
                                      <p:to>
                                        <a:schemeClr val="bg1"/>
                                      </p:to>
                                    </p:animClr>
                                    <p:animClr clrSpc="rgb" dir="cw">
                                      <p:cBhvr>
                                        <p:cTn id="119" dur="250" autoRev="1" fill="remove"/>
                                        <p:tgtEl>
                                          <p:spTgt spid="13">
                                            <p:txEl>
                                              <p:pRg st="1" end="1"/>
                                            </p:txEl>
                                          </p:spTgt>
                                        </p:tgtEl>
                                        <p:attrNameLst>
                                          <p:attrName>fillcolor</p:attrName>
                                        </p:attrNameLst>
                                      </p:cBhvr>
                                      <p:to>
                                        <a:schemeClr val="bg1"/>
                                      </p:to>
                                    </p:animClr>
                                    <p:set>
                                      <p:cBhvr>
                                        <p:cTn id="120" dur="250" autoRev="1" fill="remove"/>
                                        <p:tgtEl>
                                          <p:spTgt spid="13">
                                            <p:txEl>
                                              <p:pRg st="1" end="1"/>
                                            </p:txEl>
                                          </p:spTgt>
                                        </p:tgtEl>
                                        <p:attrNameLst>
                                          <p:attrName>fill.type</p:attrName>
                                        </p:attrNameLst>
                                      </p:cBhvr>
                                      <p:to>
                                        <p:strVal val="solid"/>
                                      </p:to>
                                    </p:set>
                                    <p:set>
                                      <p:cBhvr>
                                        <p:cTn id="121" dur="250" autoRev="1" fill="remove"/>
                                        <p:tgtEl>
                                          <p:spTgt spid="1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animBg="1"/>
      <p:bldP spid="262149" grpId="0" animBg="1"/>
      <p:bldP spid="10" grpId="0" animBg="1"/>
      <p:bldP spid="10" grpId="1" animBg="1"/>
      <p:bldP spid="11" grpId="0" animBg="1"/>
      <p:bldP spid="11" grpId="1" animBg="1"/>
      <p:bldP spid="12" grpId="0" animBg="1"/>
      <p:bldP spid="12" grpId="1" animBg="1"/>
      <p:bldP spid="13" grpId="0" animBg="1"/>
      <p:bldP spid="18" grpId="0" animBg="1"/>
      <p:bldP spid="18" grpId="1" animBg="1"/>
      <p:bldP spid="19" grpId="0" animBg="1"/>
      <p:bldP spid="19" grpId="1" animBg="1"/>
      <p:bldP spid="20" grpId="0" animBg="1"/>
      <p:bldP spid="20" grpId="1"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12"/>
          </p:nvPr>
        </p:nvSpPr>
        <p:spPr>
          <a:ln/>
        </p:spPr>
        <p:txBody>
          <a:bodyPr/>
          <a:lstStyle/>
          <a:p>
            <a:pPr>
              <a:defRPr/>
            </a:pPr>
            <a:fld id="{4E5FF8EE-B67A-4487-BE3C-5A74FC888891}" type="slidenum">
              <a:rPr lang="en-US" altLang="zh-CN"/>
              <a:pPr>
                <a:defRPr/>
              </a:pPr>
              <a:t>11</a:t>
            </a:fld>
            <a:endParaRPr lang="en-US" altLang="zh-CN"/>
          </a:p>
        </p:txBody>
      </p:sp>
      <p:sp>
        <p:nvSpPr>
          <p:cNvPr id="263170" name="Rectangle 2"/>
          <p:cNvSpPr>
            <a:spLocks noGrp="1" noChangeArrowheads="1"/>
          </p:cNvSpPr>
          <p:nvPr>
            <p:ph type="title"/>
          </p:nvPr>
        </p:nvSpPr>
        <p:spPr>
          <a:xfrm>
            <a:off x="457200" y="0"/>
            <a:ext cx="8229600" cy="1143000"/>
          </a:xfrm>
        </p:spPr>
        <p:txBody>
          <a:bodyPr/>
          <a:lstStyle/>
          <a:p>
            <a:r>
              <a:rPr lang="en-US" altLang="zh-CN" smtClean="0"/>
              <a:t>Wall Post Similarity Metric</a:t>
            </a:r>
          </a:p>
        </p:txBody>
      </p:sp>
      <p:sp>
        <p:nvSpPr>
          <p:cNvPr id="263171" name="Rectangle 3"/>
          <p:cNvSpPr>
            <a:spLocks noGrp="1" noChangeArrowheads="1"/>
          </p:cNvSpPr>
          <p:nvPr>
            <p:ph type="body" idx="1"/>
          </p:nvPr>
        </p:nvSpPr>
        <p:spPr>
          <a:xfrm>
            <a:off x="457200" y="1600200"/>
            <a:ext cx="8229600" cy="2209800"/>
          </a:xfrm>
        </p:spPr>
        <p:txBody>
          <a:bodyPr/>
          <a:lstStyle/>
          <a:p>
            <a:pPr>
              <a:lnSpc>
                <a:spcPct val="150000"/>
              </a:lnSpc>
            </a:pPr>
            <a:r>
              <a:rPr lang="en-US" altLang="zh-CN" sz="2800" dirty="0" smtClean="0"/>
              <a:t>Condition 2:</a:t>
            </a:r>
          </a:p>
          <a:p>
            <a:pPr lvl="1">
              <a:lnSpc>
                <a:spcPct val="150000"/>
              </a:lnSpc>
            </a:pPr>
            <a:r>
              <a:rPr lang="en-US" altLang="zh-CN" dirty="0"/>
              <a:t>S</a:t>
            </a:r>
            <a:r>
              <a:rPr lang="en-US" altLang="zh-CN" dirty="0" smtClean="0"/>
              <a:t>ame destination URL.</a:t>
            </a:r>
            <a:endParaRPr lang="en-US" altLang="zh-CN" sz="2400" dirty="0" smtClean="0"/>
          </a:p>
        </p:txBody>
      </p:sp>
      <p:sp>
        <p:nvSpPr>
          <p:cNvPr id="263172" name="AutoShape 4"/>
          <p:cNvSpPr>
            <a:spLocks noChangeArrowheads="1"/>
          </p:cNvSpPr>
          <p:nvPr/>
        </p:nvSpPr>
        <p:spPr bwMode="auto">
          <a:xfrm>
            <a:off x="381000" y="38100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dirty="0">
                <a:solidFill>
                  <a:schemeClr val="tx1"/>
                </a:solidFill>
              </a:rPr>
              <a:t>secret admirer revealed.</a:t>
            </a:r>
          </a:p>
          <a:p>
            <a:pPr marL="342900" indent="-342900">
              <a:buFontTx/>
              <a:buNone/>
            </a:pPr>
            <a:r>
              <a:rPr lang="en-US" altLang="zh-CN" sz="2400" i="0" dirty="0" err="1">
                <a:solidFill>
                  <a:schemeClr val="tx1"/>
                </a:solidFill>
              </a:rPr>
              <a:t>goto</a:t>
            </a:r>
            <a:r>
              <a:rPr lang="en-US" altLang="zh-CN" sz="2400" dirty="0">
                <a:solidFill>
                  <a:schemeClr val="tx1"/>
                </a:solidFill>
              </a:rPr>
              <a:t> </a:t>
            </a:r>
            <a:r>
              <a:rPr lang="en-US" altLang="zh-CN" sz="2400" i="0" dirty="0" err="1" smtClean="0">
                <a:solidFill>
                  <a:srgbClr val="FF3300"/>
                </a:solidFill>
              </a:rPr>
              <a:t>yourlovecalc</a:t>
            </a:r>
            <a:r>
              <a:rPr lang="en-US" altLang="zh-CN" sz="2400" i="0" dirty="0">
                <a:solidFill>
                  <a:srgbClr val="FF3300"/>
                </a:solidFill>
              </a:rPr>
              <a:t> </a:t>
            </a:r>
            <a:r>
              <a:rPr lang="en-US" altLang="zh-CN" sz="2400" i="0" dirty="0" smtClean="0">
                <a:solidFill>
                  <a:srgbClr val="FF3300"/>
                </a:solidFill>
              </a:rPr>
              <a:t>. com</a:t>
            </a:r>
            <a:r>
              <a:rPr lang="en-US" altLang="zh-CN" sz="2400" i="0" dirty="0" smtClean="0">
                <a:solidFill>
                  <a:schemeClr val="tx1"/>
                </a:solidFill>
              </a:rPr>
              <a:t> </a:t>
            </a:r>
            <a:r>
              <a:rPr lang="en-US" altLang="zh-CN" sz="2400" i="0" dirty="0">
                <a:solidFill>
                  <a:schemeClr val="tx1"/>
                </a:solidFill>
              </a:rPr>
              <a:t>(remove the spaces)</a:t>
            </a:r>
          </a:p>
        </p:txBody>
      </p:sp>
      <p:sp>
        <p:nvSpPr>
          <p:cNvPr id="263173" name="AutoShape 5"/>
          <p:cNvSpPr>
            <a:spLocks noChangeArrowheads="1"/>
          </p:cNvSpPr>
          <p:nvPr/>
        </p:nvSpPr>
        <p:spPr bwMode="auto">
          <a:xfrm>
            <a:off x="381000" y="48006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dirty="0">
                <a:solidFill>
                  <a:schemeClr val="tx1"/>
                </a:solidFill>
              </a:rPr>
              <a:t>hey see your love compatibility !</a:t>
            </a:r>
          </a:p>
          <a:p>
            <a:pPr marL="342900" indent="-342900">
              <a:buFontTx/>
              <a:buNone/>
            </a:pPr>
            <a:r>
              <a:rPr lang="en-US" altLang="zh-CN" sz="2400" i="0" dirty="0">
                <a:solidFill>
                  <a:schemeClr val="tx1"/>
                </a:solidFill>
              </a:rPr>
              <a:t>go here </a:t>
            </a:r>
            <a:r>
              <a:rPr lang="en-US" altLang="zh-CN" sz="2400" i="0" dirty="0" err="1" smtClean="0">
                <a:solidFill>
                  <a:srgbClr val="FF3300"/>
                </a:solidFill>
              </a:rPr>
              <a:t>yourlovecalc</a:t>
            </a:r>
            <a:r>
              <a:rPr lang="en-US" altLang="zh-CN" sz="2400" i="0" dirty="0">
                <a:solidFill>
                  <a:srgbClr val="FF3300"/>
                </a:solidFill>
              </a:rPr>
              <a:t> </a:t>
            </a:r>
            <a:r>
              <a:rPr lang="en-US" altLang="zh-CN" sz="2400" i="0" dirty="0" smtClean="0">
                <a:solidFill>
                  <a:srgbClr val="FF3300"/>
                </a:solidFill>
              </a:rPr>
              <a:t>. com</a:t>
            </a:r>
            <a:r>
              <a:rPr lang="en-US" altLang="zh-CN" sz="2400" i="0" dirty="0" smtClean="0">
                <a:solidFill>
                  <a:schemeClr val="tx1"/>
                </a:solidFill>
              </a:rPr>
              <a:t> </a:t>
            </a:r>
            <a:r>
              <a:rPr lang="en-US" altLang="zh-CN" sz="2400" i="0" dirty="0">
                <a:solidFill>
                  <a:schemeClr val="tx1"/>
                </a:solidFill>
              </a:rPr>
              <a:t>(</a:t>
            </a:r>
            <a:r>
              <a:rPr lang="en-US" altLang="zh-CN" sz="2400" i="0" dirty="0" smtClean="0">
                <a:solidFill>
                  <a:schemeClr val="tx1"/>
                </a:solidFill>
              </a:rPr>
              <a:t>remove spaces</a:t>
            </a:r>
            <a:r>
              <a:rPr lang="en-US" altLang="zh-CN" sz="2400" i="0" dirty="0">
                <a:solidFill>
                  <a:schemeClr val="tx1"/>
                </a:solidFill>
              </a:rPr>
              <a:t>)</a:t>
            </a:r>
          </a:p>
        </p:txBody>
      </p:sp>
      <p:grpSp>
        <p:nvGrpSpPr>
          <p:cNvPr id="263174" name="Group 6"/>
          <p:cNvGrpSpPr>
            <a:grpSpLocks/>
          </p:cNvGrpSpPr>
          <p:nvPr/>
        </p:nvGrpSpPr>
        <p:grpSpPr bwMode="auto">
          <a:xfrm>
            <a:off x="2286000" y="5791200"/>
            <a:ext cx="4343400" cy="609600"/>
            <a:chOff x="1440" y="3658"/>
            <a:chExt cx="2736" cy="384"/>
          </a:xfrm>
        </p:grpSpPr>
        <p:sp>
          <p:nvSpPr>
            <p:cNvPr id="263175" name="AutoShape 7"/>
            <p:cNvSpPr>
              <a:spLocks noChangeArrowheads="1"/>
            </p:cNvSpPr>
            <p:nvPr/>
          </p:nvSpPr>
          <p:spPr bwMode="auto">
            <a:xfrm>
              <a:off x="1440" y="3658"/>
              <a:ext cx="593" cy="384"/>
            </a:xfrm>
            <a:prstGeom prst="down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76" name="Rectangle 8"/>
            <p:cNvSpPr>
              <a:spLocks noChangeArrowheads="1"/>
            </p:cNvSpPr>
            <p:nvPr/>
          </p:nvSpPr>
          <p:spPr bwMode="auto">
            <a:xfrm>
              <a:off x="2112" y="3696"/>
              <a:ext cx="206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buFontTx/>
                <a:buNone/>
              </a:pPr>
              <a:r>
                <a:rPr lang="en-US" altLang="zh-CN" i="0">
                  <a:solidFill>
                    <a:schemeClr val="tx1"/>
                  </a:solidFill>
                </a:rPr>
                <a:t>Establish an edge! </a:t>
              </a: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3052"/>
    </mc:Choice>
    <mc:Fallback>
      <p:transition spd="slow" advTm="4305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3174"/>
                                        </p:tgtEl>
                                        <p:attrNameLst>
                                          <p:attrName>style.visibility</p:attrName>
                                        </p:attrNameLst>
                                      </p:cBhvr>
                                      <p:to>
                                        <p:strVal val="visible"/>
                                      </p:to>
                                    </p:set>
                                    <p:animEffect transition="in" filter="checkerboard(across)">
                                      <p:cBhvr>
                                        <p:cTn id="7" dur="500"/>
                                        <p:tgtEl>
                                          <p:spTgt spid="263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5367CEC4-15E2-4898-906A-8B4C4A5A9F10}" type="slidenum">
              <a:rPr lang="en-US" altLang="zh-CN"/>
              <a:pPr>
                <a:defRPr/>
              </a:pPr>
              <a:t>12</a:t>
            </a:fld>
            <a:endParaRPr lang="en-US" altLang="zh-CN"/>
          </a:p>
        </p:txBody>
      </p:sp>
      <p:sp>
        <p:nvSpPr>
          <p:cNvPr id="265218" name="Rectangle 2"/>
          <p:cNvSpPr>
            <a:spLocks noGrp="1" noChangeArrowheads="1"/>
          </p:cNvSpPr>
          <p:nvPr>
            <p:ph type="title"/>
          </p:nvPr>
        </p:nvSpPr>
        <p:spPr>
          <a:xfrm>
            <a:off x="914400" y="0"/>
            <a:ext cx="8229600" cy="1143000"/>
          </a:xfrm>
        </p:spPr>
        <p:txBody>
          <a:bodyPr/>
          <a:lstStyle/>
          <a:p>
            <a:r>
              <a:rPr lang="en-US" altLang="zh-CN" dirty="0" smtClean="0"/>
              <a:t>Extract Wall Post </a:t>
            </a:r>
            <a:r>
              <a:rPr lang="en-US" altLang="zh-CN" dirty="0" smtClean="0"/>
              <a:t>Campaigns</a:t>
            </a:r>
            <a:endParaRPr lang="en-US" altLang="zh-CN" dirty="0" smtClean="0"/>
          </a:p>
        </p:txBody>
      </p:sp>
      <p:sp>
        <p:nvSpPr>
          <p:cNvPr id="265219" name="Rectangle 3"/>
          <p:cNvSpPr>
            <a:spLocks noGrp="1" noChangeArrowheads="1"/>
          </p:cNvSpPr>
          <p:nvPr>
            <p:ph type="body" idx="1"/>
          </p:nvPr>
        </p:nvSpPr>
        <p:spPr>
          <a:xfrm>
            <a:off x="457200" y="1600201"/>
            <a:ext cx="8229600" cy="533399"/>
          </a:xfrm>
        </p:spPr>
        <p:txBody>
          <a:bodyPr/>
          <a:lstStyle/>
          <a:p>
            <a:r>
              <a:rPr lang="en-US" altLang="zh-CN" sz="2800" dirty="0" smtClean="0"/>
              <a:t>Intuition:</a:t>
            </a:r>
          </a:p>
        </p:txBody>
      </p:sp>
      <p:sp>
        <p:nvSpPr>
          <p:cNvPr id="5" name="Rectangle 3"/>
          <p:cNvSpPr txBox="1">
            <a:spLocks noChangeArrowheads="1"/>
          </p:cNvSpPr>
          <p:nvPr/>
        </p:nvSpPr>
        <p:spPr bwMode="auto">
          <a:xfrm>
            <a:off x="457200" y="51054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150000"/>
              </a:lnSpc>
            </a:pPr>
            <a:r>
              <a:rPr lang="en-US" altLang="zh-CN" sz="2800" i="0" dirty="0" smtClean="0"/>
              <a:t>Reduce the problem of identifying potential campaigns to identifying connected </a:t>
            </a:r>
            <a:r>
              <a:rPr lang="en-US" altLang="zh-CN" sz="2800" i="0" dirty="0" err="1" smtClean="0"/>
              <a:t>subgraphs</a:t>
            </a:r>
            <a:r>
              <a:rPr lang="en-US" altLang="zh-CN" sz="2800" i="0" dirty="0" smtClean="0"/>
              <a:t>.</a:t>
            </a:r>
          </a:p>
        </p:txBody>
      </p:sp>
      <p:grpSp>
        <p:nvGrpSpPr>
          <p:cNvPr id="26" name="Group 25"/>
          <p:cNvGrpSpPr/>
          <p:nvPr/>
        </p:nvGrpSpPr>
        <p:grpSpPr>
          <a:xfrm>
            <a:off x="1127014" y="2286001"/>
            <a:ext cx="1905000" cy="990600"/>
            <a:chOff x="1127014" y="2209801"/>
            <a:chExt cx="1905000" cy="990600"/>
          </a:xfrm>
        </p:grpSpPr>
        <p:sp>
          <p:nvSpPr>
            <p:cNvPr id="2" name="Oval 1"/>
            <p:cNvSpPr/>
            <p:nvPr/>
          </p:nvSpPr>
          <p:spPr bwMode="auto">
            <a:xfrm>
              <a:off x="1305910" y="2438400"/>
              <a:ext cx="533400" cy="533400"/>
            </a:xfrm>
            <a:prstGeom prst="ellipse">
              <a:avLst/>
            </a:prstGeom>
            <a:noFill/>
            <a:ln w="25400" cap="flat" cmpd="sng" algn="ctr">
              <a:solidFill>
                <a:schemeClr val="tx1"/>
              </a:solidFill>
              <a:prstDash val="solid"/>
              <a:round/>
              <a:headEnd type="none" w="med" len="med"/>
              <a:tailEnd type="none" w="med" len="med"/>
            </a:ln>
            <a:effectLst/>
          </p:spPr>
          <p:txBody>
            <a:bodyPr vert="horz" wrap="square" lIns="64008" tIns="18288" rIns="91440" bIns="45720" numCol="1" rtlCol="0" anchor="t" anchorCtr="0" compatLnSpc="1">
              <a:prstTxWarp prst="textNoShape">
                <a:avLst/>
              </a:prstTxWarp>
              <a:noAutofit/>
            </a:bodyPr>
            <a:lstStyle/>
            <a:p>
              <a:pPr marR="0" algn="l" defTabSz="914400" rtl="0" eaLnBrk="1" fontAlgn="base" latinLnBrk="0" hangingPunct="1">
                <a:lnSpc>
                  <a:spcPct val="90000"/>
                </a:lnSpc>
                <a:spcBef>
                  <a:spcPct val="20000"/>
                </a:spcBef>
                <a:spcAft>
                  <a:spcPct val="0"/>
                </a:spcAft>
                <a:buClrTx/>
                <a:buSzTx/>
                <a:buNone/>
                <a:tabLst/>
              </a:pPr>
              <a:r>
                <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A</a:t>
              </a:r>
            </a:p>
          </p:txBody>
        </p:sp>
        <p:sp>
          <p:nvSpPr>
            <p:cNvPr id="8" name="Oval 7"/>
            <p:cNvSpPr/>
            <p:nvPr/>
          </p:nvSpPr>
          <p:spPr bwMode="auto">
            <a:xfrm>
              <a:off x="2286000" y="2438400"/>
              <a:ext cx="533400" cy="533400"/>
            </a:xfrm>
            <a:prstGeom prst="ellipse">
              <a:avLst/>
            </a:prstGeom>
            <a:noFill/>
            <a:ln w="25400" cap="flat" cmpd="sng" algn="ctr">
              <a:solidFill>
                <a:schemeClr val="tx1"/>
              </a:solidFill>
              <a:prstDash val="solid"/>
              <a:round/>
              <a:headEnd type="none" w="med" len="med"/>
              <a:tailEnd type="none" w="med" len="med"/>
            </a:ln>
            <a:effectLst/>
          </p:spPr>
          <p:txBody>
            <a:bodyPr vert="horz" wrap="square" lIns="64008" tIns="18288" rIns="91440" bIns="45720" numCol="1" rtlCol="0" anchor="t" anchorCtr="0" compatLnSpc="1">
              <a:prstTxWarp prst="textNoShape">
                <a:avLst/>
              </a:prstTxWarp>
              <a:noAutofit/>
            </a:bodyPr>
            <a:lstStyle/>
            <a:p>
              <a:pPr marR="0" algn="l" defTabSz="914400" rtl="0" eaLnBrk="1" fontAlgn="base" latinLnBrk="0" hangingPunct="1">
                <a:lnSpc>
                  <a:spcPct val="90000"/>
                </a:lnSpc>
                <a:spcBef>
                  <a:spcPct val="20000"/>
                </a:spcBef>
                <a:spcAft>
                  <a:spcPct val="0"/>
                </a:spcAft>
                <a:buClrTx/>
                <a:buSzTx/>
                <a:buNone/>
                <a:tabLst/>
              </a:pPr>
              <a:r>
                <a:rPr lang="en-US" i="0" dirty="0">
                  <a:solidFill>
                    <a:schemeClr val="tx1"/>
                  </a:solidFill>
                  <a:latin typeface="Arial" pitchFamily="34" charset="0"/>
                  <a:cs typeface="Arial" pitchFamily="34" charset="0"/>
                </a:rPr>
                <a:t>B</a:t>
              </a: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cxnSp>
          <p:nvCxnSpPr>
            <p:cNvPr id="6" name="Straight Connector 5"/>
            <p:cNvCxnSpPr>
              <a:stCxn id="2" idx="6"/>
              <a:endCxn id="8" idx="2"/>
            </p:cNvCxnSpPr>
            <p:nvPr/>
          </p:nvCxnSpPr>
          <p:spPr bwMode="auto">
            <a:xfrm>
              <a:off x="1839310" y="2705100"/>
              <a:ext cx="446690" cy="0"/>
            </a:xfrm>
            <a:prstGeom prst="line">
              <a:avLst/>
            </a:prstGeom>
            <a:noFill/>
            <a:ln w="25400" cap="flat" cmpd="sng" algn="ctr">
              <a:solidFill>
                <a:schemeClr val="tx1"/>
              </a:solidFill>
              <a:prstDash val="solid"/>
              <a:round/>
              <a:headEnd type="none" w="med" len="med"/>
              <a:tailEnd type="none" w="med" len="med"/>
            </a:ln>
            <a:effectLst/>
          </p:spPr>
        </p:cxnSp>
        <p:sp>
          <p:nvSpPr>
            <p:cNvPr id="13" name="Oval 12"/>
            <p:cNvSpPr/>
            <p:nvPr/>
          </p:nvSpPr>
          <p:spPr bwMode="auto">
            <a:xfrm>
              <a:off x="1127014" y="2209801"/>
              <a:ext cx="1905000" cy="990600"/>
            </a:xfrm>
            <a:prstGeom prst="ellipse">
              <a:avLst/>
            </a:prstGeom>
            <a:noFill/>
            <a:ln w="38100" cap="flat" cmpd="sng" algn="ctr">
              <a:solidFill>
                <a:schemeClr val="bg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Tx/>
                <a:buChar char="•"/>
                <a:tabLst/>
              </a:pPr>
              <a:endParaRPr kumimoji="0" lang="en-US" sz="2800" b="0" i="1" u="none" strike="noStrike" cap="none" normalizeH="0" baseline="0" smtClean="0">
                <a:ln>
                  <a:noFill/>
                </a:ln>
                <a:solidFill>
                  <a:schemeClr val="folHlink"/>
                </a:solidFill>
                <a:effectLst/>
                <a:latin typeface="Arial" pitchFamily="34" charset="0"/>
                <a:ea typeface="宋体" pitchFamily="2" charset="-122"/>
                <a:cs typeface="Arial" pitchFamily="34" charset="0"/>
              </a:endParaRPr>
            </a:p>
          </p:txBody>
        </p:sp>
      </p:grpSp>
      <p:grpSp>
        <p:nvGrpSpPr>
          <p:cNvPr id="27" name="Group 26"/>
          <p:cNvGrpSpPr/>
          <p:nvPr/>
        </p:nvGrpSpPr>
        <p:grpSpPr>
          <a:xfrm>
            <a:off x="1143000" y="3974897"/>
            <a:ext cx="1905000" cy="978103"/>
            <a:chOff x="1143000" y="3898697"/>
            <a:chExt cx="1905000" cy="978103"/>
          </a:xfrm>
        </p:grpSpPr>
        <p:sp>
          <p:nvSpPr>
            <p:cNvPr id="7" name="Oval 6"/>
            <p:cNvSpPr/>
            <p:nvPr/>
          </p:nvSpPr>
          <p:spPr bwMode="auto">
            <a:xfrm>
              <a:off x="2362200" y="4114800"/>
              <a:ext cx="533400" cy="533400"/>
            </a:xfrm>
            <a:prstGeom prst="ellipse">
              <a:avLst/>
            </a:prstGeom>
            <a:noFill/>
            <a:ln w="25400" cap="flat" cmpd="sng" algn="ctr">
              <a:solidFill>
                <a:schemeClr val="tx1"/>
              </a:solidFill>
              <a:prstDash val="solid"/>
              <a:round/>
              <a:headEnd type="none" w="med" len="med"/>
              <a:tailEnd type="none" w="med" len="med"/>
            </a:ln>
            <a:effectLst/>
          </p:spPr>
          <p:txBody>
            <a:bodyPr vert="horz" wrap="square" lIns="64008" tIns="18288" rIns="91440" bIns="45720" numCol="1" rtlCol="0" anchor="t" anchorCtr="0" compatLnSpc="1">
              <a:prstTxWarp prst="textNoShape">
                <a:avLst/>
              </a:prstTxWarp>
              <a:noAutofit/>
            </a:bodyPr>
            <a:lstStyle/>
            <a:p>
              <a:pPr marR="0" algn="l" defTabSz="914400" rtl="0" eaLnBrk="1" fontAlgn="base" latinLnBrk="0" hangingPunct="1">
                <a:lnSpc>
                  <a:spcPct val="90000"/>
                </a:lnSpc>
                <a:spcBef>
                  <a:spcPct val="20000"/>
                </a:spcBef>
                <a:spcAft>
                  <a:spcPct val="0"/>
                </a:spcAft>
                <a:buClrTx/>
                <a:buSzTx/>
                <a:buNone/>
                <a:tabLst/>
              </a:pPr>
              <a:r>
                <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C</a:t>
              </a:r>
            </a:p>
          </p:txBody>
        </p:sp>
        <p:sp>
          <p:nvSpPr>
            <p:cNvPr id="9" name="Oval 8"/>
            <p:cNvSpPr/>
            <p:nvPr/>
          </p:nvSpPr>
          <p:spPr bwMode="auto">
            <a:xfrm>
              <a:off x="1305910" y="4114800"/>
              <a:ext cx="533400" cy="533400"/>
            </a:xfrm>
            <a:prstGeom prst="ellipse">
              <a:avLst/>
            </a:prstGeom>
            <a:noFill/>
            <a:ln w="25400" cap="flat" cmpd="sng" algn="ctr">
              <a:solidFill>
                <a:schemeClr val="tx1"/>
              </a:solidFill>
              <a:prstDash val="solid"/>
              <a:round/>
              <a:headEnd type="none" w="med" len="med"/>
              <a:tailEnd type="none" w="med" len="med"/>
            </a:ln>
            <a:effectLst/>
          </p:spPr>
          <p:txBody>
            <a:bodyPr vert="horz" wrap="square" lIns="64008" tIns="18288" rIns="91440" bIns="45720" numCol="1" rtlCol="0" anchor="t" anchorCtr="0" compatLnSpc="1">
              <a:prstTxWarp prst="textNoShape">
                <a:avLst/>
              </a:prstTxWarp>
              <a:noAutofit/>
            </a:bodyPr>
            <a:lstStyle/>
            <a:p>
              <a:pPr marR="0" algn="l" defTabSz="914400" rtl="0" eaLnBrk="1" fontAlgn="base" latinLnBrk="0" hangingPunct="1">
                <a:lnSpc>
                  <a:spcPct val="90000"/>
                </a:lnSpc>
                <a:spcBef>
                  <a:spcPct val="20000"/>
                </a:spcBef>
                <a:spcAft>
                  <a:spcPct val="0"/>
                </a:spcAft>
                <a:buClrTx/>
                <a:buSzTx/>
                <a:buNone/>
                <a:tabLst/>
              </a:pPr>
              <a:r>
                <a:rPr lang="en-US" i="0" dirty="0">
                  <a:solidFill>
                    <a:schemeClr val="tx1"/>
                  </a:solidFill>
                  <a:latin typeface="Arial" pitchFamily="34" charset="0"/>
                  <a:cs typeface="Arial" pitchFamily="34" charset="0"/>
                </a:rPr>
                <a:t>B</a:t>
              </a: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cxnSp>
          <p:nvCxnSpPr>
            <p:cNvPr id="11" name="Straight Connector 10"/>
            <p:cNvCxnSpPr>
              <a:stCxn id="9" idx="6"/>
              <a:endCxn id="7" idx="2"/>
            </p:cNvCxnSpPr>
            <p:nvPr/>
          </p:nvCxnSpPr>
          <p:spPr bwMode="auto">
            <a:xfrm>
              <a:off x="1839310" y="4381500"/>
              <a:ext cx="522890" cy="0"/>
            </a:xfrm>
            <a:prstGeom prst="line">
              <a:avLst/>
            </a:prstGeom>
            <a:noFill/>
            <a:ln w="25400" cap="flat" cmpd="sng" algn="ctr">
              <a:solidFill>
                <a:schemeClr val="tx1"/>
              </a:solidFill>
              <a:prstDash val="solid"/>
              <a:round/>
              <a:headEnd type="none" w="med" len="med"/>
              <a:tailEnd type="none" w="med" len="med"/>
            </a:ln>
            <a:effectLst/>
          </p:spPr>
        </p:cxnSp>
        <p:sp>
          <p:nvSpPr>
            <p:cNvPr id="16" name="Oval 15"/>
            <p:cNvSpPr/>
            <p:nvPr/>
          </p:nvSpPr>
          <p:spPr bwMode="auto">
            <a:xfrm>
              <a:off x="1143000" y="3898697"/>
              <a:ext cx="1905000" cy="978103"/>
            </a:xfrm>
            <a:prstGeom prst="ellipse">
              <a:avLst/>
            </a:prstGeom>
            <a:noFill/>
            <a:ln w="38100" cap="flat" cmpd="sng" algn="ctr">
              <a:solidFill>
                <a:schemeClr val="bg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Tx/>
                <a:buChar char="•"/>
                <a:tabLst/>
              </a:pPr>
              <a:endParaRPr kumimoji="0" lang="en-US" sz="2800" b="0" i="1" u="none" strike="noStrike" cap="none" normalizeH="0" baseline="0" smtClean="0">
                <a:ln>
                  <a:noFill/>
                </a:ln>
                <a:solidFill>
                  <a:schemeClr val="folHlink"/>
                </a:solidFill>
                <a:effectLst/>
                <a:latin typeface="Arial" pitchFamily="34" charset="0"/>
                <a:ea typeface="宋体" pitchFamily="2" charset="-122"/>
                <a:cs typeface="Arial" pitchFamily="34" charset="0"/>
              </a:endParaRPr>
            </a:p>
          </p:txBody>
        </p:sp>
      </p:grpSp>
      <p:sp>
        <p:nvSpPr>
          <p:cNvPr id="14" name="Cross 13"/>
          <p:cNvSpPr/>
          <p:nvPr/>
        </p:nvSpPr>
        <p:spPr bwMode="auto">
          <a:xfrm>
            <a:off x="1839310" y="3352800"/>
            <a:ext cx="522890" cy="533400"/>
          </a:xfrm>
          <a:prstGeom prst="plus">
            <a:avLst>
              <a:gd name="adj" fmla="val 32759"/>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Tx/>
              <a:buChar char="•"/>
              <a:tabLst/>
            </a:pPr>
            <a:endParaRPr kumimoji="0" lang="en-US" sz="2800" b="0" i="1" u="none" strike="noStrike" cap="none" normalizeH="0" baseline="0" smtClean="0">
              <a:ln>
                <a:noFill/>
              </a:ln>
              <a:solidFill>
                <a:schemeClr val="folHlink"/>
              </a:solidFill>
              <a:effectLst/>
              <a:latin typeface="Arial" pitchFamily="34" charset="0"/>
              <a:ea typeface="宋体" pitchFamily="2" charset="-122"/>
              <a:cs typeface="Arial" pitchFamily="34" charset="0"/>
            </a:endParaRPr>
          </a:p>
        </p:txBody>
      </p:sp>
      <p:sp>
        <p:nvSpPr>
          <p:cNvPr id="15" name="Right Arrow 14"/>
          <p:cNvSpPr/>
          <p:nvPr/>
        </p:nvSpPr>
        <p:spPr bwMode="auto">
          <a:xfrm>
            <a:off x="3581400" y="3124200"/>
            <a:ext cx="1447800" cy="914400"/>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Tx/>
              <a:buChar char="•"/>
              <a:tabLst/>
            </a:pPr>
            <a:endParaRPr kumimoji="0" lang="en-US" sz="2800" b="0" i="1" u="none" strike="noStrike" cap="none" normalizeH="0" baseline="0" smtClean="0">
              <a:ln>
                <a:noFill/>
              </a:ln>
              <a:solidFill>
                <a:schemeClr val="folHlink"/>
              </a:solidFill>
              <a:effectLst/>
              <a:latin typeface="Arial" pitchFamily="34" charset="0"/>
              <a:ea typeface="宋体" pitchFamily="2" charset="-122"/>
              <a:cs typeface="Arial" pitchFamily="34" charset="0"/>
            </a:endParaRPr>
          </a:p>
        </p:txBody>
      </p:sp>
      <p:grpSp>
        <p:nvGrpSpPr>
          <p:cNvPr id="25" name="Group 24"/>
          <p:cNvGrpSpPr/>
          <p:nvPr/>
        </p:nvGrpSpPr>
        <p:grpSpPr>
          <a:xfrm>
            <a:off x="5410200" y="2667000"/>
            <a:ext cx="2743200" cy="1866900"/>
            <a:chOff x="5486400" y="2438400"/>
            <a:chExt cx="2743200" cy="1866900"/>
          </a:xfrm>
        </p:grpSpPr>
        <p:sp>
          <p:nvSpPr>
            <p:cNvPr id="19" name="Oval 18"/>
            <p:cNvSpPr/>
            <p:nvPr/>
          </p:nvSpPr>
          <p:spPr bwMode="auto">
            <a:xfrm>
              <a:off x="5715000" y="3352800"/>
              <a:ext cx="533400" cy="533400"/>
            </a:xfrm>
            <a:prstGeom prst="ellipse">
              <a:avLst/>
            </a:prstGeom>
            <a:noFill/>
            <a:ln w="25400" cap="flat" cmpd="sng" algn="ctr">
              <a:solidFill>
                <a:schemeClr val="tx1"/>
              </a:solidFill>
              <a:prstDash val="solid"/>
              <a:round/>
              <a:headEnd type="none" w="med" len="med"/>
              <a:tailEnd type="none" w="med" len="med"/>
            </a:ln>
            <a:effectLst/>
          </p:spPr>
          <p:txBody>
            <a:bodyPr vert="horz" wrap="square" lIns="64008" tIns="18288" rIns="91440" bIns="45720" numCol="1" rtlCol="0" anchor="t" anchorCtr="0" compatLnSpc="1">
              <a:prstTxWarp prst="textNoShape">
                <a:avLst/>
              </a:prstTxWarp>
              <a:noAutofit/>
            </a:bodyPr>
            <a:lstStyle/>
            <a:p>
              <a:pPr marR="0" algn="l" defTabSz="914400" rtl="0" eaLnBrk="1" fontAlgn="base" latinLnBrk="0" hangingPunct="1">
                <a:lnSpc>
                  <a:spcPct val="90000"/>
                </a:lnSpc>
                <a:spcBef>
                  <a:spcPct val="20000"/>
                </a:spcBef>
                <a:spcAft>
                  <a:spcPct val="0"/>
                </a:spcAft>
                <a:buClrTx/>
                <a:buSzTx/>
                <a:buNone/>
                <a:tabLst/>
              </a:pPr>
              <a:r>
                <a:rPr lang="en-US" i="0" dirty="0" smtClean="0">
                  <a:solidFill>
                    <a:schemeClr val="tx1"/>
                  </a:solidFill>
                  <a:latin typeface="Arial" pitchFamily="34" charset="0"/>
                  <a:cs typeface="Arial" pitchFamily="34" charset="0"/>
                </a:rPr>
                <a:t>A</a:t>
              </a: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20" name="Oval 19"/>
            <p:cNvSpPr/>
            <p:nvPr/>
          </p:nvSpPr>
          <p:spPr bwMode="auto">
            <a:xfrm>
              <a:off x="7467600" y="3352800"/>
              <a:ext cx="533400" cy="533400"/>
            </a:xfrm>
            <a:prstGeom prst="ellipse">
              <a:avLst/>
            </a:prstGeom>
            <a:noFill/>
            <a:ln w="25400" cap="flat" cmpd="sng" algn="ctr">
              <a:solidFill>
                <a:schemeClr val="tx1"/>
              </a:solidFill>
              <a:prstDash val="solid"/>
              <a:round/>
              <a:headEnd type="none" w="med" len="med"/>
              <a:tailEnd type="none" w="med" len="med"/>
            </a:ln>
            <a:effectLst/>
          </p:spPr>
          <p:txBody>
            <a:bodyPr vert="horz" wrap="square" lIns="64008" tIns="18288" rIns="91440" bIns="45720" numCol="1" rtlCol="0" anchor="t" anchorCtr="0" compatLnSpc="1">
              <a:prstTxWarp prst="textNoShape">
                <a:avLst/>
              </a:prstTxWarp>
              <a:noAutofit/>
            </a:bodyPr>
            <a:lstStyle/>
            <a:p>
              <a:pPr marR="0" algn="l" defTabSz="914400" rtl="0" eaLnBrk="1" fontAlgn="base" latinLnBrk="0" hangingPunct="1">
                <a:lnSpc>
                  <a:spcPct val="90000"/>
                </a:lnSpc>
                <a:spcBef>
                  <a:spcPct val="20000"/>
                </a:spcBef>
                <a:spcAft>
                  <a:spcPct val="0"/>
                </a:spcAft>
                <a:buClrTx/>
                <a:buSzTx/>
                <a:buNone/>
                <a:tabLst/>
              </a:pPr>
              <a:r>
                <a:rPr lang="en-US" i="0" dirty="0" smtClean="0">
                  <a:solidFill>
                    <a:schemeClr val="tx1"/>
                  </a:solidFill>
                  <a:latin typeface="Arial" pitchFamily="34" charset="0"/>
                  <a:cs typeface="Arial" pitchFamily="34" charset="0"/>
                </a:rPr>
                <a:t>C</a:t>
              </a: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21" name="Oval 20"/>
            <p:cNvSpPr/>
            <p:nvPr/>
          </p:nvSpPr>
          <p:spPr bwMode="auto">
            <a:xfrm>
              <a:off x="6553200" y="2514600"/>
              <a:ext cx="533400" cy="533400"/>
            </a:xfrm>
            <a:prstGeom prst="ellipse">
              <a:avLst/>
            </a:prstGeom>
            <a:noFill/>
            <a:ln w="25400" cap="flat" cmpd="sng" algn="ctr">
              <a:solidFill>
                <a:schemeClr val="tx1"/>
              </a:solidFill>
              <a:prstDash val="solid"/>
              <a:round/>
              <a:headEnd type="none" w="med" len="med"/>
              <a:tailEnd type="none" w="med" len="med"/>
            </a:ln>
            <a:effectLst/>
          </p:spPr>
          <p:txBody>
            <a:bodyPr vert="horz" wrap="square" lIns="64008" tIns="18288" rIns="91440" bIns="45720" numCol="1" rtlCol="0" anchor="t" anchorCtr="0" compatLnSpc="1">
              <a:prstTxWarp prst="textNoShape">
                <a:avLst/>
              </a:prstTxWarp>
              <a:noAutofit/>
            </a:bodyPr>
            <a:lstStyle/>
            <a:p>
              <a:pPr marR="0" algn="l" defTabSz="914400" rtl="0" eaLnBrk="1" fontAlgn="base" latinLnBrk="0" hangingPunct="1">
                <a:lnSpc>
                  <a:spcPct val="90000"/>
                </a:lnSpc>
                <a:spcBef>
                  <a:spcPct val="20000"/>
                </a:spcBef>
                <a:spcAft>
                  <a:spcPct val="0"/>
                </a:spcAft>
                <a:buClrTx/>
                <a:buSzTx/>
                <a:buNone/>
                <a:tabLst/>
              </a:pPr>
              <a:r>
                <a:rPr lang="en-US" i="0" dirty="0">
                  <a:solidFill>
                    <a:schemeClr val="tx1"/>
                  </a:solidFill>
                  <a:latin typeface="Arial" pitchFamily="34" charset="0"/>
                  <a:cs typeface="Arial" pitchFamily="34" charset="0"/>
                </a:rPr>
                <a:t>B</a:t>
              </a: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cxnSp>
          <p:nvCxnSpPr>
            <p:cNvPr id="18" name="Straight Connector 17"/>
            <p:cNvCxnSpPr>
              <a:stCxn id="19" idx="7"/>
              <a:endCxn id="21" idx="3"/>
            </p:cNvCxnSpPr>
            <p:nvPr/>
          </p:nvCxnSpPr>
          <p:spPr bwMode="auto">
            <a:xfrm flipV="1">
              <a:off x="6170285" y="2969885"/>
              <a:ext cx="461030" cy="461030"/>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a:stCxn id="21" idx="5"/>
              <a:endCxn id="20" idx="1"/>
            </p:cNvCxnSpPr>
            <p:nvPr/>
          </p:nvCxnSpPr>
          <p:spPr bwMode="auto">
            <a:xfrm>
              <a:off x="7008485" y="2969885"/>
              <a:ext cx="537230" cy="461030"/>
            </a:xfrm>
            <a:prstGeom prst="line">
              <a:avLst/>
            </a:prstGeom>
            <a:noFill/>
            <a:ln w="25400" cap="flat" cmpd="sng" algn="ctr">
              <a:solidFill>
                <a:schemeClr val="tx1"/>
              </a:solidFill>
              <a:prstDash val="solid"/>
              <a:round/>
              <a:headEnd type="none" w="med" len="med"/>
              <a:tailEnd type="none" w="med" len="med"/>
            </a:ln>
            <a:effectLst/>
          </p:spPr>
        </p:cxnSp>
        <p:sp>
          <p:nvSpPr>
            <p:cNvPr id="24" name="Oval 23"/>
            <p:cNvSpPr/>
            <p:nvPr/>
          </p:nvSpPr>
          <p:spPr bwMode="auto">
            <a:xfrm>
              <a:off x="5486400" y="2438400"/>
              <a:ext cx="2743200" cy="1866900"/>
            </a:xfrm>
            <a:prstGeom prst="ellipse">
              <a:avLst/>
            </a:prstGeom>
            <a:noFill/>
            <a:ln w="38100" cap="flat" cmpd="sng" algn="ctr">
              <a:solidFill>
                <a:schemeClr val="bg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Tx/>
                <a:buChar char="•"/>
                <a:tabLst/>
              </a:pPr>
              <a:endParaRPr kumimoji="0" lang="en-US" sz="2800" b="0" i="1" u="none" strike="noStrike" cap="none" normalizeH="0" baseline="0" smtClean="0">
                <a:ln>
                  <a:noFill/>
                </a:ln>
                <a:solidFill>
                  <a:schemeClr val="folHlink"/>
                </a:solidFill>
                <a:effectLst/>
                <a:latin typeface="Arial" pitchFamily="34" charset="0"/>
                <a:ea typeface="宋体" pitchFamily="2" charset="-122"/>
                <a:cs typeface="Arial" pitchFamily="34" charset="0"/>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2477"/>
    </mc:Choice>
    <mc:Fallback>
      <p:transition spd="slow" advTm="524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5E2E2839-1731-4686-8920-010A7A8BD4B6}" type="slidenum">
              <a:rPr lang="en-US" altLang="zh-CN"/>
              <a:pPr>
                <a:defRPr/>
              </a:pPr>
              <a:t>13</a:t>
            </a:fld>
            <a:endParaRPr lang="en-US" altLang="zh-CN"/>
          </a:p>
        </p:txBody>
      </p:sp>
      <p:sp>
        <p:nvSpPr>
          <p:cNvPr id="268290" name="Rectangle 2"/>
          <p:cNvSpPr>
            <a:spLocks noGrp="1" noChangeArrowheads="1"/>
          </p:cNvSpPr>
          <p:nvPr>
            <p:ph type="title"/>
          </p:nvPr>
        </p:nvSpPr>
        <p:spPr>
          <a:xfrm>
            <a:off x="457200" y="0"/>
            <a:ext cx="8229600" cy="1143000"/>
          </a:xfrm>
        </p:spPr>
        <p:txBody>
          <a:bodyPr/>
          <a:lstStyle/>
          <a:p>
            <a:r>
              <a:rPr lang="en-US" altLang="zh-CN" dirty="0" smtClean="0"/>
              <a:t>Locate </a:t>
            </a:r>
            <a:r>
              <a:rPr lang="en-US" altLang="zh-CN" dirty="0" smtClean="0"/>
              <a:t>Spam Campaigns</a:t>
            </a:r>
            <a:endParaRPr lang="en-US" altLang="zh-CN" dirty="0" smtClean="0"/>
          </a:p>
        </p:txBody>
      </p:sp>
      <p:sp>
        <p:nvSpPr>
          <p:cNvPr id="268291" name="Rectangle 3"/>
          <p:cNvSpPr>
            <a:spLocks noGrp="1" noChangeArrowheads="1"/>
          </p:cNvSpPr>
          <p:nvPr>
            <p:ph type="body" idx="1"/>
          </p:nvPr>
        </p:nvSpPr>
        <p:spPr>
          <a:xfrm>
            <a:off x="685800" y="1447800"/>
            <a:ext cx="8229600" cy="1219200"/>
          </a:xfrm>
        </p:spPr>
        <p:txBody>
          <a:bodyPr/>
          <a:lstStyle/>
          <a:p>
            <a:pPr>
              <a:lnSpc>
                <a:spcPct val="120000"/>
              </a:lnSpc>
            </a:pPr>
            <a:r>
              <a:rPr lang="en-US" altLang="zh-CN" sz="2800" dirty="0" smtClean="0"/>
              <a:t>Distributed: campaigns have many senders.</a:t>
            </a:r>
          </a:p>
          <a:p>
            <a:pPr>
              <a:lnSpc>
                <a:spcPct val="120000"/>
              </a:lnSpc>
            </a:pPr>
            <a:r>
              <a:rPr lang="en-US" altLang="zh-CN" sz="2800" dirty="0" err="1" smtClean="0"/>
              <a:t>Bursty</a:t>
            </a:r>
            <a:r>
              <a:rPr lang="en-US" altLang="zh-CN" sz="2800" dirty="0" smtClean="0"/>
              <a:t>: campaigns send fast.</a:t>
            </a:r>
          </a:p>
        </p:txBody>
      </p:sp>
      <p:sp>
        <p:nvSpPr>
          <p:cNvPr id="2" name="Cloud 1"/>
          <p:cNvSpPr/>
          <p:nvPr/>
        </p:nvSpPr>
        <p:spPr bwMode="auto">
          <a:xfrm>
            <a:off x="1828800" y="2719552"/>
            <a:ext cx="2178270" cy="1342696"/>
          </a:xfrm>
          <a:prstGeom prst="cloud">
            <a:avLst/>
          </a:prstGeom>
          <a:gradFill>
            <a:gsLst>
              <a:gs pos="0">
                <a:srgbClr val="8488C4"/>
              </a:gs>
              <a:gs pos="53000">
                <a:srgbClr val="D4DEFF"/>
              </a:gs>
              <a:gs pos="83000">
                <a:srgbClr val="D4DEFF"/>
              </a:gs>
              <a:gs pos="100000">
                <a:srgbClr val="96AB94"/>
              </a:gs>
            </a:gsLst>
            <a:lin ang="5400000" scaled="0"/>
          </a:gradFill>
          <a:ln w="25400" cap="flat" cmpd="sng" algn="ctr">
            <a:solidFill>
              <a:schemeClr val="tx1"/>
            </a:solidFill>
            <a:prstDash val="solid"/>
            <a:round/>
            <a:headEnd type="none" w="med" len="med"/>
            <a:tailEnd type="none" w="med" len="med"/>
          </a:ln>
          <a:effectLst/>
        </p:spPr>
        <p:txBody>
          <a:bodyPr vert="horz" wrap="square" lIns="18288" tIns="18288" rIns="18288" bIns="18288" numCol="1" rtlCol="0" anchor="t" anchorCtr="0" compatLnSpc="1">
            <a:prstTxWarp prst="textNoShape">
              <a:avLst/>
            </a:prstTxWarp>
          </a:bodyPr>
          <a:lstStyle/>
          <a:p>
            <a:pPr marR="0" algn="ctr" defTabSz="914400" rtl="0" eaLnBrk="1" fontAlgn="base" latinLnBrk="0" hangingPunct="1">
              <a:lnSpc>
                <a:spcPct val="120000"/>
              </a:lnSpc>
              <a:spcBef>
                <a:spcPct val="20000"/>
              </a:spcBef>
              <a:spcAft>
                <a:spcPct val="0"/>
              </a:spcAft>
              <a:buClrTx/>
              <a:buSzTx/>
              <a:buNone/>
              <a:tabLst/>
            </a:pP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Wall post </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campaign</a:t>
            </a:r>
            <a:endPar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3" name="Bent Arrow 2"/>
          <p:cNvSpPr/>
          <p:nvPr/>
        </p:nvSpPr>
        <p:spPr bwMode="auto">
          <a:xfrm rot="5400000">
            <a:off x="4102320" y="2976398"/>
            <a:ext cx="656896" cy="800100"/>
          </a:xfrm>
          <a:prstGeom prst="bentArrow">
            <a:avLst>
              <a:gd name="adj1" fmla="val 31897"/>
              <a:gd name="adj2" fmla="val 27586"/>
              <a:gd name="adj3" fmla="val 46552"/>
              <a:gd name="adj4" fmla="val 55819"/>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5" name="Flowchart: Decision 4"/>
          <p:cNvSpPr/>
          <p:nvPr/>
        </p:nvSpPr>
        <p:spPr bwMode="auto">
          <a:xfrm>
            <a:off x="3539360" y="3770586"/>
            <a:ext cx="2133600" cy="966952"/>
          </a:xfrm>
          <a:prstGeom prst="flowChartDecision">
            <a:avLst/>
          </a:prstGeom>
          <a:solidFill>
            <a:srgbClr val="FFFF00"/>
          </a:solidFill>
          <a:ln w="25400" cap="flat" cmpd="sng" algn="ctr">
            <a:solidFill>
              <a:schemeClr val="tx1"/>
            </a:solidFill>
            <a:prstDash val="solid"/>
            <a:round/>
            <a:headEnd type="none" w="med" len="med"/>
            <a:tailEnd type="none" w="med" len="med"/>
          </a:ln>
          <a:effectLst/>
        </p:spPr>
        <p:txBody>
          <a:bodyPr vert="horz" wrap="none" lIns="18288" tIns="91440" rIns="18288" bIns="18288" numCol="1" rtlCol="0" anchor="t" anchorCtr="0" compatLnSpc="1">
            <a:prstTxWarp prst="textNoShape">
              <a:avLst/>
            </a:prstTxWarp>
          </a:bodyPr>
          <a:lstStyle/>
          <a:p>
            <a:pPr marR="0" algn="ctr" defTabSz="914400" rtl="0" eaLnBrk="1" fontAlgn="base" latinLnBrk="0" hangingPunct="1">
              <a:lnSpc>
                <a:spcPct val="90000"/>
              </a:lnSpc>
              <a:spcBef>
                <a:spcPct val="20000"/>
              </a:spcBef>
              <a:spcAft>
                <a:spcPct val="0"/>
              </a:spcAft>
              <a:buClrTx/>
              <a:buSzTx/>
              <a:buNone/>
              <a:tabLst/>
            </a:pPr>
            <a:r>
              <a:rPr kumimoji="0" lang="en-US" sz="2200" b="0" i="0" u="none" strike="noStrike" cap="none" normalizeH="0" baseline="0" dirty="0" smtClean="0">
                <a:ln>
                  <a:noFill/>
                </a:ln>
                <a:solidFill>
                  <a:schemeClr val="tx1"/>
                </a:solidFill>
                <a:effectLst/>
                <a:latin typeface="Arial" pitchFamily="34" charset="0"/>
                <a:ea typeface="宋体" pitchFamily="2" charset="-122"/>
                <a:cs typeface="Arial" pitchFamily="34" charset="0"/>
              </a:rPr>
              <a:t>Distributed?</a:t>
            </a:r>
          </a:p>
        </p:txBody>
      </p:sp>
      <p:sp>
        <p:nvSpPr>
          <p:cNvPr id="6" name="Right Arrow 5"/>
          <p:cNvSpPr/>
          <p:nvPr/>
        </p:nvSpPr>
        <p:spPr bwMode="auto">
          <a:xfrm>
            <a:off x="5715000" y="3986048"/>
            <a:ext cx="762000" cy="53340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7" name="TextBox 6"/>
          <p:cNvSpPr txBox="1"/>
          <p:nvPr/>
        </p:nvSpPr>
        <p:spPr>
          <a:xfrm>
            <a:off x="5715000" y="3681248"/>
            <a:ext cx="685800" cy="424732"/>
          </a:xfrm>
          <a:prstGeom prst="rect">
            <a:avLst/>
          </a:prstGeom>
          <a:noFill/>
        </p:spPr>
        <p:txBody>
          <a:bodyPr wrap="square" rtlCol="0">
            <a:spAutoFit/>
          </a:bodyPr>
          <a:lstStyle/>
          <a:p>
            <a:pPr>
              <a:buNone/>
            </a:pPr>
            <a:r>
              <a:rPr lang="en-US" sz="2400" i="0" dirty="0" smtClean="0">
                <a:solidFill>
                  <a:schemeClr val="tx1"/>
                </a:solidFill>
              </a:rPr>
              <a:t>NO</a:t>
            </a:r>
          </a:p>
        </p:txBody>
      </p:sp>
      <p:sp>
        <p:nvSpPr>
          <p:cNvPr id="8" name="TextBox 7"/>
          <p:cNvSpPr txBox="1"/>
          <p:nvPr/>
        </p:nvSpPr>
        <p:spPr>
          <a:xfrm>
            <a:off x="6477000" y="4062248"/>
            <a:ext cx="2133600" cy="424732"/>
          </a:xfrm>
          <a:prstGeom prst="rect">
            <a:avLst/>
          </a:prstGeom>
          <a:noFill/>
        </p:spPr>
        <p:txBody>
          <a:bodyPr wrap="square" rtlCol="0">
            <a:spAutoFit/>
          </a:bodyPr>
          <a:lstStyle/>
          <a:p>
            <a:pPr>
              <a:buNone/>
            </a:pPr>
            <a:r>
              <a:rPr lang="en-US" sz="2400" i="0" dirty="0" smtClean="0">
                <a:solidFill>
                  <a:schemeClr val="tx1"/>
                </a:solidFill>
              </a:rPr>
              <a:t>Benign</a:t>
            </a:r>
            <a:endParaRPr lang="en-US" sz="2400" i="0" dirty="0" smtClean="0">
              <a:solidFill>
                <a:schemeClr val="tx1"/>
              </a:solidFill>
            </a:endParaRPr>
          </a:p>
        </p:txBody>
      </p:sp>
      <p:sp>
        <p:nvSpPr>
          <p:cNvPr id="9" name="Down Arrow 8"/>
          <p:cNvSpPr/>
          <p:nvPr/>
        </p:nvSpPr>
        <p:spPr bwMode="auto">
          <a:xfrm>
            <a:off x="4343400" y="4824248"/>
            <a:ext cx="522232" cy="533400"/>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12" name="TextBox 11"/>
          <p:cNvSpPr txBox="1"/>
          <p:nvPr/>
        </p:nvSpPr>
        <p:spPr>
          <a:xfrm>
            <a:off x="4842640" y="4780516"/>
            <a:ext cx="872360" cy="424732"/>
          </a:xfrm>
          <a:prstGeom prst="rect">
            <a:avLst/>
          </a:prstGeom>
          <a:noFill/>
        </p:spPr>
        <p:txBody>
          <a:bodyPr wrap="square" rtlCol="0">
            <a:spAutoFit/>
          </a:bodyPr>
          <a:lstStyle/>
          <a:p>
            <a:pPr>
              <a:buNone/>
            </a:pPr>
            <a:r>
              <a:rPr lang="en-US" sz="2400" i="0" dirty="0" smtClean="0">
                <a:solidFill>
                  <a:schemeClr val="tx1"/>
                </a:solidFill>
              </a:rPr>
              <a:t>YES</a:t>
            </a:r>
          </a:p>
        </p:txBody>
      </p:sp>
      <p:sp>
        <p:nvSpPr>
          <p:cNvPr id="13" name="Flowchart: Decision 12"/>
          <p:cNvSpPr/>
          <p:nvPr/>
        </p:nvSpPr>
        <p:spPr bwMode="auto">
          <a:xfrm>
            <a:off x="3539360" y="5433848"/>
            <a:ext cx="2133600" cy="966952"/>
          </a:xfrm>
          <a:prstGeom prst="flowChartDecision">
            <a:avLst/>
          </a:prstGeom>
          <a:solidFill>
            <a:srgbClr val="FFFF00"/>
          </a:solidFill>
          <a:ln w="25400" cap="flat" cmpd="sng" algn="ctr">
            <a:solidFill>
              <a:schemeClr val="tx1"/>
            </a:solidFill>
            <a:prstDash val="solid"/>
            <a:round/>
            <a:headEnd type="none" w="med" len="med"/>
            <a:tailEnd type="none" w="med" len="med"/>
          </a:ln>
          <a:effectLst/>
        </p:spPr>
        <p:txBody>
          <a:bodyPr vert="horz" wrap="none" lIns="18288" tIns="91440" rIns="18288" bIns="18288" numCol="1" rtlCol="0" anchor="t" anchorCtr="0" compatLnSpc="1">
            <a:prstTxWarp prst="textNoShape">
              <a:avLst/>
            </a:prstTxWarp>
          </a:bodyPr>
          <a:lstStyle/>
          <a:p>
            <a:pPr marR="0" algn="ctr" defTabSz="914400" rtl="0" eaLnBrk="1" fontAlgn="base" latinLnBrk="0" hangingPunct="1">
              <a:lnSpc>
                <a:spcPct val="90000"/>
              </a:lnSpc>
              <a:spcBef>
                <a:spcPct val="20000"/>
              </a:spcBef>
              <a:spcAft>
                <a:spcPct val="0"/>
              </a:spcAft>
              <a:buClrTx/>
              <a:buSzTx/>
              <a:buNone/>
              <a:tabLst/>
            </a:pPr>
            <a:r>
              <a:rPr kumimoji="0" lang="en-US" sz="2200" b="0" i="0" u="none" strike="noStrike" cap="none" normalizeH="0" baseline="0" dirty="0" err="1" smtClean="0">
                <a:ln>
                  <a:noFill/>
                </a:ln>
                <a:solidFill>
                  <a:schemeClr val="tx1"/>
                </a:solidFill>
                <a:effectLst/>
                <a:latin typeface="Arial" pitchFamily="34" charset="0"/>
                <a:ea typeface="宋体" pitchFamily="2" charset="-122"/>
                <a:cs typeface="Arial" pitchFamily="34" charset="0"/>
              </a:rPr>
              <a:t>Bursty</a:t>
            </a:r>
            <a:r>
              <a:rPr kumimoji="0" lang="en-US" sz="2200" b="0" i="0" u="none" strike="noStrike" cap="none" normalizeH="0" baseline="0" dirty="0" smtClean="0">
                <a:ln>
                  <a:noFill/>
                </a:ln>
                <a:solidFill>
                  <a:schemeClr val="tx1"/>
                </a:solidFill>
                <a:effectLst/>
                <a:latin typeface="Arial" pitchFamily="34" charset="0"/>
                <a:ea typeface="宋体" pitchFamily="2" charset="-122"/>
                <a:cs typeface="Arial" pitchFamily="34" charset="0"/>
              </a:rPr>
              <a:t>?</a:t>
            </a:r>
          </a:p>
        </p:txBody>
      </p:sp>
      <p:sp>
        <p:nvSpPr>
          <p:cNvPr id="14" name="Right Arrow 13"/>
          <p:cNvSpPr/>
          <p:nvPr/>
        </p:nvSpPr>
        <p:spPr bwMode="auto">
          <a:xfrm>
            <a:off x="5715000" y="5662448"/>
            <a:ext cx="762000" cy="53340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15" name="TextBox 14"/>
          <p:cNvSpPr txBox="1"/>
          <p:nvPr/>
        </p:nvSpPr>
        <p:spPr>
          <a:xfrm>
            <a:off x="5715000" y="5357648"/>
            <a:ext cx="685800" cy="424732"/>
          </a:xfrm>
          <a:prstGeom prst="rect">
            <a:avLst/>
          </a:prstGeom>
          <a:noFill/>
        </p:spPr>
        <p:txBody>
          <a:bodyPr wrap="square" rtlCol="0">
            <a:spAutoFit/>
          </a:bodyPr>
          <a:lstStyle/>
          <a:p>
            <a:pPr>
              <a:buNone/>
            </a:pPr>
            <a:r>
              <a:rPr lang="en-US" sz="2400" i="0" dirty="0" smtClean="0">
                <a:solidFill>
                  <a:schemeClr val="tx1"/>
                </a:solidFill>
              </a:rPr>
              <a:t>NO</a:t>
            </a:r>
          </a:p>
        </p:txBody>
      </p:sp>
      <p:sp>
        <p:nvSpPr>
          <p:cNvPr id="16" name="TextBox 15"/>
          <p:cNvSpPr txBox="1"/>
          <p:nvPr/>
        </p:nvSpPr>
        <p:spPr>
          <a:xfrm>
            <a:off x="6477000" y="5738648"/>
            <a:ext cx="2133600" cy="424732"/>
          </a:xfrm>
          <a:prstGeom prst="rect">
            <a:avLst/>
          </a:prstGeom>
          <a:noFill/>
        </p:spPr>
        <p:txBody>
          <a:bodyPr wrap="square" rtlCol="0">
            <a:spAutoFit/>
          </a:bodyPr>
          <a:lstStyle/>
          <a:p>
            <a:pPr>
              <a:buNone/>
            </a:pPr>
            <a:r>
              <a:rPr lang="en-US" sz="2400" i="0" dirty="0" smtClean="0">
                <a:solidFill>
                  <a:schemeClr val="tx1"/>
                </a:solidFill>
              </a:rPr>
              <a:t>Benign</a:t>
            </a:r>
            <a:endParaRPr lang="en-US" sz="2400" i="0" dirty="0" smtClean="0">
              <a:solidFill>
                <a:schemeClr val="tx1"/>
              </a:solidFill>
            </a:endParaRPr>
          </a:p>
        </p:txBody>
      </p:sp>
      <p:sp>
        <p:nvSpPr>
          <p:cNvPr id="17" name="Right Arrow 16"/>
          <p:cNvSpPr/>
          <p:nvPr/>
        </p:nvSpPr>
        <p:spPr bwMode="auto">
          <a:xfrm rot="10800000">
            <a:off x="2556640" y="5662448"/>
            <a:ext cx="956440" cy="53340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18" name="TextBox 17"/>
          <p:cNvSpPr txBox="1"/>
          <p:nvPr/>
        </p:nvSpPr>
        <p:spPr>
          <a:xfrm>
            <a:off x="2785240" y="5390116"/>
            <a:ext cx="872360" cy="424732"/>
          </a:xfrm>
          <a:prstGeom prst="rect">
            <a:avLst/>
          </a:prstGeom>
          <a:noFill/>
        </p:spPr>
        <p:txBody>
          <a:bodyPr wrap="square" rtlCol="0">
            <a:spAutoFit/>
          </a:bodyPr>
          <a:lstStyle/>
          <a:p>
            <a:pPr>
              <a:buNone/>
            </a:pPr>
            <a:r>
              <a:rPr lang="en-US" sz="2400" i="0" dirty="0" smtClean="0">
                <a:solidFill>
                  <a:schemeClr val="tx1"/>
                </a:solidFill>
              </a:rPr>
              <a:t>YES</a:t>
            </a:r>
          </a:p>
        </p:txBody>
      </p:sp>
      <p:sp>
        <p:nvSpPr>
          <p:cNvPr id="19" name="TextBox 18"/>
          <p:cNvSpPr txBox="1"/>
          <p:nvPr/>
        </p:nvSpPr>
        <p:spPr>
          <a:xfrm>
            <a:off x="118239" y="5694916"/>
            <a:ext cx="2472561" cy="424732"/>
          </a:xfrm>
          <a:prstGeom prst="rect">
            <a:avLst/>
          </a:prstGeom>
          <a:noFill/>
        </p:spPr>
        <p:txBody>
          <a:bodyPr wrap="square" rtlCol="0">
            <a:spAutoFit/>
          </a:bodyPr>
          <a:lstStyle/>
          <a:p>
            <a:pPr algn="r">
              <a:buNone/>
            </a:pPr>
            <a:r>
              <a:rPr lang="en-US" sz="2400" i="0" dirty="0" smtClean="0">
                <a:solidFill>
                  <a:schemeClr val="tx1"/>
                </a:solidFill>
              </a:rPr>
              <a:t>Malicious</a:t>
            </a:r>
            <a:endParaRPr lang="en-US" sz="2400" i="0" dirty="0" smtClean="0">
              <a:solidFill>
                <a:schemeClr val="tx1"/>
              </a:solidFill>
            </a:endParaRPr>
          </a:p>
        </p:txBody>
      </p:sp>
    </p:spTree>
    <p:extLst>
      <p:ext uri="{BB962C8B-B14F-4D97-AF65-F5344CB8AC3E}">
        <p14:creationId xmlns:p14="http://schemas.microsoft.com/office/powerpoint/2010/main" val="146428994"/>
      </p:ext>
    </p:extLst>
  </p:cSld>
  <p:clrMapOvr>
    <a:masterClrMapping/>
  </p:clrMapOvr>
  <mc:AlternateContent xmlns:mc="http://schemas.openxmlformats.org/markup-compatibility/2006">
    <mc:Choice xmlns:p14="http://schemas.microsoft.com/office/powerpoint/2010/main" Requires="p14">
      <p:transition spd="slow" p14:dur="2000" advTm="98461"/>
    </mc:Choice>
    <mc:Fallback>
      <p:transition spd="slow" advTm="9846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46BF462A-9BFC-42F8-A0B0-F55015CF17F1}" type="slidenum">
              <a:rPr lang="en-US" altLang="zh-CN"/>
              <a:pPr>
                <a:defRPr/>
              </a:pPr>
              <a:t>14</a:t>
            </a:fld>
            <a:endParaRPr lang="en-US" altLang="zh-CN"/>
          </a:p>
        </p:txBody>
      </p:sp>
      <p:sp>
        <p:nvSpPr>
          <p:cNvPr id="27545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6BB1D8D0-D6EF-4357-8428-15C4D8C69CEB}" type="slidenum">
              <a:rPr lang="en-US" altLang="zh-CN" sz="1400" i="0">
                <a:solidFill>
                  <a:schemeClr val="tx1"/>
                </a:solidFill>
              </a:rPr>
              <a:pPr algn="r" eaLnBrk="1" hangingPunct="1">
                <a:lnSpc>
                  <a:spcPct val="100000"/>
                </a:lnSpc>
                <a:spcBef>
                  <a:spcPct val="0"/>
                </a:spcBef>
                <a:buFontTx/>
                <a:buNone/>
              </a:pPr>
              <a:t>14</a:t>
            </a:fld>
            <a:endParaRPr lang="en-US" altLang="zh-CN" sz="1400" i="0">
              <a:solidFill>
                <a:schemeClr val="tx1"/>
              </a:solidFill>
            </a:endParaRPr>
          </a:p>
        </p:txBody>
      </p:sp>
      <p:sp>
        <p:nvSpPr>
          <p:cNvPr id="275460" name="Rectangle 3"/>
          <p:cNvSpPr>
            <a:spLocks noGrp="1" noChangeArrowheads="1"/>
          </p:cNvSpPr>
          <p:nvPr>
            <p:ph type="body" idx="4294967295"/>
          </p:nvPr>
        </p:nvSpPr>
        <p:spPr>
          <a:xfrm>
            <a:off x="762000" y="1828800"/>
            <a:ext cx="8229600" cy="4297363"/>
          </a:xfrm>
        </p:spPr>
        <p:txBody>
          <a:bodyPr/>
          <a:lstStyle/>
          <a:p>
            <a:pPr eaLnBrk="1" hangingPunct="1">
              <a:lnSpc>
                <a:spcPct val="200000"/>
              </a:lnSpc>
            </a:pPr>
            <a:r>
              <a:rPr lang="en-US" altLang="zh-CN" dirty="0" smtClean="0">
                <a:solidFill>
                  <a:schemeClr val="bg1">
                    <a:lumMod val="65000"/>
                  </a:schemeClr>
                </a:solidFill>
              </a:rPr>
              <a:t>Detection System Design</a:t>
            </a:r>
          </a:p>
          <a:p>
            <a:pPr eaLnBrk="1" hangingPunct="1">
              <a:lnSpc>
                <a:spcPct val="200000"/>
              </a:lnSpc>
            </a:pPr>
            <a:r>
              <a:rPr lang="en-US" altLang="zh-CN" b="1" dirty="0" smtClean="0"/>
              <a:t>Validation</a:t>
            </a:r>
          </a:p>
          <a:p>
            <a:pPr eaLnBrk="1" hangingPunct="1">
              <a:lnSpc>
                <a:spcPct val="200000"/>
              </a:lnSpc>
            </a:pPr>
            <a:r>
              <a:rPr lang="en-US" altLang="zh-CN" dirty="0" smtClean="0"/>
              <a:t>Malicious Activity Analysis</a:t>
            </a:r>
          </a:p>
          <a:p>
            <a:pPr eaLnBrk="1" hangingPunct="1">
              <a:lnSpc>
                <a:spcPct val="200000"/>
              </a:lnSpc>
            </a:pPr>
            <a:r>
              <a:rPr lang="en-US" altLang="zh-CN" dirty="0" smtClean="0"/>
              <a:t>Conclusions</a:t>
            </a:r>
          </a:p>
        </p:txBody>
      </p:sp>
      <p:sp>
        <p:nvSpPr>
          <p:cNvPr id="7"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Roadmap</a:t>
            </a:r>
          </a:p>
        </p:txBody>
      </p:sp>
    </p:spTree>
  </p:cSld>
  <p:clrMapOvr>
    <a:masterClrMapping/>
  </p:clrMapOvr>
  <mc:AlternateContent xmlns:mc="http://schemas.openxmlformats.org/markup-compatibility/2006">
    <mc:Choice xmlns:p14="http://schemas.microsoft.com/office/powerpoint/2010/main" Requires="p14">
      <p:transition spd="slow" p14:dur="2000" advTm="6801"/>
    </mc:Choice>
    <mc:Fallback>
      <p:transition spd="slow" advTm="680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907BCE4B-92A7-4607-BDA9-C5AED664B5A4}" type="slidenum">
              <a:rPr lang="en-US" altLang="zh-CN"/>
              <a:pPr>
                <a:defRPr/>
              </a:pPr>
              <a:t>15</a:t>
            </a:fld>
            <a:endParaRPr lang="en-US" altLang="zh-CN"/>
          </a:p>
        </p:txBody>
      </p:sp>
      <p:sp>
        <p:nvSpPr>
          <p:cNvPr id="278530" name="Rectangle 2"/>
          <p:cNvSpPr>
            <a:spLocks noGrp="1" noChangeArrowheads="1"/>
          </p:cNvSpPr>
          <p:nvPr>
            <p:ph type="title"/>
          </p:nvPr>
        </p:nvSpPr>
        <p:spPr>
          <a:xfrm>
            <a:off x="457200" y="0"/>
            <a:ext cx="8229600" cy="1143000"/>
          </a:xfrm>
        </p:spPr>
        <p:txBody>
          <a:bodyPr/>
          <a:lstStyle/>
          <a:p>
            <a:r>
              <a:rPr lang="en-US" altLang="zh-CN" dirty="0" smtClean="0"/>
              <a:t>Validation</a:t>
            </a:r>
          </a:p>
        </p:txBody>
      </p:sp>
      <p:sp>
        <p:nvSpPr>
          <p:cNvPr id="278531" name="Rectangle 3"/>
          <p:cNvSpPr>
            <a:spLocks noGrp="1" noChangeArrowheads="1"/>
          </p:cNvSpPr>
          <p:nvPr>
            <p:ph type="body" idx="1"/>
          </p:nvPr>
        </p:nvSpPr>
        <p:spPr/>
        <p:txBody>
          <a:bodyPr/>
          <a:lstStyle/>
          <a:p>
            <a:pPr>
              <a:lnSpc>
                <a:spcPct val="150000"/>
              </a:lnSpc>
            </a:pPr>
            <a:r>
              <a:rPr lang="en-US" altLang="zh-CN" sz="2800" dirty="0" smtClean="0"/>
              <a:t>Dataset:</a:t>
            </a:r>
          </a:p>
          <a:p>
            <a:pPr lvl="1">
              <a:lnSpc>
                <a:spcPct val="150000"/>
              </a:lnSpc>
            </a:pPr>
            <a:r>
              <a:rPr lang="en-US" altLang="zh-CN" sz="2600" dirty="0" smtClean="0"/>
              <a:t>Leverage unauthenticated regional network.</a:t>
            </a:r>
          </a:p>
          <a:p>
            <a:pPr lvl="1">
              <a:lnSpc>
                <a:spcPct val="150000"/>
              </a:lnSpc>
            </a:pPr>
            <a:r>
              <a:rPr lang="en-US" altLang="zh-CN" sz="2600" dirty="0" smtClean="0"/>
              <a:t>Wall posts already crawled from prior study.</a:t>
            </a:r>
          </a:p>
          <a:p>
            <a:pPr lvl="1">
              <a:lnSpc>
                <a:spcPct val="150000"/>
              </a:lnSpc>
            </a:pPr>
            <a:r>
              <a:rPr lang="en-US" altLang="zh-CN" sz="2600" dirty="0" smtClean="0"/>
              <a:t>187M wall posts in total, </a:t>
            </a:r>
            <a:r>
              <a:rPr lang="en-US" altLang="zh-CN" sz="2600" dirty="0"/>
              <a:t>3.5M recipients.</a:t>
            </a:r>
          </a:p>
          <a:p>
            <a:pPr lvl="1">
              <a:lnSpc>
                <a:spcPct val="150000"/>
              </a:lnSpc>
            </a:pPr>
            <a:r>
              <a:rPr lang="en-US" altLang="zh-CN" sz="2600" dirty="0" smtClean="0"/>
              <a:t>~2M wall posts with URLs.</a:t>
            </a:r>
          </a:p>
          <a:p>
            <a:pPr>
              <a:lnSpc>
                <a:spcPct val="150000"/>
              </a:lnSpc>
            </a:pPr>
            <a:r>
              <a:rPr lang="en-US" altLang="zh-CN" sz="2800" dirty="0" smtClean="0"/>
              <a:t>Detection result:</a:t>
            </a:r>
          </a:p>
          <a:p>
            <a:pPr lvl="1">
              <a:lnSpc>
                <a:spcPct val="150000"/>
              </a:lnSpc>
            </a:pPr>
            <a:r>
              <a:rPr lang="en-US" altLang="zh-CN" sz="2600" dirty="0" smtClean="0"/>
              <a:t>~200K malicious wall posts (~10%).</a:t>
            </a:r>
          </a:p>
          <a:p>
            <a:pPr marL="0" indent="0">
              <a:lnSpc>
                <a:spcPct val="150000"/>
              </a:lnSpc>
              <a:buNone/>
            </a:pPr>
            <a:endParaRPr lang="en-US" altLang="zh-CN" sz="2800" dirty="0" smtClean="0"/>
          </a:p>
        </p:txBody>
      </p:sp>
    </p:spTree>
    <p:extLst>
      <p:ext uri="{BB962C8B-B14F-4D97-AF65-F5344CB8AC3E}">
        <p14:creationId xmlns:p14="http://schemas.microsoft.com/office/powerpoint/2010/main" val="1662863492"/>
      </p:ext>
    </p:extLst>
  </p:cSld>
  <p:clrMapOvr>
    <a:masterClrMapping/>
  </p:clrMapOvr>
  <mc:AlternateContent xmlns:mc="http://schemas.openxmlformats.org/markup-compatibility/2006">
    <mc:Choice xmlns:p14="http://schemas.microsoft.com/office/powerpoint/2010/main" Requires="p14">
      <p:transition spd="slow" p14:dur="2000" advTm="37052"/>
    </mc:Choice>
    <mc:Fallback>
      <p:transition spd="slow" advTm="3705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891E8A2B-CB64-4E10-A6DF-6872B01C79CE}" type="slidenum">
              <a:rPr lang="en-US" altLang="zh-CN"/>
              <a:pPr>
                <a:defRPr/>
              </a:pPr>
              <a:t>16</a:t>
            </a:fld>
            <a:endParaRPr lang="en-US" altLang="zh-CN"/>
          </a:p>
        </p:txBody>
      </p:sp>
      <p:sp>
        <p:nvSpPr>
          <p:cNvPr id="277506" name="Rectangle 2"/>
          <p:cNvSpPr>
            <a:spLocks noGrp="1" noChangeArrowheads="1"/>
          </p:cNvSpPr>
          <p:nvPr>
            <p:ph type="title"/>
          </p:nvPr>
        </p:nvSpPr>
        <p:spPr>
          <a:xfrm>
            <a:off x="457200" y="0"/>
            <a:ext cx="8229600" cy="1143000"/>
          </a:xfrm>
        </p:spPr>
        <p:txBody>
          <a:bodyPr/>
          <a:lstStyle/>
          <a:p>
            <a:r>
              <a:rPr lang="en-US" altLang="zh-CN" dirty="0" smtClean="0"/>
              <a:t>Validation</a:t>
            </a:r>
          </a:p>
        </p:txBody>
      </p:sp>
      <p:sp>
        <p:nvSpPr>
          <p:cNvPr id="277507" name="Rectangle 3"/>
          <p:cNvSpPr>
            <a:spLocks noGrp="1" noChangeArrowheads="1"/>
          </p:cNvSpPr>
          <p:nvPr>
            <p:ph type="body" idx="1"/>
          </p:nvPr>
        </p:nvSpPr>
        <p:spPr>
          <a:xfrm>
            <a:off x="457200" y="1600201"/>
            <a:ext cx="8229600" cy="2209800"/>
          </a:xfrm>
        </p:spPr>
        <p:txBody>
          <a:bodyPr/>
          <a:lstStyle/>
          <a:p>
            <a:pPr>
              <a:lnSpc>
                <a:spcPct val="150000"/>
              </a:lnSpc>
            </a:pPr>
            <a:r>
              <a:rPr lang="en-US" altLang="zh-CN" sz="2800" dirty="0" smtClean="0"/>
              <a:t>Focused on detected URLs.</a:t>
            </a:r>
          </a:p>
          <a:p>
            <a:pPr>
              <a:lnSpc>
                <a:spcPct val="150000"/>
              </a:lnSpc>
            </a:pPr>
            <a:r>
              <a:rPr lang="en-US" altLang="zh-CN" sz="2800" dirty="0" smtClean="0"/>
              <a:t>Adopted multiple validation steps:</a:t>
            </a:r>
          </a:p>
        </p:txBody>
      </p:sp>
      <p:sp>
        <p:nvSpPr>
          <p:cNvPr id="3" name="TextBox 2"/>
          <p:cNvSpPr txBox="1"/>
          <p:nvPr/>
        </p:nvSpPr>
        <p:spPr>
          <a:xfrm>
            <a:off x="762000" y="3276600"/>
            <a:ext cx="7848600" cy="2052870"/>
          </a:xfrm>
          <a:prstGeom prst="rect">
            <a:avLst/>
          </a:prstGeom>
          <a:noFill/>
        </p:spPr>
        <p:txBody>
          <a:bodyPr wrap="square" numCol="2" rtlCol="0">
            <a:spAutoFit/>
          </a:bodyPr>
          <a:lstStyle/>
          <a:p>
            <a:pPr marL="514350" indent="-514350">
              <a:lnSpc>
                <a:spcPct val="150000"/>
              </a:lnSpc>
              <a:buFont typeface="Wingdings" pitchFamily="2" charset="2"/>
              <a:buChar char="§"/>
            </a:pPr>
            <a:r>
              <a:rPr lang="en-US" sz="2600" i="0" dirty="0" smtClean="0">
                <a:solidFill>
                  <a:schemeClr val="tx1"/>
                </a:solidFill>
              </a:rPr>
              <a:t>URL de-obfuscation</a:t>
            </a:r>
          </a:p>
          <a:p>
            <a:pPr marL="514350" indent="-514350">
              <a:lnSpc>
                <a:spcPct val="150000"/>
              </a:lnSpc>
              <a:buFont typeface="Wingdings" pitchFamily="2" charset="2"/>
              <a:buChar char="§"/>
            </a:pPr>
            <a:r>
              <a:rPr lang="en-US" sz="2600" i="0" dirty="0" smtClean="0">
                <a:solidFill>
                  <a:schemeClr val="tx1"/>
                </a:solidFill>
              </a:rPr>
              <a:t>3</a:t>
            </a:r>
            <a:r>
              <a:rPr lang="en-US" sz="2600" i="0" baseline="30000" dirty="0" smtClean="0">
                <a:solidFill>
                  <a:schemeClr val="tx1"/>
                </a:solidFill>
              </a:rPr>
              <a:t>rd</a:t>
            </a:r>
            <a:r>
              <a:rPr lang="en-US" sz="2600" i="0" dirty="0" smtClean="0">
                <a:solidFill>
                  <a:schemeClr val="tx1"/>
                </a:solidFill>
              </a:rPr>
              <a:t> party tools</a:t>
            </a:r>
          </a:p>
          <a:p>
            <a:pPr marL="514350" indent="-514350">
              <a:lnSpc>
                <a:spcPct val="150000"/>
              </a:lnSpc>
              <a:buFont typeface="Wingdings" pitchFamily="2" charset="2"/>
              <a:buChar char="§"/>
            </a:pPr>
            <a:r>
              <a:rPr lang="en-US" sz="2600" i="0" dirty="0" smtClean="0">
                <a:solidFill>
                  <a:schemeClr val="tx1"/>
                </a:solidFill>
              </a:rPr>
              <a:t>Redirection analysis</a:t>
            </a:r>
            <a:endParaRPr lang="en-US" sz="2600" i="0" dirty="0">
              <a:solidFill>
                <a:schemeClr val="tx1"/>
              </a:solidFill>
            </a:endParaRPr>
          </a:p>
          <a:p>
            <a:pPr marL="514350" indent="-514350">
              <a:lnSpc>
                <a:spcPct val="150000"/>
              </a:lnSpc>
              <a:buFont typeface="Wingdings" pitchFamily="2" charset="2"/>
              <a:buChar char="§"/>
            </a:pPr>
            <a:r>
              <a:rPr lang="en-US" sz="2600" i="0" dirty="0" smtClean="0">
                <a:solidFill>
                  <a:schemeClr val="tx1"/>
                </a:solidFill>
              </a:rPr>
              <a:t>Keyword matching</a:t>
            </a:r>
          </a:p>
          <a:p>
            <a:pPr marL="514350" indent="-514350">
              <a:lnSpc>
                <a:spcPct val="150000"/>
              </a:lnSpc>
              <a:buFont typeface="Wingdings" pitchFamily="2" charset="2"/>
              <a:buChar char="§"/>
            </a:pPr>
            <a:r>
              <a:rPr lang="en-US" sz="2600" i="0" dirty="0" smtClean="0">
                <a:solidFill>
                  <a:schemeClr val="tx1"/>
                </a:solidFill>
              </a:rPr>
              <a:t>URL grouping</a:t>
            </a:r>
          </a:p>
          <a:p>
            <a:pPr marL="514350" indent="-514350">
              <a:lnSpc>
                <a:spcPct val="150000"/>
              </a:lnSpc>
              <a:buFont typeface="Wingdings" pitchFamily="2" charset="2"/>
              <a:buChar char="§"/>
            </a:pPr>
            <a:r>
              <a:rPr lang="en-US" sz="2600" i="0" dirty="0" smtClean="0">
                <a:solidFill>
                  <a:schemeClr val="tx1"/>
                </a:solidFill>
              </a:rPr>
              <a:t>Manual confirmation</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1050"/>
    </mc:Choice>
    <mc:Fallback>
      <p:transition spd="slow" advTm="510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A5A5A5"/>
                                      </p:to>
                                    </p:animClr>
                                    <p:animClr clrSpc="rgb" dir="cw">
                                      <p:cBhvr>
                                        <p:cTn id="7" dur="500" fill="hold"/>
                                        <p:tgtEl>
                                          <p:spTgt spid="3">
                                            <p:txEl>
                                              <p:pRg st="3" end="3"/>
                                            </p:txEl>
                                          </p:spTgt>
                                        </p:tgtEl>
                                        <p:attrNameLst>
                                          <p:attrName>fillcolor</p:attrName>
                                        </p:attrNameLst>
                                      </p:cBhvr>
                                      <p:to>
                                        <a:srgbClr val="A5A5A5"/>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4" end="4"/>
                                            </p:txEl>
                                          </p:spTgt>
                                        </p:tgtEl>
                                        <p:attrNameLst>
                                          <p:attrName>style.color</p:attrName>
                                        </p:attrNameLst>
                                      </p:cBhvr>
                                      <p:to>
                                        <a:srgbClr val="A5A5A5"/>
                                      </p:to>
                                    </p:animClr>
                                    <p:animClr clrSpc="rgb" dir="cw">
                                      <p:cBhvr>
                                        <p:cTn id="12" dur="500" fill="hold"/>
                                        <p:tgtEl>
                                          <p:spTgt spid="3">
                                            <p:txEl>
                                              <p:pRg st="4" end="4"/>
                                            </p:txEl>
                                          </p:spTgt>
                                        </p:tgtEl>
                                        <p:attrNameLst>
                                          <p:attrName>fillcolor</p:attrName>
                                        </p:attrNameLst>
                                      </p:cBhvr>
                                      <p:to>
                                        <a:srgbClr val="A5A5A5"/>
                                      </p:to>
                                    </p:animClr>
                                    <p:set>
                                      <p:cBhvr>
                                        <p:cTn id="13" dur="500" fill="hold"/>
                                        <p:tgtEl>
                                          <p:spTgt spid="3">
                                            <p:txEl>
                                              <p:pRg st="4" end="4"/>
                                            </p:txEl>
                                          </p:spTgt>
                                        </p:tgtEl>
                                        <p:attrNameLst>
                                          <p:attrName>fill.type</p:attrName>
                                        </p:attrNameLst>
                                      </p:cBhvr>
                                      <p:to>
                                        <p:strVal val="solid"/>
                                      </p:to>
                                    </p:set>
                                    <p:set>
                                      <p:cBhvr>
                                        <p:cTn id="14" dur="500" fill="hold"/>
                                        <p:tgtEl>
                                          <p:spTgt spid="3">
                                            <p:txEl>
                                              <p:pRg st="4" end="4"/>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5" end="5"/>
                                            </p:txEl>
                                          </p:spTgt>
                                        </p:tgtEl>
                                        <p:attrNameLst>
                                          <p:attrName>style.color</p:attrName>
                                        </p:attrNameLst>
                                      </p:cBhvr>
                                      <p:to>
                                        <a:srgbClr val="A5A5A5"/>
                                      </p:to>
                                    </p:animClr>
                                    <p:animClr clrSpc="rgb" dir="cw">
                                      <p:cBhvr>
                                        <p:cTn id="17" dur="500" fill="hold"/>
                                        <p:tgtEl>
                                          <p:spTgt spid="3">
                                            <p:txEl>
                                              <p:pRg st="5" end="5"/>
                                            </p:txEl>
                                          </p:spTgt>
                                        </p:tgtEl>
                                        <p:attrNameLst>
                                          <p:attrName>fillcolor</p:attrName>
                                        </p:attrNameLst>
                                      </p:cBhvr>
                                      <p:to>
                                        <a:srgbClr val="A5A5A5"/>
                                      </p:to>
                                    </p:animClr>
                                    <p:set>
                                      <p:cBhvr>
                                        <p:cTn id="18" dur="500" fill="hold"/>
                                        <p:tgtEl>
                                          <p:spTgt spid="3">
                                            <p:txEl>
                                              <p:pRg st="5" end="5"/>
                                            </p:txEl>
                                          </p:spTgt>
                                        </p:tgtEl>
                                        <p:attrNameLst>
                                          <p:attrName>fill.type</p:attrName>
                                        </p:attrNameLst>
                                      </p:cBhvr>
                                      <p:to>
                                        <p:strVal val="solid"/>
                                      </p:to>
                                    </p:set>
                                    <p:set>
                                      <p:cBhvr>
                                        <p:cTn id="19"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907BCE4B-92A7-4607-BDA9-C5AED664B5A4}" type="slidenum">
              <a:rPr lang="en-US" altLang="zh-CN"/>
              <a:pPr>
                <a:defRPr/>
              </a:pPr>
              <a:t>17</a:t>
            </a:fld>
            <a:endParaRPr lang="en-US" altLang="zh-CN"/>
          </a:p>
        </p:txBody>
      </p:sp>
      <p:sp>
        <p:nvSpPr>
          <p:cNvPr id="278530" name="Rectangle 2"/>
          <p:cNvSpPr>
            <a:spLocks noGrp="1" noChangeArrowheads="1"/>
          </p:cNvSpPr>
          <p:nvPr>
            <p:ph type="title"/>
          </p:nvPr>
        </p:nvSpPr>
        <p:spPr>
          <a:xfrm>
            <a:off x="457200" y="0"/>
            <a:ext cx="8229600" cy="1143000"/>
          </a:xfrm>
        </p:spPr>
        <p:txBody>
          <a:bodyPr/>
          <a:lstStyle/>
          <a:p>
            <a:r>
              <a:rPr lang="en-US" altLang="zh-CN" dirty="0" smtClean="0"/>
              <a:t>Validation</a:t>
            </a:r>
          </a:p>
        </p:txBody>
      </p:sp>
      <p:sp>
        <p:nvSpPr>
          <p:cNvPr id="278531" name="Rectangle 3"/>
          <p:cNvSpPr>
            <a:spLocks noGrp="1" noChangeArrowheads="1"/>
          </p:cNvSpPr>
          <p:nvPr>
            <p:ph type="body" idx="1"/>
          </p:nvPr>
        </p:nvSpPr>
        <p:spPr/>
        <p:txBody>
          <a:bodyPr/>
          <a:lstStyle/>
          <a:p>
            <a:pPr>
              <a:lnSpc>
                <a:spcPct val="150000"/>
              </a:lnSpc>
            </a:pPr>
            <a:r>
              <a:rPr lang="en-US" altLang="zh-CN" sz="2800" dirty="0" smtClean="0"/>
              <a:t>Step 1: Obfuscated URL</a:t>
            </a:r>
          </a:p>
          <a:p>
            <a:pPr lvl="1">
              <a:lnSpc>
                <a:spcPct val="150000"/>
              </a:lnSpc>
            </a:pPr>
            <a:r>
              <a:rPr lang="en-US" altLang="zh-CN" sz="2400" dirty="0" smtClean="0"/>
              <a:t>URLs embedded with obfuscation are malicious.</a:t>
            </a:r>
          </a:p>
          <a:p>
            <a:pPr lvl="1">
              <a:lnSpc>
                <a:spcPct val="150000"/>
              </a:lnSpc>
            </a:pPr>
            <a:r>
              <a:rPr lang="en-US" altLang="zh-CN" sz="2400" dirty="0" smtClean="0"/>
              <a:t>Reverse engineer URL obfuscation methods:</a:t>
            </a:r>
          </a:p>
          <a:p>
            <a:pPr lvl="2">
              <a:lnSpc>
                <a:spcPct val="150000"/>
              </a:lnSpc>
            </a:pPr>
            <a:r>
              <a:rPr lang="en-US" altLang="zh-CN" dirty="0" smtClean="0"/>
              <a:t>Replace ‘.’ with “dot” :  1lovecrush dot com</a:t>
            </a:r>
          </a:p>
          <a:p>
            <a:pPr lvl="2">
              <a:lnSpc>
                <a:spcPct val="150000"/>
              </a:lnSpc>
            </a:pPr>
            <a:r>
              <a:rPr lang="en-US" altLang="zh-CN" dirty="0" smtClean="0"/>
              <a:t>Insert white spaces</a:t>
            </a:r>
            <a:r>
              <a:rPr lang="en-US" altLang="zh-CN" dirty="0"/>
              <a:t> </a:t>
            </a:r>
            <a:r>
              <a:rPr lang="en-US" altLang="zh-CN" dirty="0" smtClean="0"/>
              <a:t>: </a:t>
            </a:r>
            <a:r>
              <a:rPr lang="en-US" altLang="zh-CN" dirty="0" err="1" smtClean="0"/>
              <a:t>abbykywyty</a:t>
            </a:r>
            <a:r>
              <a:rPr lang="en-US" altLang="zh-CN" dirty="0"/>
              <a:t> </a:t>
            </a:r>
            <a:r>
              <a:rPr lang="en-US" altLang="zh-CN" dirty="0" smtClean="0"/>
              <a:t>. blogs pot</a:t>
            </a:r>
            <a:r>
              <a:rPr lang="en-US" altLang="zh-CN" dirty="0"/>
              <a:t> </a:t>
            </a:r>
            <a:r>
              <a:rPr lang="en-US" altLang="zh-CN" dirty="0" smtClean="0"/>
              <a:t>. </a:t>
            </a:r>
            <a:r>
              <a:rPr lang="en-US" altLang="zh-CN" dirty="0"/>
              <a:t>c</a:t>
            </a:r>
            <a:r>
              <a:rPr lang="en-US" altLang="zh-CN" dirty="0" smtClean="0"/>
              <a:t>o m</a:t>
            </a:r>
          </a:p>
        </p:txBody>
      </p:sp>
    </p:spTree>
  </p:cSld>
  <p:clrMapOvr>
    <a:masterClrMapping/>
  </p:clrMapOvr>
  <mc:AlternateContent xmlns:mc="http://schemas.openxmlformats.org/markup-compatibility/2006">
    <mc:Choice xmlns:p14="http://schemas.microsoft.com/office/powerpoint/2010/main" Requires="p14">
      <p:transition spd="slow" p14:dur="2000" advTm="38985"/>
    </mc:Choice>
    <mc:Fallback>
      <p:transition spd="slow" advTm="3898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ln/>
        </p:spPr>
        <p:txBody>
          <a:bodyPr/>
          <a:lstStyle/>
          <a:p>
            <a:pPr>
              <a:defRPr/>
            </a:pPr>
            <a:fld id="{8F323B51-B950-40BE-A10A-E8F4276AB6FF}" type="slidenum">
              <a:rPr lang="en-US" altLang="zh-CN"/>
              <a:pPr>
                <a:defRPr/>
              </a:pPr>
              <a:t>18</a:t>
            </a:fld>
            <a:endParaRPr lang="en-US" altLang="zh-CN"/>
          </a:p>
        </p:txBody>
      </p:sp>
      <p:sp>
        <p:nvSpPr>
          <p:cNvPr id="279554" name="Rectangle 2"/>
          <p:cNvSpPr>
            <a:spLocks noGrp="1" noChangeArrowheads="1"/>
          </p:cNvSpPr>
          <p:nvPr>
            <p:ph type="title"/>
          </p:nvPr>
        </p:nvSpPr>
        <p:spPr>
          <a:xfrm>
            <a:off x="457200" y="0"/>
            <a:ext cx="8229600" cy="1143000"/>
          </a:xfrm>
        </p:spPr>
        <p:txBody>
          <a:bodyPr/>
          <a:lstStyle/>
          <a:p>
            <a:r>
              <a:rPr lang="en-US" altLang="zh-CN" dirty="0" smtClean="0"/>
              <a:t>Validation</a:t>
            </a:r>
          </a:p>
        </p:txBody>
      </p:sp>
      <p:sp>
        <p:nvSpPr>
          <p:cNvPr id="279555" name="Rectangle 3"/>
          <p:cNvSpPr>
            <a:spLocks noGrp="1" noChangeArrowheads="1"/>
          </p:cNvSpPr>
          <p:nvPr>
            <p:ph type="body" idx="1"/>
          </p:nvPr>
        </p:nvSpPr>
        <p:spPr/>
        <p:txBody>
          <a:bodyPr/>
          <a:lstStyle/>
          <a:p>
            <a:pPr>
              <a:lnSpc>
                <a:spcPct val="150000"/>
              </a:lnSpc>
            </a:pPr>
            <a:r>
              <a:rPr lang="en-US" altLang="zh-CN" sz="2800" dirty="0" smtClean="0"/>
              <a:t>Step 2: Third-party tools</a:t>
            </a:r>
          </a:p>
          <a:p>
            <a:pPr lvl="1">
              <a:lnSpc>
                <a:spcPct val="150000"/>
              </a:lnSpc>
            </a:pPr>
            <a:r>
              <a:rPr lang="en-US" altLang="zh-CN" sz="2400" dirty="0" smtClean="0"/>
              <a:t>Use multiple tools, including: </a:t>
            </a:r>
          </a:p>
          <a:p>
            <a:pPr lvl="2">
              <a:lnSpc>
                <a:spcPct val="150000"/>
              </a:lnSpc>
            </a:pPr>
            <a:r>
              <a:rPr lang="en-US" altLang="zh-CN" dirty="0" smtClean="0"/>
              <a:t>McAfee </a:t>
            </a:r>
            <a:r>
              <a:rPr lang="en-US" altLang="zh-CN" dirty="0" err="1" smtClean="0"/>
              <a:t>SiteAdvisor</a:t>
            </a:r>
            <a:endParaRPr lang="en-US" altLang="zh-CN" dirty="0" smtClean="0"/>
          </a:p>
          <a:p>
            <a:pPr lvl="2">
              <a:lnSpc>
                <a:spcPct val="150000"/>
              </a:lnSpc>
            </a:pPr>
            <a:r>
              <a:rPr lang="en-US" altLang="zh-CN" dirty="0" smtClean="0"/>
              <a:t>Google’s Safe Browsing API</a:t>
            </a:r>
          </a:p>
          <a:p>
            <a:pPr lvl="2">
              <a:lnSpc>
                <a:spcPct val="150000"/>
              </a:lnSpc>
            </a:pPr>
            <a:r>
              <a:rPr lang="en-US" altLang="zh-CN" dirty="0" err="1" smtClean="0"/>
              <a:t>Spamhaus</a:t>
            </a:r>
            <a:endParaRPr lang="en-US" altLang="zh-CN" dirty="0" smtClean="0"/>
          </a:p>
          <a:p>
            <a:pPr lvl="2">
              <a:lnSpc>
                <a:spcPct val="150000"/>
              </a:lnSpc>
            </a:pPr>
            <a:r>
              <a:rPr lang="en-US" altLang="zh-CN" dirty="0" err="1" smtClean="0"/>
              <a:t>Wepawet</a:t>
            </a:r>
            <a:r>
              <a:rPr lang="en-US" altLang="zh-CN" dirty="0" smtClean="0"/>
              <a:t> (a drive-by-download analysis tool)</a:t>
            </a:r>
          </a:p>
          <a:p>
            <a:pPr lvl="2">
              <a:lnSpc>
                <a:spcPct val="150000"/>
              </a:lnSpc>
            </a:pPr>
            <a:r>
              <a:rPr lang="en-US" altLang="zh-CN" dirty="0" smtClean="0"/>
              <a:t>…</a:t>
            </a:r>
          </a:p>
        </p:txBody>
      </p:sp>
      <p:pic>
        <p:nvPicPr>
          <p:cNvPr id="279556" name="Picture 4" descr="logo_mcaf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020" y="3095743"/>
            <a:ext cx="3603222" cy="409457"/>
          </a:xfrm>
          <a:prstGeom prst="rect">
            <a:avLst/>
          </a:prstGeom>
          <a:noFill/>
          <a:extLst>
            <a:ext uri="{909E8E84-426E-40DD-AFC4-6F175D3DCCD1}">
              <a14:hiddenFill xmlns:a14="http://schemas.microsoft.com/office/drawing/2010/main">
                <a:solidFill>
                  <a:srgbClr val="FFFFFF"/>
                </a:solidFill>
              </a14:hiddenFill>
            </a:ext>
          </a:extLst>
        </p:spPr>
      </p:pic>
      <p:pic>
        <p:nvPicPr>
          <p:cNvPr id="279557" name="Picture 5" descr="logo_goo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0619" y="3703558"/>
            <a:ext cx="1168401" cy="4874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27590"/>
    </mc:Choice>
    <mc:Fallback>
      <p:transition spd="slow" advTm="2759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B7BF9233-E13B-4BC8-B2AD-3A5155EC2C09}" type="slidenum">
              <a:rPr lang="en-US" altLang="zh-CN"/>
              <a:pPr>
                <a:defRPr/>
              </a:pPr>
              <a:t>19</a:t>
            </a:fld>
            <a:endParaRPr lang="en-US" altLang="zh-CN"/>
          </a:p>
        </p:txBody>
      </p:sp>
      <p:sp>
        <p:nvSpPr>
          <p:cNvPr id="281602" name="Rectangle 2"/>
          <p:cNvSpPr>
            <a:spLocks noGrp="1" noChangeArrowheads="1"/>
          </p:cNvSpPr>
          <p:nvPr>
            <p:ph type="title"/>
          </p:nvPr>
        </p:nvSpPr>
        <p:spPr>
          <a:xfrm>
            <a:off x="457200" y="0"/>
            <a:ext cx="8229600" cy="1143000"/>
          </a:xfrm>
        </p:spPr>
        <p:txBody>
          <a:bodyPr/>
          <a:lstStyle/>
          <a:p>
            <a:r>
              <a:rPr lang="en-US" altLang="zh-CN" dirty="0" smtClean="0"/>
              <a:t>Validation</a:t>
            </a:r>
          </a:p>
        </p:txBody>
      </p:sp>
      <p:sp>
        <p:nvSpPr>
          <p:cNvPr id="281603" name="Rectangle 3"/>
          <p:cNvSpPr>
            <a:spLocks noGrp="1" noChangeArrowheads="1"/>
          </p:cNvSpPr>
          <p:nvPr>
            <p:ph type="body" idx="1"/>
          </p:nvPr>
        </p:nvSpPr>
        <p:spPr>
          <a:xfrm>
            <a:off x="457200" y="1600200"/>
            <a:ext cx="8229600" cy="1600199"/>
          </a:xfrm>
        </p:spPr>
        <p:txBody>
          <a:bodyPr/>
          <a:lstStyle/>
          <a:p>
            <a:r>
              <a:rPr lang="en-US" altLang="zh-CN" sz="2800" dirty="0" smtClean="0"/>
              <a:t>Step 3: Redirection analysis</a:t>
            </a:r>
          </a:p>
          <a:p>
            <a:pPr lvl="1"/>
            <a:r>
              <a:rPr lang="en-US" altLang="zh-CN" sz="2400" dirty="0" smtClean="0"/>
              <a:t>Commonly used by the attackers to hide the malicious URLs.</a:t>
            </a:r>
          </a:p>
          <a:p>
            <a:pPr lvl="1"/>
            <a:endParaRPr lang="en-US" altLang="zh-CN" sz="2400" dirty="0" smtClean="0"/>
          </a:p>
        </p:txBody>
      </p:sp>
      <p:grpSp>
        <p:nvGrpSpPr>
          <p:cNvPr id="16" name="Group 15"/>
          <p:cNvGrpSpPr/>
          <p:nvPr/>
        </p:nvGrpSpPr>
        <p:grpSpPr>
          <a:xfrm>
            <a:off x="3886200" y="3505200"/>
            <a:ext cx="1219200" cy="2133600"/>
            <a:chOff x="1295400" y="2743200"/>
            <a:chExt cx="1219200" cy="2133600"/>
          </a:xfrm>
        </p:grpSpPr>
        <p:sp>
          <p:nvSpPr>
            <p:cNvPr id="2" name="Rounded Rectangle 1"/>
            <p:cNvSpPr/>
            <p:nvPr/>
          </p:nvSpPr>
          <p:spPr bwMode="auto">
            <a:xfrm>
              <a:off x="1295400" y="2743200"/>
              <a:ext cx="1219200" cy="5334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90000"/>
                </a:lnSpc>
                <a:spcBef>
                  <a:spcPct val="20000"/>
                </a:spcBef>
                <a:spcAft>
                  <a:spcPct val="0"/>
                </a:spcAft>
                <a:buClrTx/>
                <a:buSzTx/>
                <a:buNone/>
                <a:tabLst/>
              </a:pPr>
              <a:r>
                <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URL1</a:t>
              </a:r>
            </a:p>
          </p:txBody>
        </p:sp>
        <p:sp>
          <p:nvSpPr>
            <p:cNvPr id="6" name="Rounded Rectangle 5"/>
            <p:cNvSpPr/>
            <p:nvPr/>
          </p:nvSpPr>
          <p:spPr bwMode="auto">
            <a:xfrm>
              <a:off x="1295400" y="4343400"/>
              <a:ext cx="1219200" cy="533400"/>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90000"/>
                </a:lnSpc>
                <a:spcBef>
                  <a:spcPct val="20000"/>
                </a:spcBef>
                <a:spcAft>
                  <a:spcPct val="0"/>
                </a:spcAft>
                <a:buClrTx/>
                <a:buSzTx/>
                <a:buNone/>
                <a:tabLst/>
              </a:pPr>
              <a:r>
                <a:rPr kumimoji="0" lang="en-US" sz="2800" b="0" i="0" u="none" strike="noStrike" cap="none" normalizeH="0" baseline="0" dirty="0" smtClean="0">
                  <a:ln>
                    <a:noFill/>
                  </a:ln>
                  <a:solidFill>
                    <a:srgbClr val="FF0000"/>
                  </a:solidFill>
                  <a:effectLst/>
                  <a:latin typeface="Arial" pitchFamily="34" charset="0"/>
                  <a:ea typeface="宋体" pitchFamily="2" charset="-122"/>
                  <a:cs typeface="Arial" pitchFamily="34" charset="0"/>
                </a:rPr>
                <a:t>URL</a:t>
              </a:r>
              <a:r>
                <a:rPr kumimoji="0" lang="en-US" sz="2800" b="0" u="none" strike="noStrike" cap="none" normalizeH="0" baseline="-25000" dirty="0" smtClean="0">
                  <a:ln>
                    <a:noFill/>
                  </a:ln>
                  <a:solidFill>
                    <a:srgbClr val="FF0000"/>
                  </a:solidFill>
                  <a:effectLst/>
                  <a:latin typeface="Arial" pitchFamily="34" charset="0"/>
                  <a:ea typeface="宋体" pitchFamily="2" charset="-122"/>
                  <a:cs typeface="Arial" pitchFamily="34" charset="0"/>
                </a:rPr>
                <a:t>M</a:t>
              </a:r>
            </a:p>
          </p:txBody>
        </p:sp>
        <p:cxnSp>
          <p:nvCxnSpPr>
            <p:cNvPr id="5" name="Straight Arrow Connector 4"/>
            <p:cNvCxnSpPr>
              <a:stCxn id="2" idx="2"/>
              <a:endCxn id="6" idx="0"/>
            </p:cNvCxnSpPr>
            <p:nvPr/>
          </p:nvCxnSpPr>
          <p:spPr bwMode="auto">
            <a:xfrm>
              <a:off x="1905000" y="3276600"/>
              <a:ext cx="0" cy="1066800"/>
            </a:xfrm>
            <a:prstGeom prst="straightConnector1">
              <a:avLst/>
            </a:prstGeom>
            <a:noFill/>
            <a:ln w="25400" cap="flat" cmpd="sng" algn="ctr">
              <a:solidFill>
                <a:schemeClr val="tx1"/>
              </a:solidFill>
              <a:prstDash val="dash"/>
              <a:round/>
              <a:headEnd type="none" w="med" len="med"/>
              <a:tailEnd type="arrow"/>
            </a:ln>
            <a:effectLst/>
          </p:spPr>
        </p:cxnSp>
      </p:grpSp>
      <p:sp>
        <p:nvSpPr>
          <p:cNvPr id="22" name="Rounded Rectangle 21"/>
          <p:cNvSpPr/>
          <p:nvPr/>
        </p:nvSpPr>
        <p:spPr bwMode="auto">
          <a:xfrm>
            <a:off x="3886200" y="3505200"/>
            <a:ext cx="1219200" cy="533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90000"/>
              </a:lnSpc>
              <a:spcBef>
                <a:spcPct val="20000"/>
              </a:spcBef>
              <a:spcAft>
                <a:spcPct val="0"/>
              </a:spcAft>
              <a:buClrTx/>
              <a:buSzTx/>
              <a:buNone/>
              <a:tabLst/>
            </a:pPr>
            <a:r>
              <a:rPr kumimoji="0" lang="en-US" sz="2800" b="0" i="0" u="none" strike="noStrike" cap="none" normalizeH="0" baseline="0" dirty="0" smtClean="0">
                <a:ln>
                  <a:noFill/>
                </a:ln>
                <a:solidFill>
                  <a:srgbClr val="FF0000"/>
                </a:solidFill>
                <a:effectLst/>
                <a:latin typeface="Arial" pitchFamily="34" charset="0"/>
                <a:ea typeface="宋体" pitchFamily="2" charset="-122"/>
                <a:cs typeface="Arial" pitchFamily="34" charset="0"/>
              </a:rPr>
              <a:t>URL1</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9484"/>
    </mc:Choice>
    <mc:Fallback>
      <p:transition spd="slow" advTm="294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Background</a:t>
            </a:r>
            <a:endParaRPr lang="en-US" dirty="0"/>
          </a:p>
        </p:txBody>
      </p:sp>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52925" y="1325882"/>
            <a:ext cx="3302343" cy="2697163"/>
          </a:xfrm>
          <a:ln w="285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pic>
      <p:sp>
        <p:nvSpPr>
          <p:cNvPr id="4" name="Slide Number Placeholder 3"/>
          <p:cNvSpPr>
            <a:spLocks noGrp="1"/>
          </p:cNvSpPr>
          <p:nvPr>
            <p:ph type="sldNum" sz="quarter" idx="12"/>
          </p:nvPr>
        </p:nvSpPr>
        <p:spPr/>
        <p:txBody>
          <a:bodyPr/>
          <a:lstStyle/>
          <a:p>
            <a:pPr>
              <a:defRPr/>
            </a:pPr>
            <a:fld id="{3A977956-C97C-4DB0-99BB-ECF1321B175A}" type="slidenum">
              <a:rPr lang="en-US" altLang="zh-CN" smtClean="0"/>
              <a:pPr>
                <a:defRPr/>
              </a:pPr>
              <a:t>2</a:t>
            </a:fld>
            <a:endParaRPr lang="en-US" altLang="zh-CN"/>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134" y="1576172"/>
            <a:ext cx="992329" cy="9923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1463" y="1522269"/>
            <a:ext cx="1100137" cy="110013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600" y="1522271"/>
            <a:ext cx="1100137" cy="110013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3344" y="1470208"/>
            <a:ext cx="1204256" cy="1204256"/>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999" y="2072336"/>
            <a:ext cx="3048001" cy="114681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 y="4191000"/>
            <a:ext cx="7791450" cy="1924050"/>
          </a:xfrm>
          <a:prstGeom prst="rect">
            <a:avLst/>
          </a:prstGeom>
          <a:ln w="285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pic>
      <p:sp>
        <p:nvSpPr>
          <p:cNvPr id="13" name="Oval 12"/>
          <p:cNvSpPr/>
          <p:nvPr/>
        </p:nvSpPr>
        <p:spPr bwMode="auto">
          <a:xfrm>
            <a:off x="4114800" y="3200400"/>
            <a:ext cx="3581400" cy="1066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Tree>
    <p:custDataLst>
      <p:tags r:id="rId1"/>
    </p:custDataLst>
    <p:extLst>
      <p:ext uri="{BB962C8B-B14F-4D97-AF65-F5344CB8AC3E}">
        <p14:creationId xmlns:p14="http://schemas.microsoft.com/office/powerpoint/2010/main" val="1607455932"/>
      </p:ext>
    </p:extLst>
  </p:cSld>
  <p:clrMapOvr>
    <a:masterClrMapping/>
  </p:clrMapOvr>
  <mc:AlternateContent xmlns:mc="http://schemas.openxmlformats.org/markup-compatibility/2006">
    <mc:Choice xmlns:p14="http://schemas.microsoft.com/office/powerpoint/2010/main" Requires="p14">
      <p:transition spd="slow" p14:dur="2000" advTm="29099"/>
    </mc:Choice>
    <mc:Fallback>
      <p:transition spd="slow" advTm="29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838200" y="4495800"/>
            <a:ext cx="7467600" cy="914400"/>
          </a:xfrm>
          <a:prstGeom prst="roundRect">
            <a:avLst/>
          </a:prstGeom>
          <a:solidFill>
            <a:srgbClr val="FFFF00">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5" name="Rectangle 7"/>
          <p:cNvSpPr>
            <a:spLocks noGrp="1" noChangeArrowheads="1"/>
          </p:cNvSpPr>
          <p:nvPr>
            <p:ph type="sldNum" sz="quarter" idx="12"/>
          </p:nvPr>
        </p:nvSpPr>
        <p:spPr>
          <a:ln/>
        </p:spPr>
        <p:txBody>
          <a:bodyPr/>
          <a:lstStyle/>
          <a:p>
            <a:pPr>
              <a:defRPr/>
            </a:pPr>
            <a:fld id="{1C9BDD4E-DB95-4AAC-99B1-BF7C6DA1E61B}" type="slidenum">
              <a:rPr lang="en-US" altLang="zh-CN"/>
              <a:pPr>
                <a:defRPr/>
              </a:pPr>
              <a:t>20</a:t>
            </a:fld>
            <a:endParaRPr lang="en-US" altLang="zh-CN"/>
          </a:p>
        </p:txBody>
      </p:sp>
      <p:sp>
        <p:nvSpPr>
          <p:cNvPr id="304130" name="Rectangle 2"/>
          <p:cNvSpPr>
            <a:spLocks noGrp="1" noChangeArrowheads="1"/>
          </p:cNvSpPr>
          <p:nvPr>
            <p:ph type="title"/>
          </p:nvPr>
        </p:nvSpPr>
        <p:spPr>
          <a:xfrm>
            <a:off x="457200" y="0"/>
            <a:ext cx="8229600" cy="1143000"/>
          </a:xfrm>
        </p:spPr>
        <p:txBody>
          <a:bodyPr/>
          <a:lstStyle/>
          <a:p>
            <a:r>
              <a:rPr lang="en-US" altLang="zh-CN" dirty="0" smtClean="0"/>
              <a:t>Experimental Evaluation</a:t>
            </a:r>
          </a:p>
        </p:txBody>
      </p:sp>
      <p:sp>
        <p:nvSpPr>
          <p:cNvPr id="304131" name="Rectangle 3"/>
          <p:cNvSpPr>
            <a:spLocks noGrp="1" noChangeArrowheads="1"/>
          </p:cNvSpPr>
          <p:nvPr>
            <p:ph type="body" idx="1"/>
          </p:nvPr>
        </p:nvSpPr>
        <p:spPr>
          <a:xfrm>
            <a:off x="914400" y="5638800"/>
            <a:ext cx="7315200" cy="762000"/>
          </a:xfrm>
        </p:spPr>
        <p:txBody>
          <a:bodyPr/>
          <a:lstStyle/>
          <a:p>
            <a:pPr algn="ctr">
              <a:lnSpc>
                <a:spcPct val="90000"/>
              </a:lnSpc>
              <a:buFontTx/>
              <a:buNone/>
            </a:pPr>
            <a:r>
              <a:rPr lang="en-US" altLang="zh-CN" sz="2800" dirty="0" smtClean="0"/>
              <a:t>The validation result.</a:t>
            </a:r>
          </a:p>
        </p:txBody>
      </p:sp>
      <p:graphicFrame>
        <p:nvGraphicFramePr>
          <p:cNvPr id="2" name="Chart 1"/>
          <p:cNvGraphicFramePr/>
          <p:nvPr>
            <p:extLst>
              <p:ext uri="{D42A27DB-BD31-4B8C-83A1-F6EECF244321}">
                <p14:modId xmlns:p14="http://schemas.microsoft.com/office/powerpoint/2010/main" val="2481826667"/>
              </p:ext>
            </p:extLst>
          </p:nvPr>
        </p:nvGraphicFramePr>
        <p:xfrm>
          <a:off x="1066800" y="1600200"/>
          <a:ext cx="69342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0529022"/>
      </p:ext>
    </p:extLst>
  </p:cSld>
  <p:clrMapOvr>
    <a:masterClrMapping/>
  </p:clrMapOvr>
  <mc:AlternateContent xmlns:mc="http://schemas.openxmlformats.org/markup-compatibility/2006">
    <mc:Choice xmlns:p14="http://schemas.microsoft.com/office/powerpoint/2010/main" Requires="p14">
      <p:transition spd="slow" p14:dur="2000" advTm="33959"/>
    </mc:Choice>
    <mc:Fallback>
      <p:transition spd="slow" advTm="3395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DBDEBC8F-2D46-4949-A050-156AB3FB58AD}" type="slidenum">
              <a:rPr lang="en-US" altLang="zh-CN"/>
              <a:pPr>
                <a:defRPr/>
              </a:pPr>
              <a:t>21</a:t>
            </a:fld>
            <a:endParaRPr lang="en-US" altLang="zh-CN"/>
          </a:p>
        </p:txBody>
      </p:sp>
      <p:sp>
        <p:nvSpPr>
          <p:cNvPr id="28467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D6F68BD1-E6ED-4ADC-AB13-62634E1FF7E7}" type="slidenum">
              <a:rPr lang="en-US" altLang="zh-CN" sz="1400" i="0">
                <a:solidFill>
                  <a:schemeClr val="tx1"/>
                </a:solidFill>
              </a:rPr>
              <a:pPr algn="r" eaLnBrk="1" hangingPunct="1">
                <a:lnSpc>
                  <a:spcPct val="100000"/>
                </a:lnSpc>
                <a:spcBef>
                  <a:spcPct val="0"/>
                </a:spcBef>
                <a:buFontTx/>
                <a:buNone/>
              </a:pPr>
              <a:t>21</a:t>
            </a:fld>
            <a:endParaRPr lang="en-US" altLang="zh-CN" sz="1400" i="0">
              <a:solidFill>
                <a:schemeClr val="tx1"/>
              </a:solidFill>
            </a:endParaRPr>
          </a:p>
        </p:txBody>
      </p:sp>
      <p:sp>
        <p:nvSpPr>
          <p:cNvPr id="284676" name="Rectangle 3"/>
          <p:cNvSpPr>
            <a:spLocks noGrp="1" noChangeArrowheads="1"/>
          </p:cNvSpPr>
          <p:nvPr>
            <p:ph type="body" idx="4294967295"/>
          </p:nvPr>
        </p:nvSpPr>
        <p:spPr>
          <a:xfrm>
            <a:off x="762000" y="1752600"/>
            <a:ext cx="8229600" cy="4297363"/>
          </a:xfrm>
        </p:spPr>
        <p:txBody>
          <a:bodyPr/>
          <a:lstStyle/>
          <a:p>
            <a:pPr eaLnBrk="1" hangingPunct="1">
              <a:lnSpc>
                <a:spcPct val="200000"/>
              </a:lnSpc>
            </a:pPr>
            <a:r>
              <a:rPr lang="en-US" altLang="zh-CN" dirty="0" smtClean="0">
                <a:solidFill>
                  <a:schemeClr val="bg1">
                    <a:lumMod val="65000"/>
                  </a:schemeClr>
                </a:solidFill>
              </a:rPr>
              <a:t>Detection System Design</a:t>
            </a:r>
          </a:p>
          <a:p>
            <a:pPr eaLnBrk="1" hangingPunct="1">
              <a:lnSpc>
                <a:spcPct val="200000"/>
              </a:lnSpc>
            </a:pPr>
            <a:r>
              <a:rPr lang="en-US" altLang="zh-CN" dirty="0" smtClean="0">
                <a:solidFill>
                  <a:schemeClr val="bg1">
                    <a:lumMod val="65000"/>
                  </a:schemeClr>
                </a:solidFill>
              </a:rPr>
              <a:t>Validation</a:t>
            </a:r>
          </a:p>
          <a:p>
            <a:pPr eaLnBrk="1" hangingPunct="1">
              <a:lnSpc>
                <a:spcPct val="200000"/>
              </a:lnSpc>
            </a:pPr>
            <a:r>
              <a:rPr lang="en-US" altLang="zh-CN" b="1" dirty="0" smtClean="0"/>
              <a:t>Malicious Activity Analysis</a:t>
            </a:r>
          </a:p>
          <a:p>
            <a:pPr eaLnBrk="1" hangingPunct="1">
              <a:lnSpc>
                <a:spcPct val="200000"/>
              </a:lnSpc>
            </a:pPr>
            <a:r>
              <a:rPr lang="en-US" altLang="zh-CN" dirty="0" smtClean="0"/>
              <a:t>Conclusions</a:t>
            </a:r>
          </a:p>
        </p:txBody>
      </p:sp>
      <p:sp>
        <p:nvSpPr>
          <p:cNvPr id="6"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Roadmap</a:t>
            </a:r>
          </a:p>
        </p:txBody>
      </p:sp>
    </p:spTree>
  </p:cSld>
  <p:clrMapOvr>
    <a:masterClrMapping/>
  </p:clrMapOvr>
  <mc:AlternateContent xmlns:mc="http://schemas.openxmlformats.org/markup-compatibility/2006">
    <mc:Choice xmlns:p14="http://schemas.microsoft.com/office/powerpoint/2010/main" Requires="p14">
      <p:transition spd="slow" p14:dur="2000" advTm="6973"/>
    </mc:Choice>
    <mc:Fallback>
      <p:transition spd="slow" advTm="697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DBDEBC8F-2D46-4949-A050-156AB3FB58AD}" type="slidenum">
              <a:rPr lang="en-US" altLang="zh-CN"/>
              <a:pPr>
                <a:defRPr/>
              </a:pPr>
              <a:t>22</a:t>
            </a:fld>
            <a:endParaRPr lang="en-US" altLang="zh-CN"/>
          </a:p>
        </p:txBody>
      </p:sp>
      <p:sp>
        <p:nvSpPr>
          <p:cNvPr id="28467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D6F68BD1-E6ED-4ADC-AB13-62634E1FF7E7}" type="slidenum">
              <a:rPr lang="en-US" altLang="zh-CN" sz="1400" i="0">
                <a:solidFill>
                  <a:schemeClr val="tx1"/>
                </a:solidFill>
              </a:rPr>
              <a:pPr algn="r" eaLnBrk="1" hangingPunct="1">
                <a:lnSpc>
                  <a:spcPct val="100000"/>
                </a:lnSpc>
                <a:spcBef>
                  <a:spcPct val="0"/>
                </a:spcBef>
                <a:buFontTx/>
                <a:buNone/>
              </a:pPr>
              <a:t>22</a:t>
            </a:fld>
            <a:endParaRPr lang="en-US" altLang="zh-CN" sz="1400" i="0">
              <a:solidFill>
                <a:schemeClr val="tx1"/>
              </a:solidFill>
            </a:endParaRPr>
          </a:p>
        </p:txBody>
      </p:sp>
      <p:sp>
        <p:nvSpPr>
          <p:cNvPr id="284675" name="Rectangle 2"/>
          <p:cNvSpPr>
            <a:spLocks noGrp="1" noChangeArrowheads="1"/>
          </p:cNvSpPr>
          <p:nvPr>
            <p:ph type="title" idx="4294967295"/>
          </p:nvPr>
        </p:nvSpPr>
        <p:spPr>
          <a:xfrm>
            <a:off x="1295400" y="0"/>
            <a:ext cx="7696200" cy="838200"/>
          </a:xfrm>
        </p:spPr>
        <p:txBody>
          <a:bodyPr/>
          <a:lstStyle/>
          <a:p>
            <a:pPr eaLnBrk="1" hangingPunct="1"/>
            <a:r>
              <a:rPr lang="en-US" altLang="zh-CN" dirty="0" smtClean="0"/>
              <a:t>Malicious Activity Analysis</a:t>
            </a:r>
          </a:p>
        </p:txBody>
      </p:sp>
      <p:sp>
        <p:nvSpPr>
          <p:cNvPr id="284676" name="Rectangle 3"/>
          <p:cNvSpPr>
            <a:spLocks noGrp="1" noChangeArrowheads="1"/>
          </p:cNvSpPr>
          <p:nvPr>
            <p:ph type="body" idx="4294967295"/>
          </p:nvPr>
        </p:nvSpPr>
        <p:spPr>
          <a:xfrm>
            <a:off x="762000" y="1828800"/>
            <a:ext cx="8229600" cy="4297363"/>
          </a:xfrm>
        </p:spPr>
        <p:txBody>
          <a:bodyPr/>
          <a:lstStyle/>
          <a:p>
            <a:pPr algn="just" eaLnBrk="1" hangingPunct="1">
              <a:lnSpc>
                <a:spcPct val="150000"/>
              </a:lnSpc>
            </a:pPr>
            <a:r>
              <a:rPr lang="en-US" altLang="zh-CN" sz="2800" dirty="0" smtClean="0"/>
              <a:t>Spam URL Analysis</a:t>
            </a:r>
          </a:p>
          <a:p>
            <a:pPr algn="just" eaLnBrk="1" hangingPunct="1">
              <a:lnSpc>
                <a:spcPct val="150000"/>
              </a:lnSpc>
            </a:pPr>
            <a:r>
              <a:rPr lang="en-US" altLang="zh-CN" sz="2800" dirty="0" smtClean="0"/>
              <a:t>Spam Campaign Analysis</a:t>
            </a:r>
          </a:p>
          <a:p>
            <a:pPr algn="just" eaLnBrk="1" hangingPunct="1">
              <a:lnSpc>
                <a:spcPct val="150000"/>
              </a:lnSpc>
            </a:pPr>
            <a:r>
              <a:rPr lang="en-US" altLang="zh-CN" sz="2800" dirty="0" smtClean="0"/>
              <a:t>Malicious Account Analysis</a:t>
            </a:r>
          </a:p>
          <a:p>
            <a:pPr algn="just" eaLnBrk="1" hangingPunct="1">
              <a:lnSpc>
                <a:spcPct val="150000"/>
              </a:lnSpc>
            </a:pPr>
            <a:r>
              <a:rPr lang="en-US" altLang="zh-CN" sz="2800" dirty="0" smtClean="0"/>
              <a:t>Temporal Properties of Malicious Activity</a:t>
            </a:r>
          </a:p>
        </p:txBody>
      </p:sp>
    </p:spTree>
    <p:custDataLst>
      <p:tags r:id="rId1"/>
    </p:custDataLst>
    <p:extLst>
      <p:ext uri="{BB962C8B-B14F-4D97-AF65-F5344CB8AC3E}">
        <p14:creationId xmlns:p14="http://schemas.microsoft.com/office/powerpoint/2010/main" val="1998834317"/>
      </p:ext>
    </p:extLst>
  </p:cSld>
  <p:clrMapOvr>
    <a:masterClrMapping/>
  </p:clrMapOvr>
  <mc:AlternateContent xmlns:mc="http://schemas.openxmlformats.org/markup-compatibility/2006">
    <mc:Choice xmlns:p14="http://schemas.microsoft.com/office/powerpoint/2010/main" Requires="p14">
      <p:transition spd="slow" p14:dur="2000" advTm="20197"/>
    </mc:Choice>
    <mc:Fallback>
      <p:transition spd="slow" advTm="201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84676">
                                            <p:txEl>
                                              <p:pRg st="0" end="0"/>
                                            </p:txEl>
                                          </p:spTgt>
                                        </p:tgtEl>
                                        <p:attrNameLst>
                                          <p:attrName>style.color</p:attrName>
                                        </p:attrNameLst>
                                      </p:cBhvr>
                                      <p:to>
                                        <a:srgbClr val="A5A5A5"/>
                                      </p:to>
                                    </p:animClr>
                                    <p:animClr clrSpc="rgb" dir="cw">
                                      <p:cBhvr>
                                        <p:cTn id="7" dur="500" fill="hold"/>
                                        <p:tgtEl>
                                          <p:spTgt spid="284676">
                                            <p:txEl>
                                              <p:pRg st="0" end="0"/>
                                            </p:txEl>
                                          </p:spTgt>
                                        </p:tgtEl>
                                        <p:attrNameLst>
                                          <p:attrName>fillcolor</p:attrName>
                                        </p:attrNameLst>
                                      </p:cBhvr>
                                      <p:to>
                                        <a:srgbClr val="A5A5A5"/>
                                      </p:to>
                                    </p:animClr>
                                    <p:set>
                                      <p:cBhvr>
                                        <p:cTn id="8" dur="500" fill="hold"/>
                                        <p:tgtEl>
                                          <p:spTgt spid="284676">
                                            <p:txEl>
                                              <p:pRg st="0" end="0"/>
                                            </p:txEl>
                                          </p:spTgt>
                                        </p:tgtEl>
                                        <p:attrNameLst>
                                          <p:attrName>fill.type</p:attrName>
                                        </p:attrNameLst>
                                      </p:cBhvr>
                                      <p:to>
                                        <p:strVal val="solid"/>
                                      </p:to>
                                    </p:set>
                                    <p:set>
                                      <p:cBhvr>
                                        <p:cTn id="9" dur="500" fill="hold"/>
                                        <p:tgtEl>
                                          <p:spTgt spid="28467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559BB929-6E26-4B9D-9072-06B36A288ADD}" type="slidenum">
              <a:rPr lang="en-US" altLang="zh-CN"/>
              <a:pPr>
                <a:defRPr/>
              </a:pPr>
              <a:t>23</a:t>
            </a:fld>
            <a:endParaRPr lang="en-US" altLang="zh-CN"/>
          </a:p>
        </p:txBody>
      </p:sp>
      <p:sp>
        <p:nvSpPr>
          <p:cNvPr id="288770" name="Rectangle 2"/>
          <p:cNvSpPr>
            <a:spLocks noGrp="1" noChangeArrowheads="1"/>
          </p:cNvSpPr>
          <p:nvPr>
            <p:ph type="title"/>
          </p:nvPr>
        </p:nvSpPr>
        <p:spPr>
          <a:xfrm>
            <a:off x="914400" y="0"/>
            <a:ext cx="8229600" cy="1143000"/>
          </a:xfrm>
        </p:spPr>
        <p:txBody>
          <a:bodyPr/>
          <a:lstStyle/>
          <a:p>
            <a:r>
              <a:rPr lang="en-US" altLang="zh-CN" sz="3800" dirty="0" smtClean="0"/>
              <a:t>Spam Campaign Topic Analysis</a:t>
            </a:r>
          </a:p>
        </p:txBody>
      </p:sp>
      <p:grpSp>
        <p:nvGrpSpPr>
          <p:cNvPr id="288787" name="Group 288786"/>
          <p:cNvGrpSpPr/>
          <p:nvPr/>
        </p:nvGrpSpPr>
        <p:grpSpPr>
          <a:xfrm>
            <a:off x="990600" y="2514600"/>
            <a:ext cx="6934200" cy="2895600"/>
            <a:chOff x="457200" y="2514600"/>
            <a:chExt cx="6934200" cy="2895600"/>
          </a:xfrm>
        </p:grpSpPr>
        <p:cxnSp>
          <p:nvCxnSpPr>
            <p:cNvPr id="3" name="Straight Connector 2"/>
            <p:cNvCxnSpPr/>
            <p:nvPr/>
          </p:nvCxnSpPr>
          <p:spPr bwMode="auto">
            <a:xfrm>
              <a:off x="457200" y="2514600"/>
              <a:ext cx="6934200" cy="0"/>
            </a:xfrm>
            <a:prstGeom prst="line">
              <a:avLst/>
            </a:prstGeom>
            <a:noFill/>
            <a:ln w="254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457200" y="2514600"/>
              <a:ext cx="0" cy="2895600"/>
            </a:xfrm>
            <a:prstGeom prst="line">
              <a:avLst/>
            </a:prstGeom>
            <a:noFill/>
            <a:ln w="254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7391400" y="2514600"/>
              <a:ext cx="0" cy="2895600"/>
            </a:xfrm>
            <a:prstGeom prst="line">
              <a:avLst/>
            </a:prstGeom>
            <a:noFill/>
            <a:ln w="254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57200" y="3042478"/>
              <a:ext cx="6934200" cy="0"/>
            </a:xfrm>
            <a:prstGeom prst="line">
              <a:avLst/>
            </a:prstGeom>
            <a:noFill/>
            <a:ln w="25400" cap="flat" cmpd="sng" algn="ctr">
              <a:solidFill>
                <a:schemeClr val="tx1"/>
              </a:solidFill>
              <a:prstDash val="solid"/>
              <a:round/>
              <a:headEnd type="none" w="med" len="med"/>
              <a:tailEnd type="none" w="med" len="med"/>
            </a:ln>
            <a:effectLst/>
          </p:spPr>
        </p:cxnSp>
        <p:sp>
          <p:nvSpPr>
            <p:cNvPr id="12" name="TextBox 11"/>
            <p:cNvSpPr txBox="1"/>
            <p:nvPr/>
          </p:nvSpPr>
          <p:spPr>
            <a:xfrm>
              <a:off x="457200" y="2574768"/>
              <a:ext cx="1489840" cy="397032"/>
            </a:xfrm>
            <a:prstGeom prst="rect">
              <a:avLst/>
            </a:prstGeom>
            <a:noFill/>
          </p:spPr>
          <p:txBody>
            <a:bodyPr wrap="square" rtlCol="0">
              <a:spAutoFit/>
            </a:bodyPr>
            <a:lstStyle/>
            <a:p>
              <a:pPr algn="ctr">
                <a:buNone/>
              </a:pPr>
              <a:r>
                <a:rPr lang="en-US" sz="2200" i="0" dirty="0" smtClean="0">
                  <a:solidFill>
                    <a:schemeClr val="tx1"/>
                  </a:solidFill>
                </a:rPr>
                <a:t>Campaign</a:t>
              </a:r>
            </a:p>
          </p:txBody>
        </p:sp>
        <p:sp>
          <p:nvSpPr>
            <p:cNvPr id="13" name="TextBox 12"/>
            <p:cNvSpPr txBox="1"/>
            <p:nvPr/>
          </p:nvSpPr>
          <p:spPr>
            <a:xfrm>
              <a:off x="1947040" y="2574768"/>
              <a:ext cx="4356540" cy="397032"/>
            </a:xfrm>
            <a:prstGeom prst="rect">
              <a:avLst/>
            </a:prstGeom>
            <a:noFill/>
          </p:spPr>
          <p:txBody>
            <a:bodyPr wrap="square" rtlCol="0">
              <a:spAutoFit/>
            </a:bodyPr>
            <a:lstStyle/>
            <a:p>
              <a:pPr>
                <a:buNone/>
              </a:pPr>
              <a:r>
                <a:rPr lang="en-US" sz="2200" i="0" dirty="0" smtClean="0">
                  <a:solidFill>
                    <a:schemeClr val="tx1"/>
                  </a:solidFill>
                </a:rPr>
                <a:t>Summarized wall post description</a:t>
              </a:r>
            </a:p>
          </p:txBody>
        </p:sp>
        <p:sp>
          <p:nvSpPr>
            <p:cNvPr id="19" name="TextBox 18"/>
            <p:cNvSpPr txBox="1"/>
            <p:nvPr/>
          </p:nvSpPr>
          <p:spPr>
            <a:xfrm>
              <a:off x="6324600" y="2574768"/>
              <a:ext cx="990600" cy="397032"/>
            </a:xfrm>
            <a:prstGeom prst="rect">
              <a:avLst/>
            </a:prstGeom>
            <a:noFill/>
          </p:spPr>
          <p:txBody>
            <a:bodyPr wrap="square" rtlCol="0">
              <a:spAutoFit/>
            </a:bodyPr>
            <a:lstStyle/>
            <a:p>
              <a:pPr>
                <a:buNone/>
              </a:pPr>
              <a:r>
                <a:rPr lang="en-US" sz="2200" i="0" dirty="0" smtClean="0">
                  <a:solidFill>
                    <a:schemeClr val="tx1"/>
                  </a:solidFill>
                </a:rPr>
                <a:t>Post #</a:t>
              </a:r>
            </a:p>
          </p:txBody>
        </p:sp>
        <p:cxnSp>
          <p:nvCxnSpPr>
            <p:cNvPr id="21" name="Straight Connector 20"/>
            <p:cNvCxnSpPr/>
            <p:nvPr/>
          </p:nvCxnSpPr>
          <p:spPr bwMode="auto">
            <a:xfrm>
              <a:off x="1981200" y="2514600"/>
              <a:ext cx="0" cy="2895600"/>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303580" y="2514600"/>
              <a:ext cx="0" cy="2895600"/>
            </a:xfrm>
            <a:prstGeom prst="line">
              <a:avLst/>
            </a:prstGeom>
            <a:noFill/>
            <a:ln w="25400" cap="flat" cmpd="sng" algn="ctr">
              <a:solidFill>
                <a:schemeClr val="tx1"/>
              </a:solidFill>
              <a:prstDash val="solid"/>
              <a:round/>
              <a:headEnd type="none" w="med" len="med"/>
              <a:tailEnd type="none" w="med" len="med"/>
            </a:ln>
            <a:effectLst/>
          </p:spPr>
        </p:cxnSp>
      </p:grpSp>
      <p:grpSp>
        <p:nvGrpSpPr>
          <p:cNvPr id="288788" name="Group 288787"/>
          <p:cNvGrpSpPr/>
          <p:nvPr/>
        </p:nvGrpSpPr>
        <p:grpSpPr>
          <a:xfrm>
            <a:off x="990600" y="3156668"/>
            <a:ext cx="6858000" cy="424732"/>
            <a:chOff x="457200" y="3108168"/>
            <a:chExt cx="6858000" cy="424732"/>
          </a:xfrm>
        </p:grpSpPr>
        <p:sp>
          <p:nvSpPr>
            <p:cNvPr id="28" name="TextBox 27"/>
            <p:cNvSpPr txBox="1"/>
            <p:nvPr/>
          </p:nvSpPr>
          <p:spPr>
            <a:xfrm>
              <a:off x="457200" y="3108168"/>
              <a:ext cx="1489840" cy="424732"/>
            </a:xfrm>
            <a:prstGeom prst="rect">
              <a:avLst/>
            </a:prstGeom>
            <a:noFill/>
          </p:spPr>
          <p:txBody>
            <a:bodyPr wrap="square" rtlCol="0">
              <a:spAutoFit/>
            </a:bodyPr>
            <a:lstStyle/>
            <a:p>
              <a:pPr algn="ctr">
                <a:buNone/>
              </a:pPr>
              <a:r>
                <a:rPr lang="en-US" sz="2400" i="0" dirty="0" smtClean="0">
                  <a:solidFill>
                    <a:schemeClr val="tx1"/>
                  </a:solidFill>
                </a:rPr>
                <a:t>Crush</a:t>
              </a:r>
            </a:p>
          </p:txBody>
        </p:sp>
        <p:sp>
          <p:nvSpPr>
            <p:cNvPr id="29" name="TextBox 28"/>
            <p:cNvSpPr txBox="1"/>
            <p:nvPr/>
          </p:nvSpPr>
          <p:spPr>
            <a:xfrm>
              <a:off x="1981200" y="3108168"/>
              <a:ext cx="4322380" cy="424732"/>
            </a:xfrm>
            <a:prstGeom prst="rect">
              <a:avLst/>
            </a:prstGeom>
            <a:noFill/>
          </p:spPr>
          <p:txBody>
            <a:bodyPr wrap="square" rtlCol="0">
              <a:spAutoFit/>
            </a:bodyPr>
            <a:lstStyle/>
            <a:p>
              <a:pPr>
                <a:buNone/>
              </a:pPr>
              <a:r>
                <a:rPr lang="en-US" sz="2400" i="0" dirty="0" smtClean="0">
                  <a:solidFill>
                    <a:schemeClr val="tx1"/>
                  </a:solidFill>
                </a:rPr>
                <a:t>Someone likes you</a:t>
              </a:r>
            </a:p>
          </p:txBody>
        </p:sp>
        <p:sp>
          <p:nvSpPr>
            <p:cNvPr id="288768" name="TextBox 288767"/>
            <p:cNvSpPr txBox="1"/>
            <p:nvPr/>
          </p:nvSpPr>
          <p:spPr>
            <a:xfrm>
              <a:off x="6324600" y="3129188"/>
              <a:ext cx="990600" cy="397032"/>
            </a:xfrm>
            <a:prstGeom prst="rect">
              <a:avLst/>
            </a:prstGeom>
            <a:noFill/>
          </p:spPr>
          <p:txBody>
            <a:bodyPr wrap="square" rtlCol="0">
              <a:spAutoFit/>
            </a:bodyPr>
            <a:lstStyle/>
            <a:p>
              <a:pPr algn="ctr">
                <a:buNone/>
              </a:pPr>
              <a:r>
                <a:rPr lang="en-US" sz="2200" i="0" dirty="0" smtClean="0">
                  <a:solidFill>
                    <a:schemeClr val="tx1"/>
                  </a:solidFill>
                </a:rPr>
                <a:t>45088</a:t>
              </a:r>
            </a:p>
          </p:txBody>
        </p:sp>
      </p:grpSp>
      <p:grpSp>
        <p:nvGrpSpPr>
          <p:cNvPr id="288789" name="Group 288788"/>
          <p:cNvGrpSpPr/>
          <p:nvPr/>
        </p:nvGrpSpPr>
        <p:grpSpPr>
          <a:xfrm>
            <a:off x="990600" y="3690068"/>
            <a:ext cx="6858000" cy="424732"/>
            <a:chOff x="457200" y="3565368"/>
            <a:chExt cx="6858000" cy="424732"/>
          </a:xfrm>
        </p:grpSpPr>
        <p:sp>
          <p:nvSpPr>
            <p:cNvPr id="288769" name="TextBox 288768"/>
            <p:cNvSpPr txBox="1"/>
            <p:nvPr/>
          </p:nvSpPr>
          <p:spPr>
            <a:xfrm>
              <a:off x="457200" y="3565368"/>
              <a:ext cx="1489840" cy="424732"/>
            </a:xfrm>
            <a:prstGeom prst="rect">
              <a:avLst/>
            </a:prstGeom>
            <a:noFill/>
          </p:spPr>
          <p:txBody>
            <a:bodyPr wrap="square" rtlCol="0">
              <a:spAutoFit/>
            </a:bodyPr>
            <a:lstStyle/>
            <a:p>
              <a:pPr algn="ctr">
                <a:buNone/>
              </a:pPr>
              <a:r>
                <a:rPr lang="en-US" sz="2400" i="0" dirty="0" smtClean="0">
                  <a:solidFill>
                    <a:schemeClr val="tx1"/>
                  </a:solidFill>
                </a:rPr>
                <a:t>Ringtone</a:t>
              </a:r>
            </a:p>
          </p:txBody>
        </p:sp>
        <p:sp>
          <p:nvSpPr>
            <p:cNvPr id="288771" name="TextBox 288770"/>
            <p:cNvSpPr txBox="1"/>
            <p:nvPr/>
          </p:nvSpPr>
          <p:spPr>
            <a:xfrm>
              <a:off x="1981200" y="3565368"/>
              <a:ext cx="4322380" cy="424732"/>
            </a:xfrm>
            <a:prstGeom prst="rect">
              <a:avLst/>
            </a:prstGeom>
            <a:noFill/>
          </p:spPr>
          <p:txBody>
            <a:bodyPr wrap="square" rtlCol="0">
              <a:spAutoFit/>
            </a:bodyPr>
            <a:lstStyle/>
            <a:p>
              <a:pPr>
                <a:buNone/>
              </a:pPr>
              <a:r>
                <a:rPr lang="en-US" sz="2400" i="0" dirty="0" smtClean="0">
                  <a:solidFill>
                    <a:schemeClr val="tx1"/>
                  </a:solidFill>
                </a:rPr>
                <a:t>Invitation for free ringtones</a:t>
              </a:r>
            </a:p>
          </p:txBody>
        </p:sp>
        <p:sp>
          <p:nvSpPr>
            <p:cNvPr id="39" name="TextBox 38"/>
            <p:cNvSpPr txBox="1"/>
            <p:nvPr/>
          </p:nvSpPr>
          <p:spPr>
            <a:xfrm>
              <a:off x="6324600" y="3586388"/>
              <a:ext cx="990600" cy="397032"/>
            </a:xfrm>
            <a:prstGeom prst="rect">
              <a:avLst/>
            </a:prstGeom>
            <a:noFill/>
          </p:spPr>
          <p:txBody>
            <a:bodyPr wrap="square" rtlCol="0">
              <a:spAutoFit/>
            </a:bodyPr>
            <a:lstStyle/>
            <a:p>
              <a:pPr algn="ctr">
                <a:buNone/>
              </a:pPr>
              <a:r>
                <a:rPr lang="en-US" sz="2200" i="0" dirty="0" smtClean="0">
                  <a:solidFill>
                    <a:schemeClr val="tx1"/>
                  </a:solidFill>
                </a:rPr>
                <a:t>22897</a:t>
              </a:r>
            </a:p>
          </p:txBody>
        </p:sp>
      </p:grpSp>
      <p:grpSp>
        <p:nvGrpSpPr>
          <p:cNvPr id="288790" name="Group 288789"/>
          <p:cNvGrpSpPr/>
          <p:nvPr/>
        </p:nvGrpSpPr>
        <p:grpSpPr>
          <a:xfrm>
            <a:off x="990600" y="4223468"/>
            <a:ext cx="6858000" cy="424732"/>
            <a:chOff x="457200" y="4022568"/>
            <a:chExt cx="6858000" cy="424732"/>
          </a:xfrm>
        </p:grpSpPr>
        <p:sp>
          <p:nvSpPr>
            <p:cNvPr id="40" name="TextBox 39"/>
            <p:cNvSpPr txBox="1"/>
            <p:nvPr/>
          </p:nvSpPr>
          <p:spPr>
            <a:xfrm>
              <a:off x="457200" y="4022568"/>
              <a:ext cx="1489840" cy="424732"/>
            </a:xfrm>
            <a:prstGeom prst="rect">
              <a:avLst/>
            </a:prstGeom>
            <a:noFill/>
          </p:spPr>
          <p:txBody>
            <a:bodyPr wrap="square" rtlCol="0">
              <a:spAutoFit/>
            </a:bodyPr>
            <a:lstStyle/>
            <a:p>
              <a:pPr algn="ctr">
                <a:buNone/>
              </a:pPr>
              <a:r>
                <a:rPr lang="en-US" sz="2400" i="0" dirty="0" smtClean="0">
                  <a:solidFill>
                    <a:schemeClr val="tx1"/>
                  </a:solidFill>
                </a:rPr>
                <a:t>Love-</a:t>
              </a:r>
              <a:r>
                <a:rPr lang="en-US" sz="2400" i="0" dirty="0" err="1" smtClean="0">
                  <a:solidFill>
                    <a:schemeClr val="tx1"/>
                  </a:solidFill>
                </a:rPr>
                <a:t>calc</a:t>
              </a:r>
              <a:endParaRPr lang="en-US" sz="2400" i="0" dirty="0" smtClean="0">
                <a:solidFill>
                  <a:schemeClr val="tx1"/>
                </a:solidFill>
              </a:endParaRPr>
            </a:p>
          </p:txBody>
        </p:sp>
        <p:sp>
          <p:nvSpPr>
            <p:cNvPr id="41" name="TextBox 40"/>
            <p:cNvSpPr txBox="1"/>
            <p:nvPr/>
          </p:nvSpPr>
          <p:spPr>
            <a:xfrm>
              <a:off x="1981200" y="4022568"/>
              <a:ext cx="4322380" cy="424732"/>
            </a:xfrm>
            <a:prstGeom prst="rect">
              <a:avLst/>
            </a:prstGeom>
            <a:noFill/>
          </p:spPr>
          <p:txBody>
            <a:bodyPr wrap="square" rtlCol="0">
              <a:spAutoFit/>
            </a:bodyPr>
            <a:lstStyle/>
            <a:p>
              <a:pPr>
                <a:buNone/>
              </a:pPr>
              <a:r>
                <a:rPr lang="en-US" sz="2400" i="0" dirty="0" smtClean="0">
                  <a:solidFill>
                    <a:schemeClr val="tx1"/>
                  </a:solidFill>
                </a:rPr>
                <a:t>Test the love compatibility</a:t>
              </a:r>
            </a:p>
          </p:txBody>
        </p:sp>
        <p:sp>
          <p:nvSpPr>
            <p:cNvPr id="43" name="TextBox 42"/>
            <p:cNvSpPr txBox="1"/>
            <p:nvPr/>
          </p:nvSpPr>
          <p:spPr>
            <a:xfrm>
              <a:off x="6324600" y="4043588"/>
              <a:ext cx="990600" cy="397032"/>
            </a:xfrm>
            <a:prstGeom prst="rect">
              <a:avLst/>
            </a:prstGeom>
            <a:noFill/>
          </p:spPr>
          <p:txBody>
            <a:bodyPr wrap="square" rtlCol="0">
              <a:spAutoFit/>
            </a:bodyPr>
            <a:lstStyle/>
            <a:p>
              <a:pPr algn="ctr">
                <a:buNone/>
              </a:pPr>
              <a:r>
                <a:rPr lang="en-US" sz="2200" i="0" dirty="0" smtClean="0">
                  <a:solidFill>
                    <a:schemeClr val="tx1"/>
                  </a:solidFill>
                </a:rPr>
                <a:t>20623</a:t>
              </a:r>
            </a:p>
          </p:txBody>
        </p:sp>
      </p:grpSp>
      <p:grpSp>
        <p:nvGrpSpPr>
          <p:cNvPr id="288791" name="Group 288790"/>
          <p:cNvGrpSpPr/>
          <p:nvPr/>
        </p:nvGrpSpPr>
        <p:grpSpPr>
          <a:xfrm>
            <a:off x="990600" y="4648200"/>
            <a:ext cx="6858000" cy="719022"/>
            <a:chOff x="457200" y="4452068"/>
            <a:chExt cx="6858000" cy="719022"/>
          </a:xfrm>
        </p:grpSpPr>
        <p:sp>
          <p:nvSpPr>
            <p:cNvPr id="56" name="TextBox 55"/>
            <p:cNvSpPr txBox="1"/>
            <p:nvPr/>
          </p:nvSpPr>
          <p:spPr>
            <a:xfrm>
              <a:off x="457200" y="4452068"/>
              <a:ext cx="1489840" cy="701731"/>
            </a:xfrm>
            <a:prstGeom prst="rect">
              <a:avLst/>
            </a:prstGeom>
            <a:noFill/>
          </p:spPr>
          <p:txBody>
            <a:bodyPr wrap="square" rtlCol="0">
              <a:spAutoFit/>
            </a:bodyPr>
            <a:lstStyle/>
            <a:p>
              <a:pPr algn="ctr">
                <a:buNone/>
              </a:pPr>
              <a:r>
                <a:rPr lang="en-US" sz="4400" i="0" dirty="0" smtClean="0">
                  <a:solidFill>
                    <a:schemeClr val="tx1"/>
                  </a:solidFill>
                </a:rPr>
                <a:t>…</a:t>
              </a:r>
            </a:p>
          </p:txBody>
        </p:sp>
        <p:sp>
          <p:nvSpPr>
            <p:cNvPr id="57" name="TextBox 56"/>
            <p:cNvSpPr txBox="1"/>
            <p:nvPr/>
          </p:nvSpPr>
          <p:spPr>
            <a:xfrm>
              <a:off x="1981200" y="4452068"/>
              <a:ext cx="4322380" cy="701731"/>
            </a:xfrm>
            <a:prstGeom prst="rect">
              <a:avLst/>
            </a:prstGeom>
            <a:noFill/>
          </p:spPr>
          <p:txBody>
            <a:bodyPr wrap="square" rtlCol="0">
              <a:spAutoFit/>
            </a:bodyPr>
            <a:lstStyle/>
            <a:p>
              <a:pPr>
                <a:buNone/>
              </a:pPr>
              <a:r>
                <a:rPr lang="en-US" sz="4400" i="0" dirty="0" smtClean="0">
                  <a:solidFill>
                    <a:schemeClr val="tx1"/>
                  </a:solidFill>
                </a:rPr>
                <a:t>…</a:t>
              </a:r>
            </a:p>
          </p:txBody>
        </p:sp>
        <p:sp>
          <p:nvSpPr>
            <p:cNvPr id="59" name="TextBox 58"/>
            <p:cNvSpPr txBox="1"/>
            <p:nvPr/>
          </p:nvSpPr>
          <p:spPr>
            <a:xfrm>
              <a:off x="6324600" y="4469359"/>
              <a:ext cx="990600" cy="701731"/>
            </a:xfrm>
            <a:prstGeom prst="rect">
              <a:avLst/>
            </a:prstGeom>
            <a:noFill/>
          </p:spPr>
          <p:txBody>
            <a:bodyPr wrap="square" rtlCol="0">
              <a:spAutoFit/>
            </a:bodyPr>
            <a:lstStyle/>
            <a:p>
              <a:pPr algn="ctr">
                <a:buNone/>
              </a:pPr>
              <a:r>
                <a:rPr lang="en-US" sz="4400" i="0" dirty="0" smtClean="0">
                  <a:solidFill>
                    <a:schemeClr val="tx1"/>
                  </a:solidFill>
                </a:rPr>
                <a:t>…</a:t>
              </a:r>
            </a:p>
          </p:txBody>
        </p:sp>
      </p:grpSp>
      <p:sp>
        <p:nvSpPr>
          <p:cNvPr id="6" name="TextBox 5"/>
          <p:cNvSpPr txBox="1"/>
          <p:nvPr/>
        </p:nvSpPr>
        <p:spPr>
          <a:xfrm>
            <a:off x="457200" y="1676400"/>
            <a:ext cx="7924800" cy="480131"/>
          </a:xfrm>
          <a:prstGeom prst="rect">
            <a:avLst/>
          </a:prstGeom>
          <a:noFill/>
        </p:spPr>
        <p:txBody>
          <a:bodyPr wrap="square" rtlCol="0">
            <a:spAutoFit/>
          </a:bodyPr>
          <a:lstStyle/>
          <a:p>
            <a:pPr marL="457200" indent="-457200"/>
            <a:r>
              <a:rPr lang="en-US" i="0" dirty="0" smtClean="0">
                <a:solidFill>
                  <a:schemeClr val="tx1"/>
                </a:solidFill>
              </a:rPr>
              <a:t>Identifying attackers’ social engineering tricks: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8703"/>
    </mc:Choice>
    <mc:Fallback>
      <p:transition spd="slow" advTm="987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7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7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38FB122C-2F1F-4A2B-B1D0-D524E254B148}" type="slidenum">
              <a:rPr lang="en-US" altLang="zh-CN"/>
              <a:pPr>
                <a:defRPr/>
              </a:pPr>
              <a:t>24</a:t>
            </a:fld>
            <a:endParaRPr lang="en-US" altLang="zh-CN"/>
          </a:p>
        </p:txBody>
      </p:sp>
      <p:sp>
        <p:nvSpPr>
          <p:cNvPr id="290819" name="Rectangle 3"/>
          <p:cNvSpPr>
            <a:spLocks noGrp="1" noChangeArrowheads="1"/>
          </p:cNvSpPr>
          <p:nvPr>
            <p:ph type="body" idx="1"/>
          </p:nvPr>
        </p:nvSpPr>
        <p:spPr>
          <a:xfrm>
            <a:off x="381000" y="5181600"/>
            <a:ext cx="8229600" cy="1447800"/>
          </a:xfrm>
        </p:spPr>
        <p:txBody>
          <a:bodyPr/>
          <a:lstStyle/>
          <a:p>
            <a:pPr>
              <a:lnSpc>
                <a:spcPct val="90000"/>
              </a:lnSpc>
            </a:pPr>
            <a:r>
              <a:rPr lang="en-US" altLang="zh-CN" sz="2800" dirty="0" smtClean="0"/>
              <a:t>Categorize the attacks by attackers’ goals.</a:t>
            </a:r>
          </a:p>
          <a:p>
            <a:pPr lvl="1">
              <a:lnSpc>
                <a:spcPct val="90000"/>
              </a:lnSpc>
            </a:pPr>
            <a:endParaRPr lang="en-US" altLang="zh-CN" dirty="0" smtClean="0"/>
          </a:p>
        </p:txBody>
      </p:sp>
      <p:pic>
        <p:nvPicPr>
          <p:cNvPr id="290821" name="Picture 5" descr="attackty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263" y="1676400"/>
            <a:ext cx="6053137" cy="33194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sz="3800" i="0" dirty="0" smtClean="0"/>
              <a:t>Spam Campaign Goal Analysis</a:t>
            </a:r>
          </a:p>
        </p:txBody>
      </p:sp>
      <p:sp>
        <p:nvSpPr>
          <p:cNvPr id="3" name="Right Brace 2"/>
          <p:cNvSpPr/>
          <p:nvPr/>
        </p:nvSpPr>
        <p:spPr bwMode="auto">
          <a:xfrm>
            <a:off x="3962401" y="1905000"/>
            <a:ext cx="304800" cy="1981200"/>
          </a:xfrm>
          <a:prstGeom prst="rightBrace">
            <a:avLst>
              <a:gd name="adj1" fmla="val 18780"/>
              <a:gd name="adj2" fmla="val 50530"/>
            </a:avLst>
          </a:prstGeom>
          <a:noFill/>
          <a:ln w="38100" cap="flat" cmpd="sng" algn="ctr">
            <a:solidFill>
              <a:srgbClr val="FFFF00"/>
            </a:solidFill>
            <a:prstDash val="solid"/>
            <a:round/>
            <a:headEnd type="none" w="med" len="med"/>
            <a:tailEnd type="none" w="med" len="med"/>
          </a:ln>
          <a:effectLst/>
        </p:spPr>
        <p:txBody>
          <a:bodyPr rtlCol="0" anchor="ctr"/>
          <a:lstStyle/>
          <a:p>
            <a:pPr algn="ctr"/>
            <a:endParaRPr lang="en-US"/>
          </a:p>
        </p:txBody>
      </p:sp>
      <p:sp>
        <p:nvSpPr>
          <p:cNvPr id="4" name="Rectangle 3"/>
          <p:cNvSpPr/>
          <p:nvPr/>
        </p:nvSpPr>
        <p:spPr bwMode="auto">
          <a:xfrm>
            <a:off x="4364831" y="2400300"/>
            <a:ext cx="3864769" cy="990600"/>
          </a:xfrm>
          <a:prstGeom prst="rect">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kumimoji="0" lang="en-US" sz="2600" b="0" i="0" u="none" strike="noStrike" cap="none" normalizeH="0" baseline="0" dirty="0" smtClean="0">
                <a:ln>
                  <a:noFill/>
                </a:ln>
                <a:solidFill>
                  <a:schemeClr val="tx1"/>
                </a:solidFill>
                <a:effectLst/>
                <a:latin typeface="Arial" pitchFamily="34" charset="0"/>
                <a:cs typeface="Arial" pitchFamily="34" charset="0"/>
              </a:rPr>
              <a:t>Phishing #1: for money</a:t>
            </a:r>
          </a:p>
          <a:p>
            <a:pPr marR="0" algn="l" defTabSz="914400" rtl="0" eaLnBrk="1" fontAlgn="base" latinLnBrk="0" hangingPunct="1">
              <a:lnSpc>
                <a:spcPct val="90000"/>
              </a:lnSpc>
              <a:spcBef>
                <a:spcPct val="20000"/>
              </a:spcBef>
              <a:spcAft>
                <a:spcPct val="0"/>
              </a:spcAft>
              <a:buClrTx/>
              <a:buSzTx/>
              <a:buNone/>
              <a:tabLst/>
            </a:pPr>
            <a:r>
              <a:rPr lang="en-US" sz="2600" i="0" dirty="0" smtClean="0">
                <a:solidFill>
                  <a:schemeClr val="tx1"/>
                </a:solidFill>
                <a:latin typeface="Arial" pitchFamily="34" charset="0"/>
                <a:cs typeface="Arial" pitchFamily="34" charset="0"/>
              </a:rPr>
              <a:t>Phishing #2: for info</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07686"/>
    </mc:Choice>
    <mc:Fallback>
      <p:transition spd="slow" advTm="1076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848710" y="3147850"/>
            <a:ext cx="7467600" cy="685800"/>
          </a:xfrm>
          <a:prstGeom prst="roundRect">
            <a:avLst/>
          </a:prstGeom>
          <a:solidFill>
            <a:srgbClr val="FFFF00">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5" name="Rectangle 7"/>
          <p:cNvSpPr>
            <a:spLocks noGrp="1" noChangeArrowheads="1"/>
          </p:cNvSpPr>
          <p:nvPr>
            <p:ph type="sldNum" sz="quarter" idx="12"/>
          </p:nvPr>
        </p:nvSpPr>
        <p:spPr>
          <a:ln/>
        </p:spPr>
        <p:txBody>
          <a:bodyPr/>
          <a:lstStyle/>
          <a:p>
            <a:pPr>
              <a:defRPr/>
            </a:pPr>
            <a:fld id="{A3839719-792B-476F-8AE6-4E48061BFB2A}" type="slidenum">
              <a:rPr lang="en-US" altLang="zh-CN"/>
              <a:pPr>
                <a:defRPr/>
              </a:pPr>
              <a:t>25</a:t>
            </a:fld>
            <a:endParaRPr lang="en-US" altLang="zh-CN"/>
          </a:p>
        </p:txBody>
      </p:sp>
      <p:sp>
        <p:nvSpPr>
          <p:cNvPr id="292867" name="Rectangle 3"/>
          <p:cNvSpPr>
            <a:spLocks noGrp="1" noChangeArrowheads="1"/>
          </p:cNvSpPr>
          <p:nvPr>
            <p:ph type="body" idx="1"/>
          </p:nvPr>
        </p:nvSpPr>
        <p:spPr>
          <a:xfrm>
            <a:off x="381000" y="4191000"/>
            <a:ext cx="8229600" cy="533400"/>
          </a:xfrm>
        </p:spPr>
        <p:txBody>
          <a:bodyPr/>
          <a:lstStyle/>
          <a:p>
            <a:pPr>
              <a:lnSpc>
                <a:spcPct val="120000"/>
              </a:lnSpc>
            </a:pPr>
            <a:r>
              <a:rPr lang="en-US" altLang="zh-CN" sz="2400" dirty="0" smtClean="0"/>
              <a:t>Sampled manual analysis:</a:t>
            </a:r>
          </a:p>
        </p:txBody>
      </p:sp>
      <p:sp>
        <p:nvSpPr>
          <p:cNvPr id="7" name="Rectangle 2"/>
          <p:cNvSpPr>
            <a:spLocks noGrp="1" noChangeArrowheads="1"/>
          </p:cNvSpPr>
          <p:nvPr>
            <p:ph type="title"/>
          </p:nvPr>
        </p:nvSpPr>
        <p:spPr>
          <a:xfrm>
            <a:off x="914400" y="0"/>
            <a:ext cx="8229600" cy="1143000"/>
          </a:xfrm>
        </p:spPr>
        <p:txBody>
          <a:bodyPr/>
          <a:lstStyle/>
          <a:p>
            <a:r>
              <a:rPr lang="en-US" altLang="zh-CN" sz="3800" dirty="0" smtClean="0"/>
              <a:t>Malicious Account Analysis</a:t>
            </a:r>
          </a:p>
        </p:txBody>
      </p:sp>
      <p:graphicFrame>
        <p:nvGraphicFramePr>
          <p:cNvPr id="6" name="Chart 5"/>
          <p:cNvGraphicFramePr/>
          <p:nvPr>
            <p:extLst>
              <p:ext uri="{D42A27DB-BD31-4B8C-83A1-F6EECF244321}">
                <p14:modId xmlns:p14="http://schemas.microsoft.com/office/powerpoint/2010/main" val="2586445423"/>
              </p:ext>
            </p:extLst>
          </p:nvPr>
        </p:nvGraphicFramePr>
        <p:xfrm>
          <a:off x="1028700" y="2324100"/>
          <a:ext cx="6934200" cy="16383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
          <p:cNvSpPr txBox="1">
            <a:spLocks noChangeArrowheads="1"/>
          </p:cNvSpPr>
          <p:nvPr/>
        </p:nvSpPr>
        <p:spPr bwMode="auto">
          <a:xfrm>
            <a:off x="381000" y="1676400"/>
            <a:ext cx="822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120000"/>
              </a:lnSpc>
            </a:pPr>
            <a:r>
              <a:rPr lang="en-US" altLang="zh-CN" sz="2400" i="0" dirty="0" smtClean="0"/>
              <a:t>Account behavioral analysis:</a:t>
            </a:r>
          </a:p>
        </p:txBody>
      </p:sp>
      <p:graphicFrame>
        <p:nvGraphicFramePr>
          <p:cNvPr id="11" name="Chart 10"/>
          <p:cNvGraphicFramePr/>
          <p:nvPr>
            <p:extLst>
              <p:ext uri="{D42A27DB-BD31-4B8C-83A1-F6EECF244321}">
                <p14:modId xmlns:p14="http://schemas.microsoft.com/office/powerpoint/2010/main" val="2392753330"/>
              </p:ext>
            </p:extLst>
          </p:nvPr>
        </p:nvGraphicFramePr>
        <p:xfrm>
          <a:off x="1028700" y="4800600"/>
          <a:ext cx="6934200" cy="129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6392987"/>
      </p:ext>
    </p:extLst>
  </p:cSld>
  <p:clrMapOvr>
    <a:masterClrMapping/>
  </p:clrMapOvr>
  <mc:AlternateContent xmlns:mc="http://schemas.openxmlformats.org/markup-compatibility/2006">
    <mc:Choice xmlns:p14="http://schemas.microsoft.com/office/powerpoint/2010/main" Requires="p14">
      <p:transition spd="slow" p14:dur="2000" advTm="112686"/>
    </mc:Choice>
    <mc:Fallback>
      <p:transition spd="slow" advTm="11268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A3839719-792B-476F-8AE6-4E48061BFB2A}" type="slidenum">
              <a:rPr lang="en-US" altLang="zh-CN"/>
              <a:pPr>
                <a:defRPr/>
              </a:pPr>
              <a:t>26</a:t>
            </a:fld>
            <a:endParaRPr lang="en-US" altLang="zh-CN"/>
          </a:p>
        </p:txBody>
      </p:sp>
      <p:sp>
        <p:nvSpPr>
          <p:cNvPr id="292867" name="Rectangle 3"/>
          <p:cNvSpPr>
            <a:spLocks noGrp="1" noChangeArrowheads="1"/>
          </p:cNvSpPr>
          <p:nvPr>
            <p:ph type="body" idx="1"/>
          </p:nvPr>
        </p:nvSpPr>
        <p:spPr>
          <a:xfrm>
            <a:off x="381000" y="5410200"/>
            <a:ext cx="8229600" cy="1295400"/>
          </a:xfrm>
        </p:spPr>
        <p:txBody>
          <a:bodyPr/>
          <a:lstStyle/>
          <a:p>
            <a:pPr>
              <a:lnSpc>
                <a:spcPct val="120000"/>
              </a:lnSpc>
            </a:pPr>
            <a:r>
              <a:rPr lang="en-US" altLang="zh-CN" sz="2400" dirty="0" smtClean="0"/>
              <a:t>Counting all wall posts, the curves for malicious and benign accounts converge.</a:t>
            </a:r>
          </a:p>
        </p:txBody>
      </p:sp>
      <p:pic>
        <p:nvPicPr>
          <p:cNvPr id="292869" name="Picture 5" descr="active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565275"/>
            <a:ext cx="6743700" cy="37687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914400" y="0"/>
            <a:ext cx="8229600" cy="1143000"/>
          </a:xfrm>
        </p:spPr>
        <p:txBody>
          <a:bodyPr/>
          <a:lstStyle/>
          <a:p>
            <a:r>
              <a:rPr lang="en-US" altLang="zh-CN" sz="3800" dirty="0" smtClean="0"/>
              <a:t>Malicious Account Analysis</a:t>
            </a:r>
          </a:p>
        </p:txBody>
      </p:sp>
    </p:spTree>
    <p:extLst>
      <p:ext uri="{BB962C8B-B14F-4D97-AF65-F5344CB8AC3E}">
        <p14:creationId xmlns:p14="http://schemas.microsoft.com/office/powerpoint/2010/main" val="440140554"/>
      </p:ext>
    </p:extLst>
  </p:cSld>
  <p:clrMapOvr>
    <a:masterClrMapping/>
  </p:clrMapOvr>
  <mc:AlternateContent xmlns:mc="http://schemas.openxmlformats.org/markup-compatibility/2006">
    <mc:Choice xmlns:p14="http://schemas.microsoft.com/office/powerpoint/2010/main" Requires="p14">
      <p:transition spd="slow" p14:dur="2000" advTm="129600"/>
    </mc:Choice>
    <mc:Fallback>
      <p:transition spd="slow" advTm="1296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2F459860-55E6-4C82-BD66-258EAFEDA7BC}" type="slidenum">
              <a:rPr lang="en-US" altLang="zh-CN"/>
              <a:pPr>
                <a:defRPr/>
              </a:pPr>
              <a:t>27</a:t>
            </a:fld>
            <a:endParaRPr lang="en-US" altLang="zh-CN"/>
          </a:p>
        </p:txBody>
      </p:sp>
      <p:sp>
        <p:nvSpPr>
          <p:cNvPr id="29491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992FC9F4-DCFC-47D9-AF06-97A22059A898}" type="slidenum">
              <a:rPr lang="en-US" altLang="zh-CN" sz="1400" i="0">
                <a:solidFill>
                  <a:schemeClr val="tx1"/>
                </a:solidFill>
              </a:rPr>
              <a:pPr algn="r" eaLnBrk="1" hangingPunct="1">
                <a:lnSpc>
                  <a:spcPct val="100000"/>
                </a:lnSpc>
                <a:spcBef>
                  <a:spcPct val="0"/>
                </a:spcBef>
                <a:buFontTx/>
                <a:buNone/>
              </a:pPr>
              <a:t>27</a:t>
            </a:fld>
            <a:endParaRPr lang="en-US" altLang="zh-CN" sz="1400" i="0">
              <a:solidFill>
                <a:schemeClr val="tx1"/>
              </a:solidFill>
            </a:endParaRPr>
          </a:p>
        </p:txBody>
      </p:sp>
      <p:sp>
        <p:nvSpPr>
          <p:cNvPr id="294916" name="Rectangle 3"/>
          <p:cNvSpPr>
            <a:spLocks noGrp="1" noChangeArrowheads="1"/>
          </p:cNvSpPr>
          <p:nvPr>
            <p:ph type="body" idx="4294967295"/>
          </p:nvPr>
        </p:nvSpPr>
        <p:spPr>
          <a:xfrm>
            <a:off x="762000" y="1828800"/>
            <a:ext cx="8229600" cy="4297363"/>
          </a:xfrm>
        </p:spPr>
        <p:txBody>
          <a:bodyPr/>
          <a:lstStyle/>
          <a:p>
            <a:pPr eaLnBrk="1" hangingPunct="1">
              <a:lnSpc>
                <a:spcPct val="200000"/>
              </a:lnSpc>
            </a:pPr>
            <a:r>
              <a:rPr lang="en-US" altLang="zh-CN" dirty="0" smtClean="0">
                <a:solidFill>
                  <a:schemeClr val="bg1">
                    <a:lumMod val="65000"/>
                  </a:schemeClr>
                </a:solidFill>
              </a:rPr>
              <a:t>Detection System Design</a:t>
            </a:r>
          </a:p>
          <a:p>
            <a:pPr eaLnBrk="1" hangingPunct="1">
              <a:lnSpc>
                <a:spcPct val="200000"/>
              </a:lnSpc>
            </a:pPr>
            <a:r>
              <a:rPr lang="en-US" altLang="zh-CN" dirty="0" smtClean="0">
                <a:solidFill>
                  <a:schemeClr val="bg1">
                    <a:lumMod val="65000"/>
                  </a:schemeClr>
                </a:solidFill>
              </a:rPr>
              <a:t>Validation</a:t>
            </a:r>
          </a:p>
          <a:p>
            <a:pPr eaLnBrk="1" hangingPunct="1">
              <a:lnSpc>
                <a:spcPct val="200000"/>
              </a:lnSpc>
            </a:pPr>
            <a:r>
              <a:rPr lang="en-US" altLang="zh-CN" dirty="0" smtClean="0">
                <a:solidFill>
                  <a:schemeClr val="bg1">
                    <a:lumMod val="65000"/>
                  </a:schemeClr>
                </a:solidFill>
              </a:rPr>
              <a:t>Malicious Activity Analysis</a:t>
            </a:r>
          </a:p>
          <a:p>
            <a:pPr eaLnBrk="1" hangingPunct="1">
              <a:lnSpc>
                <a:spcPct val="200000"/>
              </a:lnSpc>
            </a:pPr>
            <a:r>
              <a:rPr lang="en-US" altLang="zh-CN" b="1" dirty="0" smtClean="0"/>
              <a:t>Conclusions</a:t>
            </a:r>
          </a:p>
        </p:txBody>
      </p:sp>
      <p:sp>
        <p:nvSpPr>
          <p:cNvPr id="6"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Roadmap</a:t>
            </a:r>
          </a:p>
        </p:txBody>
      </p:sp>
    </p:spTree>
  </p:cSld>
  <p:clrMapOvr>
    <a:masterClrMapping/>
  </p:clrMapOvr>
  <mc:AlternateContent xmlns:mc="http://schemas.openxmlformats.org/markup-compatibility/2006">
    <mc:Choice xmlns:p14="http://schemas.microsoft.com/office/powerpoint/2010/main" Requires="p14">
      <p:transition spd="slow" p14:dur="2000" advTm="4363"/>
    </mc:Choice>
    <mc:Fallback>
      <p:transition spd="slow" advTm="436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F4E1C995-1BE2-4DC2-A0AF-1A3474D89E4A}" type="slidenum">
              <a:rPr lang="en-US" altLang="zh-CN"/>
              <a:pPr>
                <a:defRPr/>
              </a:pPr>
              <a:t>28</a:t>
            </a:fld>
            <a:endParaRPr lang="en-US" altLang="zh-CN"/>
          </a:p>
        </p:txBody>
      </p:sp>
      <p:sp>
        <p:nvSpPr>
          <p:cNvPr id="296962" name="Rectangle 2"/>
          <p:cNvSpPr>
            <a:spLocks noGrp="1" noChangeArrowheads="1"/>
          </p:cNvSpPr>
          <p:nvPr>
            <p:ph type="title"/>
          </p:nvPr>
        </p:nvSpPr>
        <p:spPr>
          <a:xfrm>
            <a:off x="457200" y="0"/>
            <a:ext cx="8229600" cy="1143000"/>
          </a:xfrm>
        </p:spPr>
        <p:txBody>
          <a:bodyPr/>
          <a:lstStyle/>
          <a:p>
            <a:r>
              <a:rPr lang="en-US" altLang="zh-CN" smtClean="0"/>
              <a:t>Conclusions</a:t>
            </a:r>
          </a:p>
        </p:txBody>
      </p:sp>
      <p:sp>
        <p:nvSpPr>
          <p:cNvPr id="296963" name="Rectangle 3"/>
          <p:cNvSpPr>
            <a:spLocks noGrp="1" noChangeArrowheads="1"/>
          </p:cNvSpPr>
          <p:nvPr>
            <p:ph type="body" idx="1"/>
          </p:nvPr>
        </p:nvSpPr>
        <p:spPr/>
        <p:txBody>
          <a:bodyPr/>
          <a:lstStyle/>
          <a:p>
            <a:pPr>
              <a:lnSpc>
                <a:spcPct val="120000"/>
              </a:lnSpc>
            </a:pPr>
            <a:r>
              <a:rPr lang="en-US" altLang="zh-CN" sz="2600" dirty="0" smtClean="0"/>
              <a:t>Conduct the largest scale spam detection and analysis on Facebook. </a:t>
            </a:r>
          </a:p>
          <a:p>
            <a:pPr lvl="1">
              <a:lnSpc>
                <a:spcPct val="120000"/>
              </a:lnSpc>
            </a:pPr>
            <a:r>
              <a:rPr lang="en-US" altLang="zh-CN" sz="2400" dirty="0" smtClean="0"/>
              <a:t>3.5M user profiles, 187M wall posts.</a:t>
            </a:r>
          </a:p>
          <a:p>
            <a:pPr algn="just">
              <a:lnSpc>
                <a:spcPct val="120000"/>
              </a:lnSpc>
            </a:pPr>
            <a:r>
              <a:rPr lang="en-US" altLang="zh-CN" sz="2600" dirty="0" smtClean="0"/>
              <a:t>Make interesting discoveries, including:</a:t>
            </a:r>
          </a:p>
          <a:p>
            <a:pPr lvl="1" algn="just">
              <a:lnSpc>
                <a:spcPct val="120000"/>
              </a:lnSpc>
            </a:pPr>
            <a:r>
              <a:rPr lang="en-US" altLang="zh-CN" sz="2400" dirty="0" smtClean="0"/>
              <a:t>Over 70% of attacks are phishing attacks.</a:t>
            </a:r>
          </a:p>
          <a:p>
            <a:pPr lvl="1" algn="just">
              <a:lnSpc>
                <a:spcPct val="120000"/>
              </a:lnSpc>
            </a:pPr>
            <a:r>
              <a:rPr lang="en-US" altLang="zh-CN" sz="2400" dirty="0" smtClean="0"/>
              <a:t>Compromised accounts are prevailing.</a:t>
            </a:r>
          </a:p>
        </p:txBody>
      </p:sp>
    </p:spTree>
  </p:cSld>
  <p:clrMapOvr>
    <a:masterClrMapping/>
  </p:clrMapOvr>
  <mc:AlternateContent xmlns:mc="http://schemas.openxmlformats.org/markup-compatibility/2006">
    <mc:Choice xmlns:p14="http://schemas.microsoft.com/office/powerpoint/2010/main" Requires="p14">
      <p:transition spd="slow" p14:dur="2000" advTm="27178"/>
    </mc:Choice>
    <mc:Fallback>
      <p:transition spd="slow" advTm="2717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A07EC359-BE5D-458E-97CB-9A4710F93EA8}" type="slidenum">
              <a:rPr lang="en-US" altLang="zh-CN"/>
              <a:pPr>
                <a:defRPr/>
              </a:pPr>
              <a:t>29</a:t>
            </a:fld>
            <a:endParaRPr lang="en-US" altLang="zh-CN"/>
          </a:p>
        </p:txBody>
      </p:sp>
      <p:sp>
        <p:nvSpPr>
          <p:cNvPr id="297986" name="Rectangle 2"/>
          <p:cNvSpPr>
            <a:spLocks noGrp="1" noChangeArrowheads="1"/>
          </p:cNvSpPr>
          <p:nvPr>
            <p:ph type="title"/>
          </p:nvPr>
        </p:nvSpPr>
        <p:spPr/>
        <p:txBody>
          <a:bodyPr/>
          <a:lstStyle/>
          <a:p>
            <a:endParaRPr lang="zh-CN" altLang="en-US" smtClean="0"/>
          </a:p>
        </p:txBody>
      </p:sp>
      <p:sp>
        <p:nvSpPr>
          <p:cNvPr id="297987" name="Rectangle 3"/>
          <p:cNvSpPr>
            <a:spLocks noGrp="1" noChangeArrowheads="1"/>
          </p:cNvSpPr>
          <p:nvPr>
            <p:ph type="body" idx="1"/>
          </p:nvPr>
        </p:nvSpPr>
        <p:spPr>
          <a:xfrm>
            <a:off x="457200" y="1371600"/>
            <a:ext cx="8229600" cy="4800600"/>
          </a:xfrm>
        </p:spPr>
        <p:txBody>
          <a:bodyPr/>
          <a:lstStyle/>
          <a:p>
            <a:pPr algn="ctr">
              <a:buFontTx/>
              <a:buNone/>
            </a:pPr>
            <a:r>
              <a:rPr lang="en-US" altLang="zh-CN" sz="4400" dirty="0" smtClean="0"/>
              <a:t>Thank you!</a:t>
            </a:r>
          </a:p>
          <a:p>
            <a:pPr algn="ctr">
              <a:buFontTx/>
              <a:buNone/>
            </a:pPr>
            <a:endParaRPr lang="en-US" altLang="zh-CN" sz="4400" dirty="0"/>
          </a:p>
          <a:p>
            <a:pPr>
              <a:buFontTx/>
              <a:buNone/>
            </a:pPr>
            <a:endParaRPr lang="en-US" altLang="zh-CN" sz="1600" i="1" dirty="0" smtClean="0">
              <a:solidFill>
                <a:srgbClr val="FF0000"/>
              </a:solidFill>
            </a:endParaRPr>
          </a:p>
          <a:p>
            <a:pPr>
              <a:buFontTx/>
              <a:buNone/>
            </a:pPr>
            <a:endParaRPr lang="en-US" altLang="zh-CN" sz="1600" i="1" dirty="0">
              <a:solidFill>
                <a:srgbClr val="FF0000"/>
              </a:solidFill>
            </a:endParaRPr>
          </a:p>
          <a:p>
            <a:pPr>
              <a:buFontTx/>
              <a:buNone/>
            </a:pPr>
            <a:endParaRPr lang="en-US" altLang="zh-CN" sz="1600" i="1" dirty="0" smtClean="0">
              <a:solidFill>
                <a:srgbClr val="FF0000"/>
              </a:solidFill>
            </a:endParaRPr>
          </a:p>
          <a:p>
            <a:pPr>
              <a:buFontTx/>
              <a:buNone/>
            </a:pPr>
            <a:r>
              <a:rPr lang="en-US" altLang="zh-CN" sz="2600" i="1" dirty="0" smtClean="0">
                <a:solidFill>
                  <a:srgbClr val="FF0000"/>
                </a:solidFill>
              </a:rPr>
              <a:t>Project </a:t>
            </a:r>
            <a:r>
              <a:rPr lang="en-US" altLang="zh-CN" sz="2600" i="1" dirty="0">
                <a:solidFill>
                  <a:srgbClr val="FF0000"/>
                </a:solidFill>
              </a:rPr>
              <a:t>webpage</a:t>
            </a:r>
            <a:r>
              <a:rPr lang="en-US" altLang="zh-CN" sz="2600" i="1" dirty="0" smtClean="0">
                <a:solidFill>
                  <a:srgbClr val="FF0000"/>
                </a:solidFill>
              </a:rPr>
              <a:t>: </a:t>
            </a:r>
          </a:p>
          <a:p>
            <a:pPr algn="r">
              <a:buFontTx/>
              <a:buNone/>
            </a:pPr>
            <a:r>
              <a:rPr lang="en-US" altLang="zh-CN" sz="2200" dirty="0" smtClean="0">
                <a:solidFill>
                  <a:schemeClr val="accent1">
                    <a:lumMod val="50000"/>
                  </a:schemeClr>
                </a:solidFill>
                <a:hlinkClick r:id="rId2"/>
              </a:rPr>
              <a:t>http</a:t>
            </a:r>
            <a:r>
              <a:rPr lang="en-US" altLang="zh-CN" sz="2200" dirty="0">
                <a:solidFill>
                  <a:schemeClr val="accent1">
                    <a:lumMod val="50000"/>
                  </a:schemeClr>
                </a:solidFill>
                <a:hlinkClick r:id="rId2"/>
              </a:rPr>
              <a:t>://</a:t>
            </a:r>
            <a:r>
              <a:rPr lang="en-US" altLang="zh-CN" sz="2200" dirty="0" smtClean="0">
                <a:solidFill>
                  <a:schemeClr val="accent1">
                    <a:lumMod val="50000"/>
                  </a:schemeClr>
                </a:solidFill>
                <a:hlinkClick r:id="rId2"/>
              </a:rPr>
              <a:t>list.cs.northwestern.edu/socialnetworksecurity</a:t>
            </a:r>
            <a:endParaRPr lang="en-US" altLang="zh-CN" sz="2200" dirty="0" smtClean="0">
              <a:solidFill>
                <a:schemeClr val="accent1">
                  <a:lumMod val="50000"/>
                </a:schemeClr>
              </a:solidFill>
            </a:endParaRPr>
          </a:p>
          <a:p>
            <a:pPr algn="r">
              <a:buFontTx/>
              <a:buNone/>
            </a:pPr>
            <a:r>
              <a:rPr lang="en-US" altLang="zh-CN" sz="2200" u="sng" dirty="0">
                <a:solidFill>
                  <a:schemeClr val="accent1">
                    <a:lumMod val="50000"/>
                  </a:schemeClr>
                </a:solidFill>
              </a:rPr>
              <a:t>http://current.cs.ucsb.edu/socialnets/</a:t>
            </a:r>
            <a:endParaRPr lang="en-US" altLang="zh-CN" sz="2200" u="sng" dirty="0" smtClean="0">
              <a:solidFill>
                <a:schemeClr val="accent1">
                  <a:lumMod val="50000"/>
                </a:schemeClr>
              </a:solidFill>
            </a:endParaRPr>
          </a:p>
          <a:p>
            <a:pPr>
              <a:buFontTx/>
              <a:buNone/>
            </a:pPr>
            <a:r>
              <a:rPr lang="en-US" altLang="zh-CN" sz="2600" i="1" dirty="0" smtClean="0">
                <a:solidFill>
                  <a:srgbClr val="FF0000"/>
                </a:solidFill>
              </a:rPr>
              <a:t>Spam URL release:</a:t>
            </a:r>
            <a:endParaRPr lang="en-US" altLang="zh-CN" sz="2600" i="1" dirty="0">
              <a:solidFill>
                <a:srgbClr val="FF0000"/>
              </a:solidFill>
            </a:endParaRPr>
          </a:p>
          <a:p>
            <a:pPr algn="r">
              <a:buFontTx/>
              <a:buNone/>
            </a:pPr>
            <a:r>
              <a:rPr lang="en-US" altLang="zh-CN" sz="2200" u="sng" dirty="0">
                <a:solidFill>
                  <a:schemeClr val="accent1">
                    <a:lumMod val="50000"/>
                  </a:schemeClr>
                </a:solidFill>
                <a:hlinkClick r:id="rId3"/>
              </a:rPr>
              <a:t>http://</a:t>
            </a:r>
            <a:r>
              <a:rPr lang="en-US" altLang="zh-CN" sz="2200" u="sng" dirty="0" smtClean="0">
                <a:solidFill>
                  <a:schemeClr val="accent1">
                    <a:lumMod val="50000"/>
                  </a:schemeClr>
                </a:solidFill>
                <a:hlinkClick r:id="rId3"/>
              </a:rPr>
              <a:t>dod.cs.northwestern.edu/imc10/URL_data.tar.gz</a:t>
            </a:r>
            <a:endParaRPr lang="en-US" altLang="zh-CN" sz="2200" u="sng" dirty="0" smtClean="0">
              <a:solidFill>
                <a:schemeClr val="accent1">
                  <a:lumMod val="50000"/>
                </a:schemeClr>
              </a:solidFill>
            </a:endParaRPr>
          </a:p>
          <a:p>
            <a:pPr algn="r">
              <a:buFontTx/>
              <a:buNone/>
            </a:pPr>
            <a:endParaRPr lang="en-US" altLang="zh-CN" sz="2400" u="sng" dirty="0">
              <a:solidFill>
                <a:schemeClr val="accent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2778"/>
    </mc:Choice>
    <mc:Fallback>
      <p:transition spd="slow" advTm="1277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A977956-C97C-4DB0-99BB-ECF1321B175A}" type="slidenum">
              <a:rPr lang="en-US" altLang="zh-CN" smtClean="0"/>
              <a:pPr>
                <a:defRPr/>
              </a:pPr>
              <a:t>3</a:t>
            </a:fld>
            <a:endParaRPr lang="en-US" altLang="zh-CN"/>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98" y="3545928"/>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76400"/>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453228"/>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875" y="4443578"/>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362" y="2686050"/>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76400"/>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a:stCxn id="12" idx="3"/>
            <a:endCxn id="8" idx="1"/>
          </p:cNvCxnSpPr>
          <p:nvPr/>
        </p:nvCxnSpPr>
        <p:spPr bwMode="auto">
          <a:xfrm>
            <a:off x="1590675" y="2105025"/>
            <a:ext cx="2524125" cy="0"/>
          </a:xfrm>
          <a:prstGeom prst="line">
            <a:avLst/>
          </a:prstGeom>
          <a:noFill/>
          <a:ln w="25400" cap="flat" cmpd="sng" algn="ctr">
            <a:solidFill>
              <a:schemeClr val="tx1"/>
            </a:solidFill>
            <a:prstDash val="solid"/>
            <a:round/>
            <a:headEnd type="none" w="med" len="med"/>
            <a:tailEnd type="none" w="med" len="med"/>
          </a:ln>
          <a:effectLst/>
        </p:spPr>
      </p:cxnSp>
      <p:cxnSp>
        <p:nvCxnSpPr>
          <p:cNvPr id="16" name="Straight Connector 15"/>
          <p:cNvCxnSpPr>
            <a:stCxn id="8" idx="3"/>
            <a:endCxn id="11" idx="1"/>
          </p:cNvCxnSpPr>
          <p:nvPr/>
        </p:nvCxnSpPr>
        <p:spPr bwMode="auto">
          <a:xfrm>
            <a:off x="4562475" y="2105025"/>
            <a:ext cx="2528887" cy="1009650"/>
          </a:xfrm>
          <a:prstGeom prst="line">
            <a:avLst/>
          </a:prstGeom>
          <a:noFill/>
          <a:ln w="25400" cap="flat" cmpd="sng" algn="ctr">
            <a:solidFill>
              <a:schemeClr val="tx1"/>
            </a:solidFill>
            <a:prstDash val="solid"/>
            <a:round/>
            <a:headEnd type="none" w="med" len="med"/>
            <a:tailEnd type="none" w="med" len="med"/>
          </a:ln>
          <a:effectLst/>
        </p:spPr>
      </p:cxnSp>
      <p:cxnSp>
        <p:nvCxnSpPr>
          <p:cNvPr id="18" name="Straight Connector 17"/>
          <p:cNvCxnSpPr>
            <a:stCxn id="11" idx="2"/>
            <a:endCxn id="10" idx="0"/>
          </p:cNvCxnSpPr>
          <p:nvPr/>
        </p:nvCxnSpPr>
        <p:spPr bwMode="auto">
          <a:xfrm>
            <a:off x="7315200" y="3543300"/>
            <a:ext cx="402513" cy="900278"/>
          </a:xfrm>
          <a:prstGeom prst="line">
            <a:avLst/>
          </a:prstGeom>
          <a:noFill/>
          <a:ln w="25400" cap="flat" cmpd="sng" algn="ctr">
            <a:solidFill>
              <a:schemeClr val="tx1"/>
            </a:solidFill>
            <a:prstDash val="solid"/>
            <a:round/>
            <a:headEnd type="none" w="med" len="med"/>
            <a:tailEnd type="none" w="med" len="med"/>
          </a:ln>
          <a:effectLst/>
        </p:spPr>
      </p:cxnSp>
      <p:cxnSp>
        <p:nvCxnSpPr>
          <p:cNvPr id="20" name="Straight Connector 19"/>
          <p:cNvCxnSpPr>
            <a:stCxn id="10" idx="1"/>
            <a:endCxn id="9" idx="3"/>
          </p:cNvCxnSpPr>
          <p:nvPr/>
        </p:nvCxnSpPr>
        <p:spPr bwMode="auto">
          <a:xfrm flipH="1">
            <a:off x="5934075" y="4872203"/>
            <a:ext cx="1559800" cy="1009650"/>
          </a:xfrm>
          <a:prstGeom prst="line">
            <a:avLst/>
          </a:prstGeom>
          <a:noFill/>
          <a:ln w="25400" cap="flat" cmpd="sng" algn="ctr">
            <a:solidFill>
              <a:schemeClr val="tx1"/>
            </a:solidFill>
            <a:prstDash val="solid"/>
            <a:round/>
            <a:headEnd type="none" w="med" len="med"/>
            <a:tailEnd type="none" w="med" len="med"/>
          </a:ln>
          <a:effectLst/>
        </p:spPr>
      </p:cxnSp>
      <p:cxnSp>
        <p:nvCxnSpPr>
          <p:cNvPr id="22" name="Straight Connector 21"/>
          <p:cNvCxnSpPr>
            <a:stCxn id="12" idx="2"/>
            <a:endCxn id="5" idx="0"/>
          </p:cNvCxnSpPr>
          <p:nvPr/>
        </p:nvCxnSpPr>
        <p:spPr bwMode="auto">
          <a:xfrm flipH="1">
            <a:off x="1366836" y="2533650"/>
            <a:ext cx="2" cy="1012278"/>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a:stCxn id="5" idx="3"/>
          </p:cNvCxnSpPr>
          <p:nvPr/>
        </p:nvCxnSpPr>
        <p:spPr bwMode="auto">
          <a:xfrm flipV="1">
            <a:off x="1590673" y="2533650"/>
            <a:ext cx="2676527" cy="1440903"/>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a:stCxn id="9" idx="0"/>
          </p:cNvCxnSpPr>
          <p:nvPr/>
        </p:nvCxnSpPr>
        <p:spPr bwMode="auto">
          <a:xfrm flipV="1">
            <a:off x="5710238" y="3505200"/>
            <a:ext cx="1381124" cy="1948028"/>
          </a:xfrm>
          <a:prstGeom prst="line">
            <a:avLst/>
          </a:prstGeom>
          <a:noFill/>
          <a:ln w="25400" cap="flat" cmpd="sng" algn="ctr">
            <a:solidFill>
              <a:schemeClr val="tx1"/>
            </a:solidFill>
            <a:prstDash val="solid"/>
            <a:round/>
            <a:headEnd type="none" w="med" len="med"/>
            <a:tailEnd type="none" w="med" len="med"/>
          </a:ln>
          <a:effectLst/>
        </p:spPr>
      </p:cxnSp>
      <p:sp>
        <p:nvSpPr>
          <p:cNvPr id="27" name="Snip Single Corner Rectangle 26"/>
          <p:cNvSpPr/>
          <p:nvPr/>
        </p:nvSpPr>
        <p:spPr bwMode="auto">
          <a:xfrm>
            <a:off x="381000" y="1752600"/>
            <a:ext cx="685798" cy="781050"/>
          </a:xfrm>
          <a:prstGeom prst="snip1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Benign</a:t>
            </a: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 post1</a:t>
            </a:r>
          </a:p>
          <a:p>
            <a:pPr marR="0" algn="l" defTabSz="914400" rtl="0" eaLnBrk="1" fontAlgn="base" latinLnBrk="0" hangingPunct="1">
              <a:lnSpc>
                <a:spcPct val="120000"/>
              </a:lnSpc>
              <a:spcBef>
                <a:spcPct val="20000"/>
              </a:spcBef>
              <a:spcAft>
                <a:spcPct val="0"/>
              </a:spcAft>
              <a:buClrTx/>
              <a:buSzTx/>
              <a:buNone/>
              <a:tabLst/>
            </a:pPr>
            <a:r>
              <a:rPr lang="en-US" sz="800" i="0" baseline="0" dirty="0" smtClean="0">
                <a:solidFill>
                  <a:schemeClr val="tx1"/>
                </a:solidFill>
                <a:latin typeface="Arial" pitchFamily="34" charset="0"/>
                <a:cs typeface="Arial" pitchFamily="34" charset="0"/>
              </a:rPr>
              <a:t>Benign post2</a:t>
            </a:r>
            <a:endPar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28" name="Snip Single Corner Rectangle 27"/>
          <p:cNvSpPr/>
          <p:nvPr/>
        </p:nvSpPr>
        <p:spPr bwMode="auto">
          <a:xfrm>
            <a:off x="381000" y="3638550"/>
            <a:ext cx="685798" cy="781050"/>
          </a:xfrm>
          <a:prstGeom prst="snip1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Benign</a:t>
            </a: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 post1</a:t>
            </a:r>
          </a:p>
          <a:p>
            <a:pPr marR="0" algn="l" defTabSz="914400" rtl="0" eaLnBrk="1" fontAlgn="base" latinLnBrk="0" hangingPunct="1">
              <a:lnSpc>
                <a:spcPct val="120000"/>
              </a:lnSpc>
              <a:spcBef>
                <a:spcPct val="20000"/>
              </a:spcBef>
              <a:spcAft>
                <a:spcPct val="0"/>
              </a:spcAft>
              <a:buClrTx/>
              <a:buSzTx/>
              <a:buNone/>
              <a:tabLst/>
            </a:pPr>
            <a:r>
              <a:rPr lang="en-US" sz="800" i="0" baseline="0" dirty="0" smtClean="0">
                <a:solidFill>
                  <a:schemeClr val="tx1"/>
                </a:solidFill>
                <a:latin typeface="Arial" pitchFamily="34" charset="0"/>
                <a:cs typeface="Arial" pitchFamily="34" charset="0"/>
              </a:rPr>
              <a:t>Benign post2</a:t>
            </a:r>
          </a:p>
        </p:txBody>
      </p:sp>
      <p:sp>
        <p:nvSpPr>
          <p:cNvPr id="29" name="Snip Single Corner Rectangle 28"/>
          <p:cNvSpPr/>
          <p:nvPr/>
        </p:nvSpPr>
        <p:spPr bwMode="auto">
          <a:xfrm>
            <a:off x="4648202" y="1276350"/>
            <a:ext cx="685798" cy="781050"/>
          </a:xfrm>
          <a:prstGeom prst="snip1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Benign</a:t>
            </a: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 post1</a:t>
            </a:r>
          </a:p>
          <a:p>
            <a:pPr marR="0" algn="l" defTabSz="914400" rtl="0" eaLnBrk="1" fontAlgn="base" latinLnBrk="0" hangingPunct="1">
              <a:lnSpc>
                <a:spcPct val="120000"/>
              </a:lnSpc>
              <a:spcBef>
                <a:spcPct val="20000"/>
              </a:spcBef>
              <a:spcAft>
                <a:spcPct val="0"/>
              </a:spcAft>
              <a:buClrTx/>
              <a:buSzTx/>
              <a:buNone/>
              <a:tabLst/>
            </a:pPr>
            <a:r>
              <a:rPr lang="en-US" sz="800" i="0" baseline="0" dirty="0" smtClean="0">
                <a:solidFill>
                  <a:schemeClr val="tx1"/>
                </a:solidFill>
                <a:latin typeface="Arial" pitchFamily="34" charset="0"/>
                <a:cs typeface="Arial" pitchFamily="34" charset="0"/>
              </a:rPr>
              <a:t>Benign post2</a:t>
            </a:r>
          </a:p>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Benign post3</a:t>
            </a:r>
          </a:p>
        </p:txBody>
      </p:sp>
      <p:sp>
        <p:nvSpPr>
          <p:cNvPr id="30" name="Snip Single Corner Rectangle 29"/>
          <p:cNvSpPr/>
          <p:nvPr/>
        </p:nvSpPr>
        <p:spPr bwMode="auto">
          <a:xfrm>
            <a:off x="7620002" y="2724150"/>
            <a:ext cx="685798" cy="781050"/>
          </a:xfrm>
          <a:prstGeom prst="snip1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Benign</a:t>
            </a: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 post1</a:t>
            </a:r>
          </a:p>
          <a:p>
            <a:pPr marR="0" algn="l" defTabSz="914400" rtl="0" eaLnBrk="1" fontAlgn="base" latinLnBrk="0" hangingPunct="1">
              <a:lnSpc>
                <a:spcPct val="120000"/>
              </a:lnSpc>
              <a:spcBef>
                <a:spcPct val="20000"/>
              </a:spcBef>
              <a:spcAft>
                <a:spcPct val="0"/>
              </a:spcAft>
              <a:buClrTx/>
              <a:buSzTx/>
              <a:buNone/>
              <a:tabLst/>
            </a:pPr>
            <a:r>
              <a:rPr lang="en-US" sz="800" i="0" baseline="0" dirty="0" smtClean="0">
                <a:solidFill>
                  <a:schemeClr val="tx1"/>
                </a:solidFill>
                <a:latin typeface="Arial" pitchFamily="34" charset="0"/>
                <a:cs typeface="Arial" pitchFamily="34" charset="0"/>
              </a:rPr>
              <a:t>Benign post2</a:t>
            </a:r>
          </a:p>
          <a:p>
            <a:pPr marR="0" algn="l" defTabSz="914400" rtl="0" eaLnBrk="1" fontAlgn="base" latinLnBrk="0" hangingPunct="1">
              <a:lnSpc>
                <a:spcPct val="120000"/>
              </a:lnSpc>
              <a:spcBef>
                <a:spcPct val="20000"/>
              </a:spcBef>
              <a:spcAft>
                <a:spcPct val="0"/>
              </a:spcAft>
              <a:buClrTx/>
              <a:buSzTx/>
              <a:buNone/>
              <a:tabLst/>
            </a:pPr>
            <a:r>
              <a:rPr lang="en-US" sz="800" i="0" dirty="0" smtClean="0">
                <a:solidFill>
                  <a:schemeClr val="tx1"/>
                </a:solidFill>
                <a:latin typeface="Arial" pitchFamily="34" charset="0"/>
                <a:cs typeface="Arial" pitchFamily="34" charset="0"/>
              </a:rPr>
              <a:t>Benign post3</a:t>
            </a:r>
            <a:endParaRPr lang="en-US" sz="800" i="0" baseline="0" dirty="0" smtClean="0">
              <a:solidFill>
                <a:schemeClr val="tx1"/>
              </a:solidFill>
              <a:latin typeface="Arial" pitchFamily="34" charset="0"/>
              <a:cs typeface="Arial" pitchFamily="34" charset="0"/>
            </a:endParaRPr>
          </a:p>
        </p:txBody>
      </p:sp>
      <p:sp>
        <p:nvSpPr>
          <p:cNvPr id="31" name="Snip Single Corner Rectangle 30"/>
          <p:cNvSpPr/>
          <p:nvPr/>
        </p:nvSpPr>
        <p:spPr bwMode="auto">
          <a:xfrm>
            <a:off x="8077202" y="4495800"/>
            <a:ext cx="685798" cy="781050"/>
          </a:xfrm>
          <a:prstGeom prst="snip1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Benign</a:t>
            </a: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 post1</a:t>
            </a:r>
          </a:p>
          <a:p>
            <a:pPr marR="0" algn="l" defTabSz="914400" rtl="0" eaLnBrk="1" fontAlgn="base" latinLnBrk="0" hangingPunct="1">
              <a:lnSpc>
                <a:spcPct val="120000"/>
              </a:lnSpc>
              <a:spcBef>
                <a:spcPct val="20000"/>
              </a:spcBef>
              <a:spcAft>
                <a:spcPct val="0"/>
              </a:spcAft>
              <a:buClrTx/>
              <a:buSzTx/>
              <a:buNone/>
              <a:tabLst/>
            </a:pPr>
            <a:r>
              <a:rPr lang="en-US" sz="800" i="0" baseline="0" dirty="0" smtClean="0">
                <a:solidFill>
                  <a:schemeClr val="tx1"/>
                </a:solidFill>
                <a:latin typeface="Arial" pitchFamily="34" charset="0"/>
                <a:cs typeface="Arial" pitchFamily="34" charset="0"/>
              </a:rPr>
              <a:t>Benign post2</a:t>
            </a:r>
            <a:endPar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32" name="Snip Single Corner Rectangle 31"/>
          <p:cNvSpPr/>
          <p:nvPr/>
        </p:nvSpPr>
        <p:spPr bwMode="auto">
          <a:xfrm>
            <a:off x="6019800" y="5924550"/>
            <a:ext cx="685798" cy="781050"/>
          </a:xfrm>
          <a:prstGeom prst="snip1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Benign</a:t>
            </a: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 post1</a:t>
            </a:r>
          </a:p>
          <a:p>
            <a:pPr marR="0" algn="l" defTabSz="914400" rtl="0" eaLnBrk="1" fontAlgn="base" latinLnBrk="0" hangingPunct="1">
              <a:lnSpc>
                <a:spcPct val="120000"/>
              </a:lnSpc>
              <a:spcBef>
                <a:spcPct val="20000"/>
              </a:spcBef>
              <a:spcAft>
                <a:spcPct val="0"/>
              </a:spcAft>
              <a:buClrTx/>
              <a:buSzTx/>
              <a:buNone/>
              <a:tabLst/>
            </a:pPr>
            <a:r>
              <a:rPr lang="en-US" sz="800" i="0" baseline="0" dirty="0" smtClean="0">
                <a:solidFill>
                  <a:schemeClr val="tx1"/>
                </a:solidFill>
                <a:latin typeface="Arial" pitchFamily="34" charset="0"/>
                <a:cs typeface="Arial" pitchFamily="34" charset="0"/>
              </a:rPr>
              <a:t>Benign post2</a:t>
            </a:r>
          </a:p>
        </p:txBody>
      </p:sp>
      <p:sp>
        <p:nvSpPr>
          <p:cNvPr id="33" name="Rounded Rectangular Callout 32"/>
          <p:cNvSpPr/>
          <p:nvPr/>
        </p:nvSpPr>
        <p:spPr bwMode="auto">
          <a:xfrm>
            <a:off x="1524000" y="1600200"/>
            <a:ext cx="457200" cy="381000"/>
          </a:xfrm>
          <a:prstGeom prst="wedgeRoundRectCallou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34" name="Rounded Rectangular Callout 33"/>
          <p:cNvSpPr/>
          <p:nvPr/>
        </p:nvSpPr>
        <p:spPr bwMode="auto">
          <a:xfrm>
            <a:off x="1447800" y="2590800"/>
            <a:ext cx="457200" cy="381000"/>
          </a:xfrm>
          <a:prstGeom prst="wedgeRoundRectCallout">
            <a:avLst>
              <a:gd name="adj1" fmla="val -36925"/>
              <a:gd name="adj2" fmla="val -67155"/>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35" name="Rounded Rectangular Callout 34"/>
          <p:cNvSpPr/>
          <p:nvPr/>
        </p:nvSpPr>
        <p:spPr bwMode="auto">
          <a:xfrm>
            <a:off x="3657600" y="1600200"/>
            <a:ext cx="457200" cy="381000"/>
          </a:xfrm>
          <a:prstGeom prst="wedgeRoundRectCallout">
            <a:avLst>
              <a:gd name="adj1" fmla="val 50432"/>
              <a:gd name="adj2" fmla="val 65259"/>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36" name="Rounded Rectangular Callout 35"/>
          <p:cNvSpPr/>
          <p:nvPr/>
        </p:nvSpPr>
        <p:spPr bwMode="auto">
          <a:xfrm>
            <a:off x="3581400" y="2209800"/>
            <a:ext cx="457200" cy="381000"/>
          </a:xfrm>
          <a:prstGeom prst="wedgeRoundRectCallout">
            <a:avLst>
              <a:gd name="adj1" fmla="val 66523"/>
              <a:gd name="adj2" fmla="val 1810"/>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37" name="Rounded Rectangular Callout 36"/>
          <p:cNvSpPr/>
          <p:nvPr/>
        </p:nvSpPr>
        <p:spPr bwMode="auto">
          <a:xfrm>
            <a:off x="1447800" y="3200400"/>
            <a:ext cx="457200" cy="381000"/>
          </a:xfrm>
          <a:prstGeom prst="wedgeRoundRectCallou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38" name="Rounded Rectangular Callout 37"/>
          <p:cNvSpPr/>
          <p:nvPr/>
        </p:nvSpPr>
        <p:spPr bwMode="auto">
          <a:xfrm>
            <a:off x="1524000" y="3352800"/>
            <a:ext cx="457200" cy="381000"/>
          </a:xfrm>
          <a:prstGeom prst="wedgeRoundRectCallout">
            <a:avLst>
              <a:gd name="adj1" fmla="val -36925"/>
              <a:gd name="adj2" fmla="val 68017"/>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39" name="Rounded Rectangular Callout 38"/>
          <p:cNvSpPr/>
          <p:nvPr/>
        </p:nvSpPr>
        <p:spPr bwMode="auto">
          <a:xfrm>
            <a:off x="4648200" y="2362200"/>
            <a:ext cx="457200" cy="381000"/>
          </a:xfrm>
          <a:prstGeom prst="wedgeRoundRectCallout">
            <a:avLst>
              <a:gd name="adj1" fmla="val -62212"/>
              <a:gd name="adj2" fmla="val -36810"/>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0" name="Rounded Rectangular Callout 39"/>
          <p:cNvSpPr/>
          <p:nvPr/>
        </p:nvSpPr>
        <p:spPr bwMode="auto">
          <a:xfrm>
            <a:off x="6553200" y="3124200"/>
            <a:ext cx="457200" cy="381000"/>
          </a:xfrm>
          <a:prstGeom prst="wedgeRoundRectCallout">
            <a:avLst>
              <a:gd name="adj1" fmla="val 64225"/>
              <a:gd name="adj2" fmla="val 7328"/>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1" name="Rounded Rectangular Callout 40"/>
          <p:cNvSpPr/>
          <p:nvPr/>
        </p:nvSpPr>
        <p:spPr bwMode="auto">
          <a:xfrm>
            <a:off x="7543800" y="3581400"/>
            <a:ext cx="457200" cy="381000"/>
          </a:xfrm>
          <a:prstGeom prst="wedgeRoundRectCallout">
            <a:avLst>
              <a:gd name="adj1" fmla="val -69109"/>
              <a:gd name="adj2" fmla="val -50603"/>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2" name="Rounded Rectangular Callout 41"/>
          <p:cNvSpPr/>
          <p:nvPr/>
        </p:nvSpPr>
        <p:spPr bwMode="auto">
          <a:xfrm>
            <a:off x="7772400" y="4114800"/>
            <a:ext cx="457200" cy="381000"/>
          </a:xfrm>
          <a:prstGeom prst="wedgeRoundRectCallou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3" name="Rounded Rectangular Callout 42"/>
          <p:cNvSpPr/>
          <p:nvPr/>
        </p:nvSpPr>
        <p:spPr bwMode="auto">
          <a:xfrm>
            <a:off x="7010400" y="4495800"/>
            <a:ext cx="457200" cy="381000"/>
          </a:xfrm>
          <a:prstGeom prst="wedgeRoundRectCallout">
            <a:avLst>
              <a:gd name="adj1" fmla="val 59627"/>
              <a:gd name="adj2" fmla="val -9224"/>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4" name="Rounded Rectangular Callout 43"/>
          <p:cNvSpPr/>
          <p:nvPr/>
        </p:nvSpPr>
        <p:spPr bwMode="auto">
          <a:xfrm>
            <a:off x="5867400" y="5257800"/>
            <a:ext cx="457200" cy="381000"/>
          </a:xfrm>
          <a:prstGeom prst="wedgeRoundRectCallout">
            <a:avLst>
              <a:gd name="adj1" fmla="val -36925"/>
              <a:gd name="adj2" fmla="val 76293"/>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5" name="Rounded Rectangular Callout 44"/>
          <p:cNvSpPr/>
          <p:nvPr/>
        </p:nvSpPr>
        <p:spPr bwMode="auto">
          <a:xfrm>
            <a:off x="5126420" y="5144487"/>
            <a:ext cx="457200" cy="381000"/>
          </a:xfrm>
          <a:prstGeom prst="wedgeRoundRectCallout">
            <a:avLst>
              <a:gd name="adj1" fmla="val 32041"/>
              <a:gd name="adj2" fmla="val 76293"/>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6" name="Rounded Rectangular Callout 45"/>
          <p:cNvSpPr/>
          <p:nvPr/>
        </p:nvSpPr>
        <p:spPr bwMode="auto">
          <a:xfrm>
            <a:off x="6553200" y="3124200"/>
            <a:ext cx="457200" cy="381000"/>
          </a:xfrm>
          <a:prstGeom prst="wedgeRoundRectCallout">
            <a:avLst>
              <a:gd name="adj1" fmla="val 68822"/>
              <a:gd name="adj2" fmla="val -31293"/>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Tree>
    <p:custDataLst>
      <p:tags r:id="rId1"/>
    </p:custDataLst>
    <p:extLst>
      <p:ext uri="{BB962C8B-B14F-4D97-AF65-F5344CB8AC3E}">
        <p14:creationId xmlns:p14="http://schemas.microsoft.com/office/powerpoint/2010/main" val="2367740167"/>
      </p:ext>
    </p:extLst>
  </p:cSld>
  <p:clrMapOvr>
    <a:masterClrMapping/>
  </p:clrMapOvr>
  <mc:AlternateContent xmlns:mc="http://schemas.openxmlformats.org/markup-compatibility/2006">
    <mc:Choice xmlns:p14="http://schemas.microsoft.com/office/powerpoint/2010/main" Requires="p14">
      <p:transition spd="slow" p14:dur="2000" advTm="43165"/>
    </mc:Choice>
    <mc:Fallback>
      <p:transition spd="slow" advTm="431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childTnLst>
                                </p:cTn>
                              </p:par>
                              <p:par>
                                <p:cTn id="78" presetID="42" presetClass="path" presetSubtype="0" accel="50000" decel="50000" fill="hold" grpId="1" nodeType="withEffect">
                                  <p:stCondLst>
                                    <p:cond delay="500"/>
                                  </p:stCondLst>
                                  <p:childTnLst>
                                    <p:animMotion origin="layout" path="M 5.55112E-17 9.02151E-8 L -0.24167 0.00555 " pathEditMode="relative" rAng="0" ptsTypes="AA">
                                      <p:cBhvr>
                                        <p:cTn id="79" dur="1000" fill="hold"/>
                                        <p:tgtEl>
                                          <p:spTgt spid="35"/>
                                        </p:tgtEl>
                                        <p:attrNameLst>
                                          <p:attrName>ppt_x</p:attrName>
                                          <p:attrName>ppt_y</p:attrName>
                                        </p:attrNameLst>
                                      </p:cBhvr>
                                      <p:rCtr x="-12083" y="278"/>
                                    </p:animMotion>
                                  </p:childTnLst>
                                </p:cTn>
                              </p:par>
                              <p:par>
                                <p:cTn id="80" presetID="42" presetClass="path" presetSubtype="0" accel="50000" decel="50000" fill="hold" grpId="1" nodeType="withEffect">
                                  <p:stCondLst>
                                    <p:cond delay="500"/>
                                  </p:stCondLst>
                                  <p:childTnLst>
                                    <p:animMotion origin="layout" path="M 3.33333E-6 2.88688E-6 L -0.23334 0.1721 " pathEditMode="relative" rAng="0" ptsTypes="AA">
                                      <p:cBhvr>
                                        <p:cTn id="81" dur="1000" fill="hold"/>
                                        <p:tgtEl>
                                          <p:spTgt spid="36"/>
                                        </p:tgtEl>
                                        <p:attrNameLst>
                                          <p:attrName>ppt_x</p:attrName>
                                          <p:attrName>ppt_y</p:attrName>
                                        </p:attrNameLst>
                                      </p:cBhvr>
                                      <p:rCtr x="-11667" y="8605"/>
                                    </p:animMotion>
                                  </p:childTnLst>
                                </p:cTn>
                              </p:par>
                              <p:par>
                                <p:cTn id="82" presetID="42" presetClass="path" presetSubtype="0" accel="50000" decel="50000" fill="hold" grpId="1" nodeType="withEffect">
                                  <p:stCondLst>
                                    <p:cond delay="500"/>
                                  </p:stCondLst>
                                  <p:childTnLst>
                                    <p:animMotion origin="layout" path="M -3.33333E-6 0.02776 L -3.33333E-6 -0.08882 " pathEditMode="relative" rAng="0" ptsTypes="AA">
                                      <p:cBhvr>
                                        <p:cTn id="83" dur="1000" fill="hold"/>
                                        <p:tgtEl>
                                          <p:spTgt spid="37"/>
                                        </p:tgtEl>
                                        <p:attrNameLst>
                                          <p:attrName>ppt_x</p:attrName>
                                          <p:attrName>ppt_y</p:attrName>
                                        </p:attrNameLst>
                                      </p:cBhvr>
                                      <p:rCtr x="0" y="-5829"/>
                                    </p:animMotion>
                                  </p:childTnLst>
                                </p:cTn>
                              </p:par>
                              <p:par>
                                <p:cTn id="84" presetID="42" presetClass="path" presetSubtype="0" accel="50000" decel="50000" fill="hold" grpId="1" nodeType="withEffect">
                                  <p:stCondLst>
                                    <p:cond delay="500"/>
                                  </p:stCondLst>
                                  <p:childTnLst>
                                    <p:animMotion origin="layout" path="M 3.33333E-6 2.08189E-6 L -0.21667 -0.11659 " pathEditMode="relative" rAng="0" ptsTypes="AA">
                                      <p:cBhvr>
                                        <p:cTn id="85" dur="1000" fill="hold"/>
                                        <p:tgtEl>
                                          <p:spTgt spid="40"/>
                                        </p:tgtEl>
                                        <p:attrNameLst>
                                          <p:attrName>ppt_x</p:attrName>
                                          <p:attrName>ppt_y</p:attrName>
                                        </p:attrNameLst>
                                      </p:cBhvr>
                                      <p:rCtr x="-10833" y="-5829"/>
                                    </p:animMotion>
                                  </p:childTnLst>
                                </p:cTn>
                              </p:par>
                              <p:par>
                                <p:cTn id="86" presetID="42" presetClass="path" presetSubtype="0" accel="50000" decel="50000" fill="hold" grpId="1" nodeType="withEffect">
                                  <p:stCondLst>
                                    <p:cond delay="500"/>
                                  </p:stCondLst>
                                  <p:childTnLst>
                                    <p:animMotion origin="layout" path="M 1.11022E-16 1.67939E-6 L 0.01667 0.08327 " pathEditMode="relative" rAng="0" ptsTypes="AA">
                                      <p:cBhvr>
                                        <p:cTn id="87" dur="1000" fill="hold"/>
                                        <p:tgtEl>
                                          <p:spTgt spid="41"/>
                                        </p:tgtEl>
                                        <p:attrNameLst>
                                          <p:attrName>ppt_x</p:attrName>
                                          <p:attrName>ppt_y</p:attrName>
                                        </p:attrNameLst>
                                      </p:cBhvr>
                                      <p:rCtr x="833" y="4164"/>
                                    </p:animMotion>
                                  </p:childTnLst>
                                </p:cTn>
                              </p:par>
                              <p:par>
                                <p:cTn id="88" presetID="42" presetClass="path" presetSubtype="0" accel="50000" decel="50000" fill="hold" grpId="1" nodeType="withEffect">
                                  <p:stCondLst>
                                    <p:cond delay="500"/>
                                  </p:stCondLst>
                                  <p:childTnLst>
                                    <p:animMotion origin="layout" path="M -0.00833 0.00555 L 0.15608 -0.29447 " pathEditMode="relative" rAng="0" ptsTypes="AA">
                                      <p:cBhvr>
                                        <p:cTn id="89" dur="1000" fill="hold"/>
                                        <p:tgtEl>
                                          <p:spTgt spid="45"/>
                                        </p:tgtEl>
                                        <p:attrNameLst>
                                          <p:attrName>ppt_x</p:attrName>
                                          <p:attrName>ppt_y</p:attrName>
                                        </p:attrNameLst>
                                      </p:cBhvr>
                                      <p:rCtr x="8212" y="-15013"/>
                                    </p:animMotion>
                                  </p:childTnLst>
                                </p:cTn>
                              </p:par>
                              <p:par>
                                <p:cTn id="90" presetID="42" presetClass="path" presetSubtype="0" accel="50000" decel="50000" fill="hold" grpId="1" nodeType="withEffect">
                                  <p:stCondLst>
                                    <p:cond delay="500"/>
                                  </p:stCondLst>
                                  <p:childTnLst>
                                    <p:animMotion origin="layout" path="M 3.33333E-6 -3.12977E-6 L 0.125 -0.10548 " pathEditMode="relative" rAng="0" ptsTypes="AA">
                                      <p:cBhvr>
                                        <p:cTn id="91" dur="1000" fill="hold"/>
                                        <p:tgtEl>
                                          <p:spTgt spid="44"/>
                                        </p:tgtEl>
                                        <p:attrNameLst>
                                          <p:attrName>ppt_x</p:attrName>
                                          <p:attrName>ppt_y</p:attrName>
                                        </p:attrNameLst>
                                      </p:cBhvr>
                                      <p:rCtr x="6250" y="-5274"/>
                                    </p:animMotion>
                                  </p:childTnLst>
                                </p:cTn>
                              </p:par>
                            </p:childTnLst>
                          </p:cTn>
                        </p:par>
                        <p:par>
                          <p:cTn id="92" fill="hold">
                            <p:stCondLst>
                              <p:cond delay="1500"/>
                            </p:stCondLst>
                            <p:childTnLst>
                              <p:par>
                                <p:cTn id="93" presetID="10" presetClass="exit" presetSubtype="0" fill="hold" grpId="2" nodeType="afterEffect">
                                  <p:stCondLst>
                                    <p:cond delay="250"/>
                                  </p:stCondLst>
                                  <p:childTnLst>
                                    <p:animEffect transition="out" filter="fade">
                                      <p:cBhvr>
                                        <p:cTn id="94" dur="500"/>
                                        <p:tgtEl>
                                          <p:spTgt spid="35"/>
                                        </p:tgtEl>
                                      </p:cBhvr>
                                    </p:animEffect>
                                    <p:set>
                                      <p:cBhvr>
                                        <p:cTn id="95" dur="1" fill="hold">
                                          <p:stCondLst>
                                            <p:cond delay="499"/>
                                          </p:stCondLst>
                                        </p:cTn>
                                        <p:tgtEl>
                                          <p:spTgt spid="35"/>
                                        </p:tgtEl>
                                        <p:attrNameLst>
                                          <p:attrName>style.visibility</p:attrName>
                                        </p:attrNameLst>
                                      </p:cBhvr>
                                      <p:to>
                                        <p:strVal val="hidden"/>
                                      </p:to>
                                    </p:set>
                                  </p:childTnLst>
                                </p:cTn>
                              </p:par>
                              <p:par>
                                <p:cTn id="96" presetID="10" presetClass="exit" presetSubtype="0" fill="hold" grpId="2" nodeType="withEffect">
                                  <p:stCondLst>
                                    <p:cond delay="250"/>
                                  </p:stCondLst>
                                  <p:childTnLst>
                                    <p:animEffect transition="out" filter="fade">
                                      <p:cBhvr>
                                        <p:cTn id="97" dur="500"/>
                                        <p:tgtEl>
                                          <p:spTgt spid="36"/>
                                        </p:tgtEl>
                                      </p:cBhvr>
                                    </p:animEffect>
                                    <p:set>
                                      <p:cBhvr>
                                        <p:cTn id="98" dur="1" fill="hold">
                                          <p:stCondLst>
                                            <p:cond delay="499"/>
                                          </p:stCondLst>
                                        </p:cTn>
                                        <p:tgtEl>
                                          <p:spTgt spid="36"/>
                                        </p:tgtEl>
                                        <p:attrNameLst>
                                          <p:attrName>style.visibility</p:attrName>
                                        </p:attrNameLst>
                                      </p:cBhvr>
                                      <p:to>
                                        <p:strVal val="hidden"/>
                                      </p:to>
                                    </p:set>
                                  </p:childTnLst>
                                </p:cTn>
                              </p:par>
                              <p:par>
                                <p:cTn id="99" presetID="10" presetClass="exit" presetSubtype="0" fill="hold" grpId="2" nodeType="withEffect">
                                  <p:stCondLst>
                                    <p:cond delay="250"/>
                                  </p:stCondLst>
                                  <p:childTnLst>
                                    <p:animEffect transition="out" filter="fade">
                                      <p:cBhvr>
                                        <p:cTn id="100" dur="500"/>
                                        <p:tgtEl>
                                          <p:spTgt spid="37"/>
                                        </p:tgtEl>
                                      </p:cBhvr>
                                    </p:animEffect>
                                    <p:set>
                                      <p:cBhvr>
                                        <p:cTn id="101" dur="1" fill="hold">
                                          <p:stCondLst>
                                            <p:cond delay="499"/>
                                          </p:stCondLst>
                                        </p:cTn>
                                        <p:tgtEl>
                                          <p:spTgt spid="37"/>
                                        </p:tgtEl>
                                        <p:attrNameLst>
                                          <p:attrName>style.visibility</p:attrName>
                                        </p:attrNameLst>
                                      </p:cBhvr>
                                      <p:to>
                                        <p:strVal val="hidden"/>
                                      </p:to>
                                    </p:set>
                                  </p:childTnLst>
                                </p:cTn>
                              </p:par>
                              <p:par>
                                <p:cTn id="102" presetID="10" presetClass="exit" presetSubtype="0" fill="hold" grpId="2" nodeType="withEffect">
                                  <p:stCondLst>
                                    <p:cond delay="250"/>
                                  </p:stCondLst>
                                  <p:childTnLst>
                                    <p:animEffect transition="out" filter="fade">
                                      <p:cBhvr>
                                        <p:cTn id="103" dur="500"/>
                                        <p:tgtEl>
                                          <p:spTgt spid="40"/>
                                        </p:tgtEl>
                                      </p:cBhvr>
                                    </p:animEffect>
                                    <p:set>
                                      <p:cBhvr>
                                        <p:cTn id="104" dur="1" fill="hold">
                                          <p:stCondLst>
                                            <p:cond delay="499"/>
                                          </p:stCondLst>
                                        </p:cTn>
                                        <p:tgtEl>
                                          <p:spTgt spid="40"/>
                                        </p:tgtEl>
                                        <p:attrNameLst>
                                          <p:attrName>style.visibility</p:attrName>
                                        </p:attrNameLst>
                                      </p:cBhvr>
                                      <p:to>
                                        <p:strVal val="hidden"/>
                                      </p:to>
                                    </p:set>
                                  </p:childTnLst>
                                </p:cTn>
                              </p:par>
                              <p:par>
                                <p:cTn id="105" presetID="10" presetClass="exit" presetSubtype="0" fill="hold" grpId="2" nodeType="withEffect">
                                  <p:stCondLst>
                                    <p:cond delay="250"/>
                                  </p:stCondLst>
                                  <p:childTnLst>
                                    <p:animEffect transition="out" filter="fade">
                                      <p:cBhvr>
                                        <p:cTn id="106" dur="500"/>
                                        <p:tgtEl>
                                          <p:spTgt spid="41"/>
                                        </p:tgtEl>
                                      </p:cBhvr>
                                    </p:animEffect>
                                    <p:set>
                                      <p:cBhvr>
                                        <p:cTn id="107" dur="1" fill="hold">
                                          <p:stCondLst>
                                            <p:cond delay="499"/>
                                          </p:stCondLst>
                                        </p:cTn>
                                        <p:tgtEl>
                                          <p:spTgt spid="41"/>
                                        </p:tgtEl>
                                        <p:attrNameLst>
                                          <p:attrName>style.visibility</p:attrName>
                                        </p:attrNameLst>
                                      </p:cBhvr>
                                      <p:to>
                                        <p:strVal val="hidden"/>
                                      </p:to>
                                    </p:set>
                                  </p:childTnLst>
                                </p:cTn>
                              </p:par>
                              <p:par>
                                <p:cTn id="108" presetID="10" presetClass="exit" presetSubtype="0" fill="hold" grpId="2" nodeType="withEffect">
                                  <p:stCondLst>
                                    <p:cond delay="250"/>
                                  </p:stCondLst>
                                  <p:childTnLst>
                                    <p:animEffect transition="out" filter="fade">
                                      <p:cBhvr>
                                        <p:cTn id="109" dur="500"/>
                                        <p:tgtEl>
                                          <p:spTgt spid="44"/>
                                        </p:tgtEl>
                                      </p:cBhvr>
                                    </p:animEffect>
                                    <p:set>
                                      <p:cBhvr>
                                        <p:cTn id="110" dur="1" fill="hold">
                                          <p:stCondLst>
                                            <p:cond delay="499"/>
                                          </p:stCondLst>
                                        </p:cTn>
                                        <p:tgtEl>
                                          <p:spTgt spid="44"/>
                                        </p:tgtEl>
                                        <p:attrNameLst>
                                          <p:attrName>style.visibility</p:attrName>
                                        </p:attrNameLst>
                                      </p:cBhvr>
                                      <p:to>
                                        <p:strVal val="hidden"/>
                                      </p:to>
                                    </p:set>
                                  </p:childTnLst>
                                </p:cTn>
                              </p:par>
                              <p:par>
                                <p:cTn id="111" presetID="10" presetClass="exit" presetSubtype="0" fill="hold" grpId="2" nodeType="withEffect">
                                  <p:stCondLst>
                                    <p:cond delay="250"/>
                                  </p:stCondLst>
                                  <p:childTnLst>
                                    <p:animEffect transition="out" filter="fade">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par>
                                <p:cTn id="114" presetID="10" presetClass="entr" presetSubtype="0" fill="hold" nodeType="withEffect">
                                  <p:stCondLst>
                                    <p:cond delay="250"/>
                                  </p:stCondLst>
                                  <p:childTnLst>
                                    <p:set>
                                      <p:cBhvr>
                                        <p:cTn id="115" dur="1" fill="hold">
                                          <p:stCondLst>
                                            <p:cond delay="0"/>
                                          </p:stCondLst>
                                        </p:cTn>
                                        <p:tgtEl>
                                          <p:spTgt spid="27">
                                            <p:txEl>
                                              <p:pRg st="0" end="0"/>
                                            </p:txEl>
                                          </p:spTgt>
                                        </p:tgtEl>
                                        <p:attrNameLst>
                                          <p:attrName>style.visibility</p:attrName>
                                        </p:attrNameLst>
                                      </p:cBhvr>
                                      <p:to>
                                        <p:strVal val="visible"/>
                                      </p:to>
                                    </p:set>
                                    <p:animEffect transition="in" filter="fade">
                                      <p:cBhvr>
                                        <p:cTn id="116" dur="500"/>
                                        <p:tgtEl>
                                          <p:spTgt spid="27">
                                            <p:txEl>
                                              <p:pRg st="0" end="0"/>
                                            </p:txEl>
                                          </p:spTgt>
                                        </p:tgtEl>
                                      </p:cBhvr>
                                    </p:animEffect>
                                  </p:childTnLst>
                                </p:cTn>
                              </p:par>
                              <p:par>
                                <p:cTn id="117" presetID="10" presetClass="entr" presetSubtype="0" fill="hold" nodeType="withEffect">
                                  <p:stCondLst>
                                    <p:cond delay="250"/>
                                  </p:stCondLst>
                                  <p:childTnLst>
                                    <p:set>
                                      <p:cBhvr>
                                        <p:cTn id="118" dur="1" fill="hold">
                                          <p:stCondLst>
                                            <p:cond delay="0"/>
                                          </p:stCondLst>
                                        </p:cTn>
                                        <p:tgtEl>
                                          <p:spTgt spid="27">
                                            <p:txEl>
                                              <p:pRg st="1" end="1"/>
                                            </p:txEl>
                                          </p:spTgt>
                                        </p:tgtEl>
                                        <p:attrNameLst>
                                          <p:attrName>style.visibility</p:attrName>
                                        </p:attrNameLst>
                                      </p:cBhvr>
                                      <p:to>
                                        <p:strVal val="visible"/>
                                      </p:to>
                                    </p:set>
                                    <p:animEffect transition="in" filter="fade">
                                      <p:cBhvr>
                                        <p:cTn id="119" dur="500"/>
                                        <p:tgtEl>
                                          <p:spTgt spid="27">
                                            <p:txEl>
                                              <p:pRg st="1" end="1"/>
                                            </p:txEl>
                                          </p:spTgt>
                                        </p:tgtEl>
                                      </p:cBhvr>
                                    </p:animEffect>
                                  </p:childTnLst>
                                </p:cTn>
                              </p:par>
                              <p:par>
                                <p:cTn id="120" presetID="10" presetClass="entr" presetSubtype="0" fill="hold" nodeType="withEffect">
                                  <p:stCondLst>
                                    <p:cond delay="250"/>
                                  </p:stCondLst>
                                  <p:childTnLst>
                                    <p:set>
                                      <p:cBhvr>
                                        <p:cTn id="121" dur="1" fill="hold">
                                          <p:stCondLst>
                                            <p:cond delay="0"/>
                                          </p:stCondLst>
                                        </p:cTn>
                                        <p:tgtEl>
                                          <p:spTgt spid="28">
                                            <p:txEl>
                                              <p:pRg st="0" end="0"/>
                                            </p:txEl>
                                          </p:spTgt>
                                        </p:tgtEl>
                                        <p:attrNameLst>
                                          <p:attrName>style.visibility</p:attrName>
                                        </p:attrNameLst>
                                      </p:cBhvr>
                                      <p:to>
                                        <p:strVal val="visible"/>
                                      </p:to>
                                    </p:set>
                                    <p:animEffect transition="in" filter="fade">
                                      <p:cBhvr>
                                        <p:cTn id="122" dur="500"/>
                                        <p:tgtEl>
                                          <p:spTgt spid="28">
                                            <p:txEl>
                                              <p:pRg st="0" end="0"/>
                                            </p:txEl>
                                          </p:spTgt>
                                        </p:tgtEl>
                                      </p:cBhvr>
                                    </p:animEffect>
                                  </p:childTnLst>
                                </p:cTn>
                              </p:par>
                              <p:par>
                                <p:cTn id="123" presetID="10" presetClass="entr" presetSubtype="0" fill="hold" nodeType="withEffect">
                                  <p:stCondLst>
                                    <p:cond delay="250"/>
                                  </p:stCondLst>
                                  <p:childTnLst>
                                    <p:set>
                                      <p:cBhvr>
                                        <p:cTn id="124" dur="1" fill="hold">
                                          <p:stCondLst>
                                            <p:cond delay="0"/>
                                          </p:stCondLst>
                                        </p:cTn>
                                        <p:tgtEl>
                                          <p:spTgt spid="29">
                                            <p:txEl>
                                              <p:pRg st="0" end="0"/>
                                            </p:txEl>
                                          </p:spTgt>
                                        </p:tgtEl>
                                        <p:attrNameLst>
                                          <p:attrName>style.visibility</p:attrName>
                                        </p:attrNameLst>
                                      </p:cBhvr>
                                      <p:to>
                                        <p:strVal val="visible"/>
                                      </p:to>
                                    </p:set>
                                    <p:animEffect transition="in" filter="fade">
                                      <p:cBhvr>
                                        <p:cTn id="125" dur="500"/>
                                        <p:tgtEl>
                                          <p:spTgt spid="29">
                                            <p:txEl>
                                              <p:pRg st="0" end="0"/>
                                            </p:txEl>
                                          </p:spTgt>
                                        </p:tgtEl>
                                      </p:cBhvr>
                                    </p:animEffect>
                                  </p:childTnLst>
                                </p:cTn>
                              </p:par>
                              <p:par>
                                <p:cTn id="126" presetID="10" presetClass="entr" presetSubtype="0" fill="hold" nodeType="withEffect">
                                  <p:stCondLst>
                                    <p:cond delay="250"/>
                                  </p:stCondLst>
                                  <p:childTnLst>
                                    <p:set>
                                      <p:cBhvr>
                                        <p:cTn id="127" dur="1" fill="hold">
                                          <p:stCondLst>
                                            <p:cond delay="0"/>
                                          </p:stCondLst>
                                        </p:cTn>
                                        <p:tgtEl>
                                          <p:spTgt spid="30">
                                            <p:txEl>
                                              <p:pRg st="0" end="0"/>
                                            </p:txEl>
                                          </p:spTgt>
                                        </p:tgtEl>
                                        <p:attrNameLst>
                                          <p:attrName>style.visibility</p:attrName>
                                        </p:attrNameLst>
                                      </p:cBhvr>
                                      <p:to>
                                        <p:strVal val="visible"/>
                                      </p:to>
                                    </p:set>
                                    <p:animEffect transition="in" filter="fade">
                                      <p:cBhvr>
                                        <p:cTn id="128" dur="500"/>
                                        <p:tgtEl>
                                          <p:spTgt spid="30">
                                            <p:txEl>
                                              <p:pRg st="0" end="0"/>
                                            </p:txEl>
                                          </p:spTgt>
                                        </p:tgtEl>
                                      </p:cBhvr>
                                    </p:animEffect>
                                  </p:childTnLst>
                                </p:cTn>
                              </p:par>
                              <p:par>
                                <p:cTn id="129" presetID="10" presetClass="entr" presetSubtype="0" fill="hold" nodeType="withEffect">
                                  <p:stCondLst>
                                    <p:cond delay="250"/>
                                  </p:stCondLst>
                                  <p:childTnLst>
                                    <p:set>
                                      <p:cBhvr>
                                        <p:cTn id="130" dur="1" fill="hold">
                                          <p:stCondLst>
                                            <p:cond delay="0"/>
                                          </p:stCondLst>
                                        </p:cTn>
                                        <p:tgtEl>
                                          <p:spTgt spid="31">
                                            <p:txEl>
                                              <p:pRg st="0" end="0"/>
                                            </p:txEl>
                                          </p:spTgt>
                                        </p:tgtEl>
                                        <p:attrNameLst>
                                          <p:attrName>style.visibility</p:attrName>
                                        </p:attrNameLst>
                                      </p:cBhvr>
                                      <p:to>
                                        <p:strVal val="visible"/>
                                      </p:to>
                                    </p:set>
                                    <p:animEffect transition="in" filter="fade">
                                      <p:cBhvr>
                                        <p:cTn id="131" dur="500"/>
                                        <p:tgtEl>
                                          <p:spTgt spid="31">
                                            <p:txEl>
                                              <p:pRg st="0" end="0"/>
                                            </p:txEl>
                                          </p:spTgt>
                                        </p:tgtEl>
                                      </p:cBhvr>
                                    </p:animEffect>
                                  </p:childTnLst>
                                </p:cTn>
                              </p:par>
                              <p:par>
                                <p:cTn id="132" presetID="10" presetClass="entr" presetSubtype="0" fill="hold" nodeType="withEffect">
                                  <p:stCondLst>
                                    <p:cond delay="250"/>
                                  </p:stCondLst>
                                  <p:childTnLst>
                                    <p:set>
                                      <p:cBhvr>
                                        <p:cTn id="133" dur="1" fill="hold">
                                          <p:stCondLst>
                                            <p:cond delay="0"/>
                                          </p:stCondLst>
                                        </p:cTn>
                                        <p:tgtEl>
                                          <p:spTgt spid="31">
                                            <p:txEl>
                                              <p:pRg st="1" end="1"/>
                                            </p:txEl>
                                          </p:spTgt>
                                        </p:tgtEl>
                                        <p:attrNameLst>
                                          <p:attrName>style.visibility</p:attrName>
                                        </p:attrNameLst>
                                      </p:cBhvr>
                                      <p:to>
                                        <p:strVal val="visible"/>
                                      </p:to>
                                    </p:set>
                                    <p:animEffect transition="in" filter="fade">
                                      <p:cBhvr>
                                        <p:cTn id="134" dur="500"/>
                                        <p:tgtEl>
                                          <p:spTgt spid="31">
                                            <p:txEl>
                                              <p:pRg st="1" end="1"/>
                                            </p:txEl>
                                          </p:spTgt>
                                        </p:tgtEl>
                                      </p:cBhvr>
                                    </p:animEffect>
                                  </p:childTnLst>
                                </p:cTn>
                              </p:par>
                            </p:childTnLst>
                          </p:cTn>
                        </p:par>
                        <p:par>
                          <p:cTn id="135" fill="hold">
                            <p:stCondLst>
                              <p:cond delay="2250"/>
                            </p:stCondLst>
                            <p:childTnLst>
                              <p:par>
                                <p:cTn id="136" presetID="1" presetClass="entr" presetSubtype="0" fill="hold" grpId="0" nodeType="afterEffect">
                                  <p:stCondLst>
                                    <p:cond delay="250"/>
                                  </p:stCondLst>
                                  <p:childTnLst>
                                    <p:set>
                                      <p:cBhvr>
                                        <p:cTn id="137" dur="1" fill="hold">
                                          <p:stCondLst>
                                            <p:cond delay="0"/>
                                          </p:stCondLst>
                                        </p:cTn>
                                        <p:tgtEl>
                                          <p:spTgt spid="33"/>
                                        </p:tgtEl>
                                        <p:attrNameLst>
                                          <p:attrName>style.visibility</p:attrName>
                                        </p:attrNameLst>
                                      </p:cBhvr>
                                      <p:to>
                                        <p:strVal val="visible"/>
                                      </p:to>
                                    </p:set>
                                  </p:childTnLst>
                                </p:cTn>
                              </p:par>
                              <p:par>
                                <p:cTn id="138" presetID="1" presetClass="entr" presetSubtype="0"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childTnLst>
                                </p:cTn>
                              </p:par>
                              <p:par>
                                <p:cTn id="140" presetID="1" presetClass="entr" presetSubtype="0" fill="hold" grpId="0" nodeType="withEffect">
                                  <p:stCondLst>
                                    <p:cond delay="250"/>
                                  </p:stCondLst>
                                  <p:childTnLst>
                                    <p:set>
                                      <p:cBhvr>
                                        <p:cTn id="141" dur="1" fill="hold">
                                          <p:stCondLst>
                                            <p:cond delay="0"/>
                                          </p:stCondLst>
                                        </p:cTn>
                                        <p:tgtEl>
                                          <p:spTgt spid="38"/>
                                        </p:tgtEl>
                                        <p:attrNameLst>
                                          <p:attrName>style.visibility</p:attrName>
                                        </p:attrNameLst>
                                      </p:cBhvr>
                                      <p:to>
                                        <p:strVal val="visible"/>
                                      </p:to>
                                    </p:set>
                                  </p:childTnLst>
                                </p:cTn>
                              </p:par>
                              <p:par>
                                <p:cTn id="142" presetID="1" presetClass="entr" presetSubtype="0" fill="hold" grpId="0" nodeType="withEffect">
                                  <p:stCondLst>
                                    <p:cond delay="250"/>
                                  </p:stCondLst>
                                  <p:childTnLst>
                                    <p:set>
                                      <p:cBhvr>
                                        <p:cTn id="143" dur="1" fill="hold">
                                          <p:stCondLst>
                                            <p:cond delay="0"/>
                                          </p:stCondLst>
                                        </p:cTn>
                                        <p:tgtEl>
                                          <p:spTgt spid="39"/>
                                        </p:tgtEl>
                                        <p:attrNameLst>
                                          <p:attrName>style.visibility</p:attrName>
                                        </p:attrNameLst>
                                      </p:cBhvr>
                                      <p:to>
                                        <p:strVal val="visible"/>
                                      </p:to>
                                    </p:set>
                                  </p:childTnLst>
                                </p:cTn>
                              </p:par>
                              <p:par>
                                <p:cTn id="144" presetID="1" presetClass="entr" presetSubtype="0" fill="hold" grpId="0" nodeType="withEffect">
                                  <p:stCondLst>
                                    <p:cond delay="250"/>
                                  </p:stCondLst>
                                  <p:childTnLst>
                                    <p:set>
                                      <p:cBhvr>
                                        <p:cTn id="145" dur="1" fill="hold">
                                          <p:stCondLst>
                                            <p:cond delay="0"/>
                                          </p:stCondLst>
                                        </p:cTn>
                                        <p:tgtEl>
                                          <p:spTgt spid="46"/>
                                        </p:tgtEl>
                                        <p:attrNameLst>
                                          <p:attrName>style.visibility</p:attrName>
                                        </p:attrNameLst>
                                      </p:cBhvr>
                                      <p:to>
                                        <p:strVal val="visible"/>
                                      </p:to>
                                    </p:set>
                                  </p:childTnLst>
                                </p:cTn>
                              </p:par>
                              <p:par>
                                <p:cTn id="146" presetID="1" presetClass="entr" presetSubtype="0" fill="hold" grpId="0" nodeType="withEffect">
                                  <p:stCondLst>
                                    <p:cond delay="250"/>
                                  </p:stCondLst>
                                  <p:childTnLst>
                                    <p:set>
                                      <p:cBhvr>
                                        <p:cTn id="147" dur="1" fill="hold">
                                          <p:stCondLst>
                                            <p:cond delay="0"/>
                                          </p:stCondLst>
                                        </p:cTn>
                                        <p:tgtEl>
                                          <p:spTgt spid="43"/>
                                        </p:tgtEl>
                                        <p:attrNameLst>
                                          <p:attrName>style.visibility</p:attrName>
                                        </p:attrNameLst>
                                      </p:cBhvr>
                                      <p:to>
                                        <p:strVal val="visible"/>
                                      </p:to>
                                    </p:set>
                                  </p:childTnLst>
                                </p:cTn>
                              </p:par>
                              <p:par>
                                <p:cTn id="148" presetID="1" presetClass="entr" presetSubtype="0" fill="hold" grpId="0" nodeType="withEffect">
                                  <p:stCondLst>
                                    <p:cond delay="250"/>
                                  </p:stCondLst>
                                  <p:childTnLst>
                                    <p:set>
                                      <p:cBhvr>
                                        <p:cTn id="149" dur="1" fill="hold">
                                          <p:stCondLst>
                                            <p:cond delay="0"/>
                                          </p:stCondLst>
                                        </p:cTn>
                                        <p:tgtEl>
                                          <p:spTgt spid="42"/>
                                        </p:tgtEl>
                                        <p:attrNameLst>
                                          <p:attrName>style.visibility</p:attrName>
                                        </p:attrNameLst>
                                      </p:cBhvr>
                                      <p:to>
                                        <p:strVal val="visible"/>
                                      </p:to>
                                    </p:set>
                                  </p:childTnLst>
                                </p:cTn>
                              </p:par>
                              <p:par>
                                <p:cTn id="150" presetID="42" presetClass="path" presetSubtype="0" accel="50000" decel="50000" fill="hold" grpId="1" nodeType="withEffect">
                                  <p:stCondLst>
                                    <p:cond delay="500"/>
                                  </p:stCondLst>
                                  <p:childTnLst>
                                    <p:animMotion origin="layout" path="M -3.33333E-6 -1.60999E-6 L 0.24167 -1.60999E-6 " pathEditMode="relative" rAng="0" ptsTypes="AA">
                                      <p:cBhvr>
                                        <p:cTn id="151" dur="1000" fill="hold"/>
                                        <p:tgtEl>
                                          <p:spTgt spid="33"/>
                                        </p:tgtEl>
                                        <p:attrNameLst>
                                          <p:attrName>ppt_x</p:attrName>
                                          <p:attrName>ppt_y</p:attrName>
                                        </p:attrNameLst>
                                      </p:cBhvr>
                                      <p:rCtr x="12083" y="0"/>
                                    </p:animMotion>
                                  </p:childTnLst>
                                </p:cTn>
                              </p:par>
                              <p:par>
                                <p:cTn id="152" presetID="42" presetClass="path" presetSubtype="0" accel="50000" decel="50000" fill="hold" grpId="1" nodeType="withEffect">
                                  <p:stCondLst>
                                    <p:cond delay="500"/>
                                  </p:stCondLst>
                                  <p:childTnLst>
                                    <p:animMotion origin="layout" path="M -3.33333E-6 -4.1152E-6 L -3.33333E-6 0.09438 " pathEditMode="relative" rAng="0" ptsTypes="AA">
                                      <p:cBhvr>
                                        <p:cTn id="153" dur="1000" fill="hold"/>
                                        <p:tgtEl>
                                          <p:spTgt spid="34"/>
                                        </p:tgtEl>
                                        <p:attrNameLst>
                                          <p:attrName>ppt_x</p:attrName>
                                          <p:attrName>ppt_y</p:attrName>
                                        </p:attrNameLst>
                                      </p:cBhvr>
                                      <p:rCtr x="0" y="4719"/>
                                    </p:animMotion>
                                  </p:childTnLst>
                                </p:cTn>
                              </p:par>
                              <p:par>
                                <p:cTn id="154" presetID="42" presetClass="path" presetSubtype="0" accel="50000" decel="50000" fill="hold" grpId="1" nodeType="withEffect">
                                  <p:stCondLst>
                                    <p:cond delay="500"/>
                                  </p:stCondLst>
                                  <p:childTnLst>
                                    <p:animMotion origin="layout" path="M -0.00833 0.00555 L 0.225 -0.16655 " pathEditMode="relative" rAng="0" ptsTypes="AA">
                                      <p:cBhvr>
                                        <p:cTn id="155" dur="1000" fill="hold"/>
                                        <p:tgtEl>
                                          <p:spTgt spid="38"/>
                                        </p:tgtEl>
                                        <p:attrNameLst>
                                          <p:attrName>ppt_x</p:attrName>
                                          <p:attrName>ppt_y</p:attrName>
                                        </p:attrNameLst>
                                      </p:cBhvr>
                                      <p:rCtr x="11667" y="-8605"/>
                                    </p:animMotion>
                                  </p:childTnLst>
                                </p:cTn>
                              </p:par>
                              <p:par>
                                <p:cTn id="156" presetID="42" presetClass="path" presetSubtype="0" accel="50000" decel="50000" fill="hold" grpId="1" nodeType="withEffect">
                                  <p:stCondLst>
                                    <p:cond delay="500"/>
                                  </p:stCondLst>
                                  <p:childTnLst>
                                    <p:animMotion origin="layout" path="M -0.00834 -0.00556 L 0.2 0.11103 " pathEditMode="relative" rAng="0" ptsTypes="AA">
                                      <p:cBhvr>
                                        <p:cTn id="157" dur="1000" fill="hold"/>
                                        <p:tgtEl>
                                          <p:spTgt spid="39"/>
                                        </p:tgtEl>
                                        <p:attrNameLst>
                                          <p:attrName>ppt_x</p:attrName>
                                          <p:attrName>ppt_y</p:attrName>
                                        </p:attrNameLst>
                                      </p:cBhvr>
                                      <p:rCtr x="10417" y="5829"/>
                                    </p:animMotion>
                                  </p:childTnLst>
                                </p:cTn>
                              </p:par>
                              <p:par>
                                <p:cTn id="158" presetID="42" presetClass="path" presetSubtype="0" accel="50000" decel="50000" fill="hold" grpId="1" nodeType="withEffect">
                                  <p:stCondLst>
                                    <p:cond delay="500"/>
                                  </p:stCondLst>
                                  <p:childTnLst>
                                    <p:animMotion origin="layout" path="M -3.33333E-6 2.08189E-6 L -0.15833 0.30534 " pathEditMode="relative" rAng="0" ptsTypes="AA">
                                      <p:cBhvr>
                                        <p:cTn id="159" dur="1000" fill="hold"/>
                                        <p:tgtEl>
                                          <p:spTgt spid="46"/>
                                        </p:tgtEl>
                                        <p:attrNameLst>
                                          <p:attrName>ppt_x</p:attrName>
                                          <p:attrName>ppt_y</p:attrName>
                                        </p:attrNameLst>
                                      </p:cBhvr>
                                      <p:rCtr x="-7917" y="15267"/>
                                    </p:animMotion>
                                  </p:childTnLst>
                                </p:cTn>
                              </p:par>
                              <p:par>
                                <p:cTn id="160" presetID="42" presetClass="path" presetSubtype="0" accel="50000" decel="50000" fill="hold" grpId="1" nodeType="withEffect">
                                  <p:stCondLst>
                                    <p:cond delay="500"/>
                                  </p:stCondLst>
                                  <p:childTnLst>
                                    <p:animMotion origin="layout" path="M 3.33333E-6 -3.82373E-6 L -0.03334 -0.08882 " pathEditMode="relative" rAng="0" ptsTypes="AA">
                                      <p:cBhvr>
                                        <p:cTn id="161" dur="1000" fill="hold"/>
                                        <p:tgtEl>
                                          <p:spTgt spid="42"/>
                                        </p:tgtEl>
                                        <p:attrNameLst>
                                          <p:attrName>ppt_x</p:attrName>
                                          <p:attrName>ppt_y</p:attrName>
                                        </p:attrNameLst>
                                      </p:cBhvr>
                                      <p:rCtr x="-1667" y="-4441"/>
                                    </p:animMotion>
                                  </p:childTnLst>
                                </p:cTn>
                              </p:par>
                              <p:par>
                                <p:cTn id="162" presetID="42" presetClass="path" presetSubtype="0" accel="50000" decel="50000" fill="hold" grpId="1" nodeType="withEffect">
                                  <p:stCondLst>
                                    <p:cond delay="500"/>
                                  </p:stCondLst>
                                  <p:childTnLst>
                                    <p:animMotion origin="layout" path="M 3.33333E-6 0.00555 L -0.13334 0.12213 " pathEditMode="relative" rAng="0" ptsTypes="AA">
                                      <p:cBhvr>
                                        <p:cTn id="163" dur="1000" fill="hold"/>
                                        <p:tgtEl>
                                          <p:spTgt spid="43"/>
                                        </p:tgtEl>
                                        <p:attrNameLst>
                                          <p:attrName>ppt_x</p:attrName>
                                          <p:attrName>ppt_y</p:attrName>
                                        </p:attrNameLst>
                                      </p:cBhvr>
                                      <p:rCtr x="-6667" y="5829"/>
                                    </p:animMotion>
                                  </p:childTnLst>
                                </p:cTn>
                              </p:par>
                            </p:childTnLst>
                          </p:cTn>
                        </p:par>
                        <p:par>
                          <p:cTn id="164" fill="hold">
                            <p:stCondLst>
                              <p:cond delay="3750"/>
                            </p:stCondLst>
                            <p:childTnLst>
                              <p:par>
                                <p:cTn id="165" presetID="10" presetClass="exit" presetSubtype="0" fill="hold" grpId="2" nodeType="afterEffect">
                                  <p:stCondLst>
                                    <p:cond delay="250"/>
                                  </p:stCondLst>
                                  <p:childTnLst>
                                    <p:animEffect transition="out" filter="fade">
                                      <p:cBhvr>
                                        <p:cTn id="166" dur="500"/>
                                        <p:tgtEl>
                                          <p:spTgt spid="33"/>
                                        </p:tgtEl>
                                      </p:cBhvr>
                                    </p:animEffect>
                                    <p:set>
                                      <p:cBhvr>
                                        <p:cTn id="167" dur="1" fill="hold">
                                          <p:stCondLst>
                                            <p:cond delay="499"/>
                                          </p:stCondLst>
                                        </p:cTn>
                                        <p:tgtEl>
                                          <p:spTgt spid="33"/>
                                        </p:tgtEl>
                                        <p:attrNameLst>
                                          <p:attrName>style.visibility</p:attrName>
                                        </p:attrNameLst>
                                      </p:cBhvr>
                                      <p:to>
                                        <p:strVal val="hidden"/>
                                      </p:to>
                                    </p:set>
                                  </p:childTnLst>
                                </p:cTn>
                              </p:par>
                              <p:par>
                                <p:cTn id="168" presetID="10" presetClass="exit" presetSubtype="0" fill="hold" grpId="2" nodeType="withEffect">
                                  <p:stCondLst>
                                    <p:cond delay="250"/>
                                  </p:stCondLst>
                                  <p:childTnLst>
                                    <p:animEffect transition="out" filter="fade">
                                      <p:cBhvr>
                                        <p:cTn id="169" dur="500"/>
                                        <p:tgtEl>
                                          <p:spTgt spid="34"/>
                                        </p:tgtEl>
                                      </p:cBhvr>
                                    </p:animEffect>
                                    <p:set>
                                      <p:cBhvr>
                                        <p:cTn id="170" dur="1" fill="hold">
                                          <p:stCondLst>
                                            <p:cond delay="499"/>
                                          </p:stCondLst>
                                        </p:cTn>
                                        <p:tgtEl>
                                          <p:spTgt spid="34"/>
                                        </p:tgtEl>
                                        <p:attrNameLst>
                                          <p:attrName>style.visibility</p:attrName>
                                        </p:attrNameLst>
                                      </p:cBhvr>
                                      <p:to>
                                        <p:strVal val="hidden"/>
                                      </p:to>
                                    </p:set>
                                  </p:childTnLst>
                                </p:cTn>
                              </p:par>
                              <p:par>
                                <p:cTn id="171" presetID="10" presetClass="exit" presetSubtype="0" fill="hold" grpId="2" nodeType="withEffect">
                                  <p:stCondLst>
                                    <p:cond delay="250"/>
                                  </p:stCondLst>
                                  <p:childTnLst>
                                    <p:animEffect transition="out" filter="fade">
                                      <p:cBhvr>
                                        <p:cTn id="172" dur="500"/>
                                        <p:tgtEl>
                                          <p:spTgt spid="38"/>
                                        </p:tgtEl>
                                      </p:cBhvr>
                                    </p:animEffect>
                                    <p:set>
                                      <p:cBhvr>
                                        <p:cTn id="173" dur="1" fill="hold">
                                          <p:stCondLst>
                                            <p:cond delay="499"/>
                                          </p:stCondLst>
                                        </p:cTn>
                                        <p:tgtEl>
                                          <p:spTgt spid="38"/>
                                        </p:tgtEl>
                                        <p:attrNameLst>
                                          <p:attrName>style.visibility</p:attrName>
                                        </p:attrNameLst>
                                      </p:cBhvr>
                                      <p:to>
                                        <p:strVal val="hidden"/>
                                      </p:to>
                                    </p:set>
                                  </p:childTnLst>
                                </p:cTn>
                              </p:par>
                              <p:par>
                                <p:cTn id="174" presetID="10" presetClass="exit" presetSubtype="0" fill="hold" grpId="2" nodeType="withEffect">
                                  <p:stCondLst>
                                    <p:cond delay="250"/>
                                  </p:stCondLst>
                                  <p:childTnLst>
                                    <p:animEffect transition="out" filter="fade">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par>
                                <p:cTn id="177" presetID="10" presetClass="exit" presetSubtype="0" fill="hold" grpId="2" nodeType="withEffect">
                                  <p:stCondLst>
                                    <p:cond delay="250"/>
                                  </p:stCondLst>
                                  <p:childTnLst>
                                    <p:animEffect transition="out" filter="fade">
                                      <p:cBhvr>
                                        <p:cTn id="178" dur="500"/>
                                        <p:tgtEl>
                                          <p:spTgt spid="46"/>
                                        </p:tgtEl>
                                      </p:cBhvr>
                                    </p:animEffect>
                                    <p:set>
                                      <p:cBhvr>
                                        <p:cTn id="179" dur="1" fill="hold">
                                          <p:stCondLst>
                                            <p:cond delay="499"/>
                                          </p:stCondLst>
                                        </p:cTn>
                                        <p:tgtEl>
                                          <p:spTgt spid="46"/>
                                        </p:tgtEl>
                                        <p:attrNameLst>
                                          <p:attrName>style.visibility</p:attrName>
                                        </p:attrNameLst>
                                      </p:cBhvr>
                                      <p:to>
                                        <p:strVal val="hidden"/>
                                      </p:to>
                                    </p:set>
                                  </p:childTnLst>
                                </p:cTn>
                              </p:par>
                              <p:par>
                                <p:cTn id="180" presetID="10" presetClass="exit" presetSubtype="0" fill="hold" grpId="2" nodeType="withEffect">
                                  <p:stCondLst>
                                    <p:cond delay="250"/>
                                  </p:stCondLst>
                                  <p:childTnLst>
                                    <p:animEffect transition="out" filter="fade">
                                      <p:cBhvr>
                                        <p:cTn id="181" dur="500"/>
                                        <p:tgtEl>
                                          <p:spTgt spid="43"/>
                                        </p:tgtEl>
                                      </p:cBhvr>
                                    </p:animEffect>
                                    <p:set>
                                      <p:cBhvr>
                                        <p:cTn id="182" dur="1" fill="hold">
                                          <p:stCondLst>
                                            <p:cond delay="499"/>
                                          </p:stCondLst>
                                        </p:cTn>
                                        <p:tgtEl>
                                          <p:spTgt spid="43"/>
                                        </p:tgtEl>
                                        <p:attrNameLst>
                                          <p:attrName>style.visibility</p:attrName>
                                        </p:attrNameLst>
                                      </p:cBhvr>
                                      <p:to>
                                        <p:strVal val="hidden"/>
                                      </p:to>
                                    </p:set>
                                  </p:childTnLst>
                                </p:cTn>
                              </p:par>
                              <p:par>
                                <p:cTn id="183" presetID="10" presetClass="exit" presetSubtype="0" fill="hold" grpId="2" nodeType="withEffect">
                                  <p:stCondLst>
                                    <p:cond delay="250"/>
                                  </p:stCondLst>
                                  <p:childTnLst>
                                    <p:animEffect transition="out" filter="fade">
                                      <p:cBhvr>
                                        <p:cTn id="184" dur="500"/>
                                        <p:tgtEl>
                                          <p:spTgt spid="42"/>
                                        </p:tgtEl>
                                      </p:cBhvr>
                                    </p:animEffect>
                                    <p:set>
                                      <p:cBhvr>
                                        <p:cTn id="185" dur="1" fill="hold">
                                          <p:stCondLst>
                                            <p:cond delay="499"/>
                                          </p:stCondLst>
                                        </p:cTn>
                                        <p:tgtEl>
                                          <p:spTgt spid="42"/>
                                        </p:tgtEl>
                                        <p:attrNameLst>
                                          <p:attrName>style.visibility</p:attrName>
                                        </p:attrNameLst>
                                      </p:cBhvr>
                                      <p:to>
                                        <p:strVal val="hidden"/>
                                      </p:to>
                                    </p:set>
                                  </p:childTnLst>
                                </p:cTn>
                              </p:par>
                              <p:par>
                                <p:cTn id="186" presetID="10" presetClass="entr" presetSubtype="0" fill="hold" nodeType="withEffect">
                                  <p:stCondLst>
                                    <p:cond delay="250"/>
                                  </p:stCondLst>
                                  <p:childTnLst>
                                    <p:set>
                                      <p:cBhvr>
                                        <p:cTn id="187" dur="1" fill="hold">
                                          <p:stCondLst>
                                            <p:cond delay="0"/>
                                          </p:stCondLst>
                                        </p:cTn>
                                        <p:tgtEl>
                                          <p:spTgt spid="28">
                                            <p:txEl>
                                              <p:pRg st="1" end="1"/>
                                            </p:txEl>
                                          </p:spTgt>
                                        </p:tgtEl>
                                        <p:attrNameLst>
                                          <p:attrName>style.visibility</p:attrName>
                                        </p:attrNameLst>
                                      </p:cBhvr>
                                      <p:to>
                                        <p:strVal val="visible"/>
                                      </p:to>
                                    </p:set>
                                    <p:animEffect transition="in" filter="fade">
                                      <p:cBhvr>
                                        <p:cTn id="188" dur="500"/>
                                        <p:tgtEl>
                                          <p:spTgt spid="28">
                                            <p:txEl>
                                              <p:pRg st="1" end="1"/>
                                            </p:txEl>
                                          </p:spTgt>
                                        </p:tgtEl>
                                      </p:cBhvr>
                                    </p:animEffect>
                                  </p:childTnLst>
                                </p:cTn>
                              </p:par>
                              <p:par>
                                <p:cTn id="189" presetID="10" presetClass="entr" presetSubtype="0" fill="hold" nodeType="withEffect">
                                  <p:stCondLst>
                                    <p:cond delay="250"/>
                                  </p:stCondLst>
                                  <p:childTnLst>
                                    <p:set>
                                      <p:cBhvr>
                                        <p:cTn id="190" dur="1" fill="hold">
                                          <p:stCondLst>
                                            <p:cond delay="0"/>
                                          </p:stCondLst>
                                        </p:cTn>
                                        <p:tgtEl>
                                          <p:spTgt spid="29">
                                            <p:txEl>
                                              <p:pRg st="1" end="1"/>
                                            </p:txEl>
                                          </p:spTgt>
                                        </p:tgtEl>
                                        <p:attrNameLst>
                                          <p:attrName>style.visibility</p:attrName>
                                        </p:attrNameLst>
                                      </p:cBhvr>
                                      <p:to>
                                        <p:strVal val="visible"/>
                                      </p:to>
                                    </p:set>
                                    <p:animEffect transition="in" filter="fade">
                                      <p:cBhvr>
                                        <p:cTn id="191" dur="500"/>
                                        <p:tgtEl>
                                          <p:spTgt spid="29">
                                            <p:txEl>
                                              <p:pRg st="1" end="1"/>
                                            </p:txEl>
                                          </p:spTgt>
                                        </p:tgtEl>
                                      </p:cBhvr>
                                    </p:animEffect>
                                  </p:childTnLst>
                                </p:cTn>
                              </p:par>
                              <p:par>
                                <p:cTn id="192" presetID="10" presetClass="entr" presetSubtype="0" fill="hold" nodeType="withEffect">
                                  <p:stCondLst>
                                    <p:cond delay="250"/>
                                  </p:stCondLst>
                                  <p:childTnLst>
                                    <p:set>
                                      <p:cBhvr>
                                        <p:cTn id="193" dur="1" fill="hold">
                                          <p:stCondLst>
                                            <p:cond delay="0"/>
                                          </p:stCondLst>
                                        </p:cTn>
                                        <p:tgtEl>
                                          <p:spTgt spid="29">
                                            <p:txEl>
                                              <p:pRg st="2" end="2"/>
                                            </p:txEl>
                                          </p:spTgt>
                                        </p:tgtEl>
                                        <p:attrNameLst>
                                          <p:attrName>style.visibility</p:attrName>
                                        </p:attrNameLst>
                                      </p:cBhvr>
                                      <p:to>
                                        <p:strVal val="visible"/>
                                      </p:to>
                                    </p:set>
                                    <p:animEffect transition="in" filter="fade">
                                      <p:cBhvr>
                                        <p:cTn id="194" dur="500"/>
                                        <p:tgtEl>
                                          <p:spTgt spid="29">
                                            <p:txEl>
                                              <p:pRg st="2" end="2"/>
                                            </p:txEl>
                                          </p:spTgt>
                                        </p:tgtEl>
                                      </p:cBhvr>
                                    </p:animEffect>
                                  </p:childTnLst>
                                </p:cTn>
                              </p:par>
                              <p:par>
                                <p:cTn id="195" presetID="10" presetClass="entr" presetSubtype="0" fill="hold" nodeType="withEffect">
                                  <p:stCondLst>
                                    <p:cond delay="250"/>
                                  </p:stCondLst>
                                  <p:childTnLst>
                                    <p:set>
                                      <p:cBhvr>
                                        <p:cTn id="196" dur="1" fill="hold">
                                          <p:stCondLst>
                                            <p:cond delay="0"/>
                                          </p:stCondLst>
                                        </p:cTn>
                                        <p:tgtEl>
                                          <p:spTgt spid="30">
                                            <p:txEl>
                                              <p:pRg st="1" end="1"/>
                                            </p:txEl>
                                          </p:spTgt>
                                        </p:tgtEl>
                                        <p:attrNameLst>
                                          <p:attrName>style.visibility</p:attrName>
                                        </p:attrNameLst>
                                      </p:cBhvr>
                                      <p:to>
                                        <p:strVal val="visible"/>
                                      </p:to>
                                    </p:set>
                                    <p:animEffect transition="in" filter="fade">
                                      <p:cBhvr>
                                        <p:cTn id="197" dur="500"/>
                                        <p:tgtEl>
                                          <p:spTgt spid="30">
                                            <p:txEl>
                                              <p:pRg st="1" end="1"/>
                                            </p:txEl>
                                          </p:spTgt>
                                        </p:tgtEl>
                                      </p:cBhvr>
                                    </p:animEffect>
                                  </p:childTnLst>
                                </p:cTn>
                              </p:par>
                              <p:par>
                                <p:cTn id="198" presetID="10" presetClass="entr" presetSubtype="0" fill="hold" nodeType="withEffect">
                                  <p:stCondLst>
                                    <p:cond delay="250"/>
                                  </p:stCondLst>
                                  <p:childTnLst>
                                    <p:set>
                                      <p:cBhvr>
                                        <p:cTn id="199" dur="1" fill="hold">
                                          <p:stCondLst>
                                            <p:cond delay="0"/>
                                          </p:stCondLst>
                                        </p:cTn>
                                        <p:tgtEl>
                                          <p:spTgt spid="30">
                                            <p:txEl>
                                              <p:pRg st="2" end="2"/>
                                            </p:txEl>
                                          </p:spTgt>
                                        </p:tgtEl>
                                        <p:attrNameLst>
                                          <p:attrName>style.visibility</p:attrName>
                                        </p:attrNameLst>
                                      </p:cBhvr>
                                      <p:to>
                                        <p:strVal val="visible"/>
                                      </p:to>
                                    </p:set>
                                    <p:animEffect transition="in" filter="fade">
                                      <p:cBhvr>
                                        <p:cTn id="200" dur="500"/>
                                        <p:tgtEl>
                                          <p:spTgt spid="30">
                                            <p:txEl>
                                              <p:pRg st="2" end="2"/>
                                            </p:txEl>
                                          </p:spTgt>
                                        </p:tgtEl>
                                      </p:cBhvr>
                                    </p:animEffect>
                                  </p:childTnLst>
                                </p:cTn>
                              </p:par>
                              <p:par>
                                <p:cTn id="201" presetID="10" presetClass="entr" presetSubtype="0" fill="hold" nodeType="withEffect">
                                  <p:stCondLst>
                                    <p:cond delay="250"/>
                                  </p:stCondLst>
                                  <p:childTnLst>
                                    <p:set>
                                      <p:cBhvr>
                                        <p:cTn id="202" dur="1" fill="hold">
                                          <p:stCondLst>
                                            <p:cond delay="0"/>
                                          </p:stCondLst>
                                        </p:cTn>
                                        <p:tgtEl>
                                          <p:spTgt spid="32">
                                            <p:txEl>
                                              <p:pRg st="1" end="1"/>
                                            </p:txEl>
                                          </p:spTgt>
                                        </p:tgtEl>
                                        <p:attrNameLst>
                                          <p:attrName>style.visibility</p:attrName>
                                        </p:attrNameLst>
                                      </p:cBhvr>
                                      <p:to>
                                        <p:strVal val="visible"/>
                                      </p:to>
                                    </p:set>
                                    <p:animEffect transition="in" filter="fade">
                                      <p:cBhvr>
                                        <p:cTn id="203" dur="500"/>
                                        <p:tgtEl>
                                          <p:spTgt spid="32">
                                            <p:txEl>
                                              <p:pRg st="1" end="1"/>
                                            </p:txEl>
                                          </p:spTgt>
                                        </p:tgtEl>
                                      </p:cBhvr>
                                    </p:animEffect>
                                  </p:childTnLst>
                                </p:cTn>
                              </p:par>
                              <p:par>
                                <p:cTn id="204" presetID="10" presetClass="entr" presetSubtype="0" fill="hold" nodeType="withEffect">
                                  <p:stCondLst>
                                    <p:cond delay="250"/>
                                  </p:stCondLst>
                                  <p:childTnLst>
                                    <p:set>
                                      <p:cBhvr>
                                        <p:cTn id="205" dur="1" fill="hold">
                                          <p:stCondLst>
                                            <p:cond delay="0"/>
                                          </p:stCondLst>
                                        </p:cTn>
                                        <p:tgtEl>
                                          <p:spTgt spid="32">
                                            <p:txEl>
                                              <p:pRg st="0" end="0"/>
                                            </p:txEl>
                                          </p:spTgt>
                                        </p:tgtEl>
                                        <p:attrNameLst>
                                          <p:attrName>style.visibility</p:attrName>
                                        </p:attrNameLst>
                                      </p:cBhvr>
                                      <p:to>
                                        <p:strVal val="visible"/>
                                      </p:to>
                                    </p:set>
                                    <p:animEffect transition="in" filter="fade">
                                      <p:cBhvr>
                                        <p:cTn id="206"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A977956-C97C-4DB0-99BB-ECF1321B175A}" type="slidenum">
              <a:rPr lang="en-US" altLang="zh-CN" smtClean="0"/>
              <a:pPr>
                <a:defRPr/>
              </a:pPr>
              <a:t>30</a:t>
            </a:fld>
            <a:endParaRPr lang="en-US" altLang="zh-CN"/>
          </a:p>
        </p:txBody>
      </p:sp>
      <p:grpSp>
        <p:nvGrpSpPr>
          <p:cNvPr id="10" name="Group 9"/>
          <p:cNvGrpSpPr/>
          <p:nvPr/>
        </p:nvGrpSpPr>
        <p:grpSpPr>
          <a:xfrm>
            <a:off x="1219200" y="1524000"/>
            <a:ext cx="1285875" cy="857250"/>
            <a:chOff x="1219200" y="1524000"/>
            <a:chExt cx="1285875" cy="857250"/>
          </a:xfrm>
        </p:grpSpPr>
        <p:pic>
          <p:nvPicPr>
            <p:cNvPr id="305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524000"/>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9200" y="1729669"/>
              <a:ext cx="914400" cy="480131"/>
            </a:xfrm>
            <a:prstGeom prst="rect">
              <a:avLst/>
            </a:prstGeom>
            <a:noFill/>
          </p:spPr>
          <p:txBody>
            <a:bodyPr wrap="square" rtlCol="0">
              <a:spAutoFit/>
            </a:bodyPr>
            <a:lstStyle/>
            <a:p>
              <a:pPr>
                <a:buNone/>
              </a:pPr>
              <a:r>
                <a:rPr lang="en-US" i="0" dirty="0" smtClean="0">
                  <a:solidFill>
                    <a:schemeClr val="tx1"/>
                  </a:solidFill>
                </a:rPr>
                <a:t>Bob</a:t>
              </a:r>
              <a:endParaRPr lang="en-US" i="0" dirty="0">
                <a:solidFill>
                  <a:schemeClr val="tx1"/>
                </a:solidFill>
              </a:endParaRPr>
            </a:p>
          </p:txBody>
        </p:sp>
      </p:grpSp>
      <p:grpSp>
        <p:nvGrpSpPr>
          <p:cNvPr id="12" name="Group 11"/>
          <p:cNvGrpSpPr/>
          <p:nvPr/>
        </p:nvGrpSpPr>
        <p:grpSpPr>
          <a:xfrm>
            <a:off x="6410325" y="4996028"/>
            <a:ext cx="1590675" cy="857250"/>
            <a:chOff x="6410325" y="4996028"/>
            <a:chExt cx="1590675" cy="85725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325" y="4996028"/>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34200" y="5257800"/>
              <a:ext cx="1066800" cy="480131"/>
            </a:xfrm>
            <a:prstGeom prst="rect">
              <a:avLst/>
            </a:prstGeom>
            <a:noFill/>
          </p:spPr>
          <p:txBody>
            <a:bodyPr wrap="square" rtlCol="0">
              <a:spAutoFit/>
            </a:bodyPr>
            <a:lstStyle/>
            <a:p>
              <a:pPr>
                <a:buNone/>
              </a:pPr>
              <a:r>
                <a:rPr lang="en-US" i="0" dirty="0" smtClean="0">
                  <a:solidFill>
                    <a:schemeClr val="tx1"/>
                  </a:solidFill>
                </a:rPr>
                <a:t>Dave</a:t>
              </a:r>
              <a:endParaRPr lang="en-US" i="0" dirty="0">
                <a:solidFill>
                  <a:schemeClr val="tx1"/>
                </a:solidFill>
              </a:endParaRPr>
            </a:p>
          </p:txBody>
        </p:sp>
      </p:grpSp>
      <p:grpSp>
        <p:nvGrpSpPr>
          <p:cNvPr id="11" name="Group 10"/>
          <p:cNvGrpSpPr/>
          <p:nvPr/>
        </p:nvGrpSpPr>
        <p:grpSpPr>
          <a:xfrm>
            <a:off x="228600" y="5029200"/>
            <a:ext cx="1676400" cy="857250"/>
            <a:chOff x="228600" y="5029200"/>
            <a:chExt cx="1676400" cy="857250"/>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5029200"/>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 y="5311069"/>
              <a:ext cx="1219200" cy="480131"/>
            </a:xfrm>
            <a:prstGeom prst="rect">
              <a:avLst/>
            </a:prstGeom>
            <a:noFill/>
          </p:spPr>
          <p:txBody>
            <a:bodyPr wrap="square" rtlCol="0">
              <a:spAutoFit/>
            </a:bodyPr>
            <a:lstStyle/>
            <a:p>
              <a:pPr>
                <a:buNone/>
              </a:pPr>
              <a:r>
                <a:rPr lang="en-US" i="0" dirty="0" smtClean="0">
                  <a:solidFill>
                    <a:schemeClr val="tx1"/>
                  </a:solidFill>
                </a:rPr>
                <a:t>Chuck</a:t>
              </a:r>
              <a:endParaRPr lang="en-US" i="0" dirty="0">
                <a:solidFill>
                  <a:schemeClr val="tx1"/>
                </a:solidFill>
              </a:endParaRPr>
            </a:p>
          </p:txBody>
        </p:sp>
      </p:grpSp>
      <p:cxnSp>
        <p:nvCxnSpPr>
          <p:cNvPr id="14" name="Straight Connector 13"/>
          <p:cNvCxnSpPr>
            <a:stCxn id="305154" idx="2"/>
            <a:endCxn id="7" idx="0"/>
          </p:cNvCxnSpPr>
          <p:nvPr/>
        </p:nvCxnSpPr>
        <p:spPr bwMode="auto">
          <a:xfrm>
            <a:off x="2281238" y="2381250"/>
            <a:ext cx="4352925" cy="2614778"/>
          </a:xfrm>
          <a:prstGeom prst="line">
            <a:avLst/>
          </a:prstGeom>
          <a:noFill/>
          <a:ln w="25400" cap="flat" cmpd="sng" algn="ctr">
            <a:solidFill>
              <a:schemeClr val="tx1"/>
            </a:solidFill>
            <a:prstDash val="solid"/>
            <a:round/>
            <a:headEnd type="none" w="med" len="med"/>
            <a:tailEnd type="none" w="med" len="med"/>
          </a:ln>
          <a:effectLst/>
        </p:spPr>
      </p:cxnSp>
      <p:cxnSp>
        <p:nvCxnSpPr>
          <p:cNvPr id="19" name="Straight Connector 18"/>
          <p:cNvCxnSpPr>
            <a:stCxn id="305154" idx="2"/>
            <a:endCxn id="6" idx="0"/>
          </p:cNvCxnSpPr>
          <p:nvPr/>
        </p:nvCxnSpPr>
        <p:spPr bwMode="auto">
          <a:xfrm flipH="1">
            <a:off x="1681163" y="2381250"/>
            <a:ext cx="600075" cy="2647950"/>
          </a:xfrm>
          <a:prstGeom prst="line">
            <a:avLst/>
          </a:prstGeom>
          <a:noFill/>
          <a:ln w="25400" cap="flat" cmpd="sng" algn="ctr">
            <a:solidFill>
              <a:schemeClr val="tx1"/>
            </a:solidFill>
            <a:prstDash val="solid"/>
            <a:round/>
            <a:headEnd type="none" w="med" len="med"/>
            <a:tailEnd type="none" w="med" len="med"/>
          </a:ln>
          <a:effectLst/>
        </p:spPr>
      </p:cxnSp>
      <p:sp>
        <p:nvSpPr>
          <p:cNvPr id="21" name="Snip Single Corner Rectangle 20"/>
          <p:cNvSpPr/>
          <p:nvPr/>
        </p:nvSpPr>
        <p:spPr bwMode="auto">
          <a:xfrm>
            <a:off x="3505200" y="1219199"/>
            <a:ext cx="1676400" cy="1680865"/>
          </a:xfrm>
          <a:prstGeom prst="snip1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kumimoji="0" lang="en-US" sz="20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Bob’s Wall</a:t>
            </a:r>
          </a:p>
        </p:txBody>
      </p:sp>
      <p:sp>
        <p:nvSpPr>
          <p:cNvPr id="22" name="Rounded Rectangular Callout 21"/>
          <p:cNvSpPr/>
          <p:nvPr/>
        </p:nvSpPr>
        <p:spPr bwMode="auto">
          <a:xfrm>
            <a:off x="4572000" y="4572000"/>
            <a:ext cx="1447800" cy="1165931"/>
          </a:xfrm>
          <a:prstGeom prst="wedgeRoundRectCallout">
            <a:avLst>
              <a:gd name="adj1" fmla="val 70201"/>
              <a:gd name="adj2" fmla="val 26205"/>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That movie was fun!</a:t>
            </a:r>
          </a:p>
        </p:txBody>
      </p:sp>
      <p:sp>
        <p:nvSpPr>
          <p:cNvPr id="23" name="TextBox 22"/>
          <p:cNvSpPr txBox="1"/>
          <p:nvPr/>
        </p:nvSpPr>
        <p:spPr>
          <a:xfrm>
            <a:off x="3505200" y="1671935"/>
            <a:ext cx="1600200" cy="461665"/>
          </a:xfrm>
          <a:prstGeom prst="rect">
            <a:avLst/>
          </a:prstGeom>
          <a:noFill/>
        </p:spPr>
        <p:txBody>
          <a:bodyPr wrap="square" rtlCol="0">
            <a:spAutoFit/>
          </a:bodyPr>
          <a:lstStyle/>
          <a:p>
            <a:pPr>
              <a:buNone/>
            </a:pPr>
            <a:r>
              <a:rPr lang="en-US" sz="1200" i="0" dirty="0" smtClean="0">
                <a:solidFill>
                  <a:schemeClr val="tx1"/>
                </a:solidFill>
              </a:rPr>
              <a:t>From: Dave</a:t>
            </a:r>
          </a:p>
          <a:p>
            <a:pPr>
              <a:buNone/>
            </a:pPr>
            <a:r>
              <a:rPr lang="en-US" sz="1200" i="0" dirty="0" smtClean="0">
                <a:solidFill>
                  <a:schemeClr val="tx1"/>
                </a:solidFill>
              </a:rPr>
              <a:t>That movie was fun!</a:t>
            </a:r>
            <a:endParaRPr lang="en-US" sz="1200" i="0" dirty="0">
              <a:solidFill>
                <a:schemeClr val="tx1"/>
              </a:solidFill>
            </a:endParaRPr>
          </a:p>
        </p:txBody>
      </p:sp>
      <p:sp>
        <p:nvSpPr>
          <p:cNvPr id="24" name="Rounded Rectangular Callout 23"/>
          <p:cNvSpPr/>
          <p:nvPr/>
        </p:nvSpPr>
        <p:spPr bwMode="auto">
          <a:xfrm>
            <a:off x="2281236" y="4724400"/>
            <a:ext cx="1757363" cy="1045779"/>
          </a:xfrm>
          <a:prstGeom prst="wedgeRoundRectCallout">
            <a:avLst>
              <a:gd name="adj1" fmla="val -69293"/>
              <a:gd name="adj2" fmla="val 29146"/>
              <a:gd name="adj3" fmla="val 16667"/>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l" defTabSz="914400" rtl="0" eaLnBrk="1" fontAlgn="base" latinLnBrk="0" hangingPunct="1">
              <a:lnSpc>
                <a:spcPct val="90000"/>
              </a:lnSpc>
              <a:spcBef>
                <a:spcPct val="20000"/>
              </a:spcBef>
              <a:spcAft>
                <a:spcPct val="0"/>
              </a:spcAft>
              <a:buClrTx/>
              <a:buSzTx/>
              <a:buNone/>
              <a:tabLst/>
            </a:pP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Check out funny.com</a:t>
            </a:r>
          </a:p>
        </p:txBody>
      </p:sp>
      <p:sp>
        <p:nvSpPr>
          <p:cNvPr id="25" name="TextBox 24"/>
          <p:cNvSpPr txBox="1"/>
          <p:nvPr/>
        </p:nvSpPr>
        <p:spPr>
          <a:xfrm>
            <a:off x="3505200" y="2057400"/>
            <a:ext cx="1676400" cy="461665"/>
          </a:xfrm>
          <a:prstGeom prst="rect">
            <a:avLst/>
          </a:prstGeom>
          <a:noFill/>
        </p:spPr>
        <p:txBody>
          <a:bodyPr wrap="square" rtlCol="0">
            <a:spAutoFit/>
          </a:bodyPr>
          <a:lstStyle/>
          <a:p>
            <a:pPr>
              <a:buNone/>
            </a:pPr>
            <a:r>
              <a:rPr lang="en-US" sz="1200" i="0" dirty="0" smtClean="0">
                <a:solidFill>
                  <a:schemeClr val="tx1"/>
                </a:solidFill>
              </a:rPr>
              <a:t>From: Chuck</a:t>
            </a:r>
          </a:p>
          <a:p>
            <a:pPr>
              <a:buNone/>
            </a:pPr>
            <a:r>
              <a:rPr lang="en-US" sz="1200" i="0" dirty="0" smtClean="0">
                <a:solidFill>
                  <a:schemeClr val="tx1"/>
                </a:solidFill>
              </a:rPr>
              <a:t>Check out funny.com</a:t>
            </a:r>
            <a:endParaRPr lang="en-US" sz="1200" i="0" dirty="0">
              <a:solidFill>
                <a:schemeClr val="tx1"/>
              </a:solidFill>
            </a:endParaRPr>
          </a:p>
        </p:txBody>
      </p:sp>
      <p:sp>
        <p:nvSpPr>
          <p:cNvPr id="29" name="Rounded Rectangular Callout 28"/>
          <p:cNvSpPr/>
          <p:nvPr/>
        </p:nvSpPr>
        <p:spPr bwMode="auto">
          <a:xfrm>
            <a:off x="2286000" y="4724400"/>
            <a:ext cx="1524000" cy="979135"/>
          </a:xfrm>
          <a:prstGeom prst="wedgeRoundRectCallout">
            <a:avLst>
              <a:gd name="adj1" fmla="val -72557"/>
              <a:gd name="adj2" fmla="val 30297"/>
              <a:gd name="adj3" fmla="val 16667"/>
            </a:avLst>
          </a:prstGeom>
          <a:no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l" defTabSz="914400" rtl="0" eaLnBrk="1" fontAlgn="base" latinLnBrk="0" hangingPunct="1">
              <a:lnSpc>
                <a:spcPct val="90000"/>
              </a:lnSpc>
              <a:spcBef>
                <a:spcPct val="20000"/>
              </a:spcBef>
              <a:spcAft>
                <a:spcPct val="0"/>
              </a:spcAft>
              <a:buClrTx/>
              <a:buSzTx/>
              <a:buNone/>
              <a:tabLst/>
            </a:pPr>
            <a:r>
              <a:rPr kumimoji="0" lang="en-US" sz="2400" b="0" i="0" u="none" strike="noStrike" cap="none" normalizeH="0" baseline="0" dirty="0" smtClean="0">
                <a:ln>
                  <a:noFill/>
                </a:ln>
                <a:solidFill>
                  <a:srgbClr val="FF0000"/>
                </a:solidFill>
                <a:effectLst/>
                <a:latin typeface="Arial" pitchFamily="34" charset="0"/>
                <a:ea typeface="宋体" pitchFamily="2" charset="-122"/>
                <a:cs typeface="Arial" pitchFamily="34" charset="0"/>
              </a:rPr>
              <a:t>Go to evil.com!</a:t>
            </a:r>
          </a:p>
        </p:txBody>
      </p:sp>
      <p:sp>
        <p:nvSpPr>
          <p:cNvPr id="30" name="TextBox 29"/>
          <p:cNvSpPr txBox="1"/>
          <p:nvPr/>
        </p:nvSpPr>
        <p:spPr>
          <a:xfrm>
            <a:off x="3505200" y="2438400"/>
            <a:ext cx="1514475" cy="461665"/>
          </a:xfrm>
          <a:prstGeom prst="rect">
            <a:avLst/>
          </a:prstGeom>
          <a:noFill/>
        </p:spPr>
        <p:txBody>
          <a:bodyPr wrap="square" rtlCol="0">
            <a:spAutoFit/>
          </a:bodyPr>
          <a:lstStyle/>
          <a:p>
            <a:pPr>
              <a:buNone/>
            </a:pPr>
            <a:r>
              <a:rPr lang="en-US" sz="1200" i="0" dirty="0" smtClean="0">
                <a:solidFill>
                  <a:srgbClr val="FF0000"/>
                </a:solidFill>
              </a:rPr>
              <a:t>From: Chuck</a:t>
            </a:r>
          </a:p>
          <a:p>
            <a:pPr>
              <a:buNone/>
            </a:pPr>
            <a:r>
              <a:rPr lang="en-US" sz="1200" i="0" dirty="0" smtClean="0">
                <a:solidFill>
                  <a:srgbClr val="FF0000"/>
                </a:solidFill>
              </a:rPr>
              <a:t>Go to evil.com!</a:t>
            </a:r>
            <a:endParaRPr lang="en-US" sz="1200" i="0" dirty="0">
              <a:solidFill>
                <a:srgbClr val="FF0000"/>
              </a:solidFill>
            </a:endParaRPr>
          </a:p>
        </p:txBody>
      </p:sp>
      <p:sp>
        <p:nvSpPr>
          <p:cNvPr id="26" name="Title 1"/>
          <p:cNvSpPr>
            <a:spLocks noGrp="1"/>
          </p:cNvSpPr>
          <p:nvPr>
            <p:ph type="title"/>
          </p:nvPr>
        </p:nvSpPr>
        <p:spPr>
          <a:xfrm>
            <a:off x="457200" y="0"/>
            <a:ext cx="8229600" cy="1143000"/>
          </a:xfrm>
        </p:spPr>
        <p:txBody>
          <a:bodyPr/>
          <a:lstStyle/>
          <a:p>
            <a:endParaRPr lang="en-US" dirty="0"/>
          </a:p>
        </p:txBody>
      </p:sp>
      <p:grpSp>
        <p:nvGrpSpPr>
          <p:cNvPr id="3" name="Group 2"/>
          <p:cNvGrpSpPr/>
          <p:nvPr/>
        </p:nvGrpSpPr>
        <p:grpSpPr>
          <a:xfrm>
            <a:off x="228600" y="5029200"/>
            <a:ext cx="1676400" cy="857693"/>
            <a:chOff x="228600" y="5029200"/>
            <a:chExt cx="1676400" cy="857693"/>
          </a:xfrm>
        </p:grpSpPr>
        <p:sp>
          <p:nvSpPr>
            <p:cNvPr id="31" name="TextBox 30"/>
            <p:cNvSpPr txBox="1"/>
            <p:nvPr/>
          </p:nvSpPr>
          <p:spPr>
            <a:xfrm>
              <a:off x="228600" y="5311069"/>
              <a:ext cx="1219200" cy="480131"/>
            </a:xfrm>
            <a:prstGeom prst="rect">
              <a:avLst/>
            </a:prstGeom>
            <a:noFill/>
          </p:spPr>
          <p:txBody>
            <a:bodyPr wrap="square" rtlCol="0">
              <a:spAutoFit/>
            </a:bodyPr>
            <a:lstStyle/>
            <a:p>
              <a:pPr>
                <a:buNone/>
              </a:pPr>
              <a:r>
                <a:rPr lang="en-US" i="0" dirty="0" smtClean="0">
                  <a:solidFill>
                    <a:schemeClr val="tx1"/>
                  </a:solidFill>
                </a:rPr>
                <a:t>Chuck</a:t>
              </a:r>
              <a:endParaRPr lang="en-US" i="0" dirty="0">
                <a:solidFill>
                  <a:schemeClr val="tx1"/>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9200"/>
              <a:ext cx="457200" cy="857693"/>
            </a:xfrm>
            <a:prstGeom prst="rect">
              <a:avLst/>
            </a:prstGeom>
          </p:spPr>
        </p:pic>
      </p:grpSp>
    </p:spTree>
    <p:custDataLst>
      <p:tags r:id="rId1"/>
    </p:custDataLst>
    <p:extLst>
      <p:ext uri="{BB962C8B-B14F-4D97-AF65-F5344CB8AC3E}">
        <p14:creationId xmlns:p14="http://schemas.microsoft.com/office/powerpoint/2010/main" val="4079082696"/>
      </p:ext>
    </p:extLst>
  </p:cSld>
  <p:clrMapOvr>
    <a:masterClrMapping/>
  </p:clrMapOvr>
  <mc:AlternateContent xmlns:mc="http://schemas.openxmlformats.org/markup-compatibility/2006" xmlns:p14="http://schemas.microsoft.com/office/powerpoint/2010/main">
    <mc:Choice Requires="p14">
      <p:transition spd="slow" p14:dur="2000" advTm="88003"/>
    </mc:Choice>
    <mc:Fallback xmlns="">
      <p:transition spd="slow" advTm="880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42" presetClass="path" presetSubtype="0" accel="50000" decel="50000" fill="hold" grpId="1" nodeType="withEffect">
                                  <p:stCondLst>
                                    <p:cond delay="2000"/>
                                  </p:stCondLst>
                                  <p:childTnLst>
                                    <p:animMotion origin="layout" path="M 3.33333E-6 1.226E-6 L -0.32084 -0.31807 " pathEditMode="relative" rAng="0" ptsTypes="AA">
                                      <p:cBhvr>
                                        <p:cTn id="34" dur="2000" fill="hold"/>
                                        <p:tgtEl>
                                          <p:spTgt spid="22"/>
                                        </p:tgtEl>
                                        <p:attrNameLst>
                                          <p:attrName>ppt_x</p:attrName>
                                          <p:attrName>ppt_y</p:attrName>
                                        </p:attrNameLst>
                                      </p:cBhvr>
                                      <p:rCtr x="-16042" y="-15915"/>
                                    </p:animMotion>
                                  </p:childTnLst>
                                </p:cTn>
                              </p:par>
                            </p:childTnLst>
                          </p:cTn>
                        </p:par>
                        <p:par>
                          <p:cTn id="35" fill="hold">
                            <p:stCondLst>
                              <p:cond delay="4000"/>
                            </p:stCondLst>
                            <p:childTnLst>
                              <p:par>
                                <p:cTn id="36" presetID="10" presetClass="exit" presetSubtype="0" fill="hold" grpId="2" nodeType="afterEffect">
                                  <p:stCondLst>
                                    <p:cond delay="100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par>
                                <p:cTn id="39" presetID="10" presetClass="entr" presetSubtype="0" fill="hold" grpId="0" nodeType="withEffect">
                                  <p:stCondLst>
                                    <p:cond delay="10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42" presetClass="path" presetSubtype="0" accel="50000" decel="50000" fill="hold" grpId="1" nodeType="withEffect">
                                  <p:stCondLst>
                                    <p:cond delay="2000"/>
                                  </p:stCondLst>
                                  <p:childTnLst>
                                    <p:animMotion origin="layout" path="M 3.88889E-6 4.80916E-6 L -0.08716 -0.3227 " pathEditMode="relative" rAng="0" ptsTypes="AA">
                                      <p:cBhvr>
                                        <p:cTn id="47" dur="2000" fill="hold"/>
                                        <p:tgtEl>
                                          <p:spTgt spid="24"/>
                                        </p:tgtEl>
                                        <p:attrNameLst>
                                          <p:attrName>ppt_x</p:attrName>
                                          <p:attrName>ppt_y</p:attrName>
                                        </p:attrNameLst>
                                      </p:cBhvr>
                                      <p:rCtr x="-4358" y="-16146"/>
                                    </p:animMotion>
                                  </p:childTnLst>
                                </p:cTn>
                              </p:par>
                            </p:childTnLst>
                          </p:cTn>
                        </p:par>
                        <p:par>
                          <p:cTn id="48" fill="hold">
                            <p:stCondLst>
                              <p:cond delay="4000"/>
                            </p:stCondLst>
                            <p:childTnLst>
                              <p:par>
                                <p:cTn id="49" presetID="10" presetClass="exit" presetSubtype="0" fill="hold" grpId="2" nodeType="afterEffect">
                                  <p:stCondLst>
                                    <p:cond delay="100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par>
                                <p:cTn id="52" presetID="10" presetClass="entr" presetSubtype="0" fill="hold" grpId="0" nodeType="withEffect">
                                  <p:stCondLst>
                                    <p:cond delay="100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par>
                          <p:cTn id="67" fill="hold">
                            <p:stCondLst>
                              <p:cond delay="0"/>
                            </p:stCondLst>
                            <p:childTnLst>
                              <p:par>
                                <p:cTn id="68" presetID="42" presetClass="path" presetSubtype="0" accel="50000" decel="50000" fill="hold" grpId="1" nodeType="afterEffect">
                                  <p:stCondLst>
                                    <p:cond delay="2000"/>
                                  </p:stCondLst>
                                  <p:childTnLst>
                                    <p:animMotion origin="layout" path="M -3.33333E-6 2.35485E-6 L -0.075 -0.32663 " pathEditMode="relative" rAng="0" ptsTypes="AA">
                                      <p:cBhvr>
                                        <p:cTn id="69" dur="2000" fill="hold"/>
                                        <p:tgtEl>
                                          <p:spTgt spid="29"/>
                                        </p:tgtEl>
                                        <p:attrNameLst>
                                          <p:attrName>ppt_x</p:attrName>
                                          <p:attrName>ppt_y</p:attrName>
                                        </p:attrNameLst>
                                      </p:cBhvr>
                                      <p:rCtr x="-3750" y="-16331"/>
                                    </p:animMotion>
                                  </p:childTnLst>
                                </p:cTn>
                              </p:par>
                            </p:childTnLst>
                          </p:cTn>
                        </p:par>
                        <p:par>
                          <p:cTn id="70" fill="hold">
                            <p:stCondLst>
                              <p:cond delay="4000"/>
                            </p:stCondLst>
                            <p:childTnLst>
                              <p:par>
                                <p:cTn id="71" presetID="10" presetClass="exit" presetSubtype="0" fill="hold" grpId="2" nodeType="afterEffect">
                                  <p:stCondLst>
                                    <p:cond delay="1000"/>
                                  </p:stCondLst>
                                  <p:childTnLst>
                                    <p:animEffect transition="out" filter="fade">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par>
                                <p:cTn id="74" presetID="10" presetClass="entr" presetSubtype="0" fill="hold" grpId="0" nodeType="withEffect">
                                  <p:stCondLst>
                                    <p:cond delay="100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2" grpId="1" animBg="1"/>
      <p:bldP spid="22" grpId="2" animBg="1"/>
      <p:bldP spid="23" grpId="0"/>
      <p:bldP spid="24" grpId="0" animBg="1"/>
      <p:bldP spid="24" grpId="1" animBg="1"/>
      <p:bldP spid="24" grpId="2" animBg="1"/>
      <p:bldP spid="25" grpId="0"/>
      <p:bldP spid="29" grpId="0" animBg="1"/>
      <p:bldP spid="29" grpId="1" animBg="1"/>
      <p:bldP spid="29" grpId="2" animBg="1"/>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A977956-C97C-4DB0-99BB-ECF1321B175A}" type="slidenum">
              <a:rPr lang="en-US" altLang="zh-CN" smtClean="0"/>
              <a:pPr>
                <a:defRPr/>
              </a:pPr>
              <a:t>31</a:t>
            </a:fld>
            <a:endParaRPr lang="en-US" altLang="zh-CN"/>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98" y="3545928"/>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198" y="5525487"/>
            <a:ext cx="457200" cy="857693"/>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76400"/>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453228"/>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875" y="4443578"/>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362" y="2686050"/>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76400"/>
            <a:ext cx="447675" cy="857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38100" cap="flat" cmpd="sng" algn="ctr">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a:stCxn id="12" idx="3"/>
            <a:endCxn id="8" idx="1"/>
          </p:cNvCxnSpPr>
          <p:nvPr/>
        </p:nvCxnSpPr>
        <p:spPr bwMode="auto">
          <a:xfrm>
            <a:off x="1590675" y="2105025"/>
            <a:ext cx="2524125" cy="0"/>
          </a:xfrm>
          <a:prstGeom prst="line">
            <a:avLst/>
          </a:prstGeom>
          <a:noFill/>
          <a:ln w="25400" cap="flat" cmpd="sng" algn="ctr">
            <a:solidFill>
              <a:schemeClr val="tx1"/>
            </a:solidFill>
            <a:prstDash val="solid"/>
            <a:round/>
            <a:headEnd type="none" w="med" len="med"/>
            <a:tailEnd type="none" w="med" len="med"/>
          </a:ln>
          <a:effectLst/>
        </p:spPr>
      </p:cxnSp>
      <p:cxnSp>
        <p:nvCxnSpPr>
          <p:cNvPr id="16" name="Straight Connector 15"/>
          <p:cNvCxnSpPr>
            <a:stCxn id="8" idx="3"/>
            <a:endCxn id="11" idx="1"/>
          </p:cNvCxnSpPr>
          <p:nvPr/>
        </p:nvCxnSpPr>
        <p:spPr bwMode="auto">
          <a:xfrm>
            <a:off x="4562475" y="2105025"/>
            <a:ext cx="2528887" cy="1009650"/>
          </a:xfrm>
          <a:prstGeom prst="line">
            <a:avLst/>
          </a:prstGeom>
          <a:noFill/>
          <a:ln w="25400" cap="flat" cmpd="sng" algn="ctr">
            <a:solidFill>
              <a:schemeClr val="tx1"/>
            </a:solidFill>
            <a:prstDash val="solid"/>
            <a:round/>
            <a:headEnd type="none" w="med" len="med"/>
            <a:tailEnd type="none" w="med" len="med"/>
          </a:ln>
          <a:effectLst/>
        </p:spPr>
      </p:cxnSp>
      <p:cxnSp>
        <p:nvCxnSpPr>
          <p:cNvPr id="18" name="Straight Connector 17"/>
          <p:cNvCxnSpPr>
            <a:stCxn id="11" idx="2"/>
            <a:endCxn id="10" idx="0"/>
          </p:cNvCxnSpPr>
          <p:nvPr/>
        </p:nvCxnSpPr>
        <p:spPr bwMode="auto">
          <a:xfrm>
            <a:off x="7315200" y="3543300"/>
            <a:ext cx="402513" cy="900278"/>
          </a:xfrm>
          <a:prstGeom prst="line">
            <a:avLst/>
          </a:prstGeom>
          <a:noFill/>
          <a:ln w="25400" cap="flat" cmpd="sng" algn="ctr">
            <a:solidFill>
              <a:schemeClr val="tx1"/>
            </a:solidFill>
            <a:prstDash val="solid"/>
            <a:round/>
            <a:headEnd type="none" w="med" len="med"/>
            <a:tailEnd type="none" w="med" len="med"/>
          </a:ln>
          <a:effectLst/>
        </p:spPr>
      </p:cxnSp>
      <p:cxnSp>
        <p:nvCxnSpPr>
          <p:cNvPr id="20" name="Straight Connector 19"/>
          <p:cNvCxnSpPr>
            <a:stCxn id="10" idx="1"/>
            <a:endCxn id="9" idx="3"/>
          </p:cNvCxnSpPr>
          <p:nvPr/>
        </p:nvCxnSpPr>
        <p:spPr bwMode="auto">
          <a:xfrm flipH="1">
            <a:off x="5934075" y="4872203"/>
            <a:ext cx="1559800" cy="1009650"/>
          </a:xfrm>
          <a:prstGeom prst="line">
            <a:avLst/>
          </a:prstGeom>
          <a:noFill/>
          <a:ln w="25400" cap="flat" cmpd="sng" algn="ctr">
            <a:solidFill>
              <a:schemeClr val="tx1"/>
            </a:solidFill>
            <a:prstDash val="solid"/>
            <a:round/>
            <a:headEnd type="none" w="med" len="med"/>
            <a:tailEnd type="none" w="med" len="med"/>
          </a:ln>
          <a:effectLst/>
        </p:spPr>
      </p:cxnSp>
      <p:cxnSp>
        <p:nvCxnSpPr>
          <p:cNvPr id="22" name="Straight Connector 21"/>
          <p:cNvCxnSpPr>
            <a:stCxn id="12" idx="2"/>
            <a:endCxn id="5" idx="0"/>
          </p:cNvCxnSpPr>
          <p:nvPr/>
        </p:nvCxnSpPr>
        <p:spPr bwMode="auto">
          <a:xfrm flipH="1">
            <a:off x="1366836" y="2533650"/>
            <a:ext cx="2" cy="1012278"/>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a:stCxn id="5" idx="3"/>
          </p:cNvCxnSpPr>
          <p:nvPr/>
        </p:nvCxnSpPr>
        <p:spPr bwMode="auto">
          <a:xfrm flipV="1">
            <a:off x="1590673" y="2533650"/>
            <a:ext cx="2676527" cy="1440903"/>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a:stCxn id="9" idx="0"/>
          </p:cNvCxnSpPr>
          <p:nvPr/>
        </p:nvCxnSpPr>
        <p:spPr bwMode="auto">
          <a:xfrm flipV="1">
            <a:off x="5710238" y="3505200"/>
            <a:ext cx="1381124" cy="1948028"/>
          </a:xfrm>
          <a:prstGeom prst="line">
            <a:avLst/>
          </a:prstGeom>
          <a:noFill/>
          <a:ln w="25400" cap="flat" cmpd="sng" algn="ctr">
            <a:solidFill>
              <a:schemeClr val="tx1"/>
            </a:solidFill>
            <a:prstDash val="solid"/>
            <a:round/>
            <a:headEnd type="none" w="med" len="med"/>
            <a:tailEnd type="none" w="med" len="med"/>
          </a:ln>
          <a:effectLst/>
        </p:spPr>
      </p:cxnSp>
      <p:sp>
        <p:nvSpPr>
          <p:cNvPr id="27" name="Snip Single Corner Rectangle 26"/>
          <p:cNvSpPr/>
          <p:nvPr/>
        </p:nvSpPr>
        <p:spPr bwMode="auto">
          <a:xfrm>
            <a:off x="381000" y="1752600"/>
            <a:ext cx="685798" cy="781050"/>
          </a:xfrm>
          <a:prstGeom prst="snip1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Benign</a:t>
            </a: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 post1</a:t>
            </a:r>
          </a:p>
          <a:p>
            <a:pPr marR="0" algn="l" defTabSz="914400" rtl="0" eaLnBrk="1" fontAlgn="base" latinLnBrk="0" hangingPunct="1">
              <a:lnSpc>
                <a:spcPct val="120000"/>
              </a:lnSpc>
              <a:spcBef>
                <a:spcPct val="20000"/>
              </a:spcBef>
              <a:spcAft>
                <a:spcPct val="0"/>
              </a:spcAft>
              <a:buClrTx/>
              <a:buSzTx/>
              <a:buNone/>
              <a:tabLst/>
            </a:pPr>
            <a:r>
              <a:rPr lang="en-US" sz="800" i="0" baseline="0" dirty="0" smtClean="0">
                <a:solidFill>
                  <a:schemeClr val="tx1"/>
                </a:solidFill>
                <a:latin typeface="Arial" pitchFamily="34" charset="0"/>
                <a:cs typeface="Arial" pitchFamily="34" charset="0"/>
              </a:rPr>
              <a:t>Benign post2</a:t>
            </a:r>
            <a:endPar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28" name="Snip Single Corner Rectangle 27"/>
          <p:cNvSpPr/>
          <p:nvPr/>
        </p:nvSpPr>
        <p:spPr bwMode="auto">
          <a:xfrm>
            <a:off x="381000" y="3638550"/>
            <a:ext cx="685798" cy="781050"/>
          </a:xfrm>
          <a:prstGeom prst="snip1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Benign</a:t>
            </a: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 post1</a:t>
            </a:r>
          </a:p>
          <a:p>
            <a:pPr marR="0" algn="l" defTabSz="914400" rtl="0" eaLnBrk="1" fontAlgn="base" latinLnBrk="0" hangingPunct="1">
              <a:lnSpc>
                <a:spcPct val="120000"/>
              </a:lnSpc>
              <a:spcBef>
                <a:spcPct val="20000"/>
              </a:spcBef>
              <a:spcAft>
                <a:spcPct val="0"/>
              </a:spcAft>
              <a:buClrTx/>
              <a:buSzTx/>
              <a:buNone/>
              <a:tabLst/>
            </a:pPr>
            <a:r>
              <a:rPr lang="en-US" sz="800" i="0" baseline="0" dirty="0" smtClean="0">
                <a:solidFill>
                  <a:schemeClr val="tx1"/>
                </a:solidFill>
                <a:latin typeface="Arial" pitchFamily="34" charset="0"/>
                <a:cs typeface="Arial" pitchFamily="34" charset="0"/>
              </a:rPr>
              <a:t>Benign post2</a:t>
            </a:r>
          </a:p>
          <a:p>
            <a:pPr marR="0" algn="l" defTabSz="914400" rtl="0" eaLnBrk="1" fontAlgn="base" latinLnBrk="0" hangingPunct="1">
              <a:lnSpc>
                <a:spcPct val="120000"/>
              </a:lnSpc>
              <a:spcBef>
                <a:spcPct val="20000"/>
              </a:spcBef>
              <a:spcAft>
                <a:spcPct val="0"/>
              </a:spcAft>
              <a:buClrTx/>
              <a:buSzTx/>
              <a:buNone/>
              <a:tabLst/>
            </a:pPr>
            <a:r>
              <a:rPr kumimoji="0" lang="en-US" sz="800" b="1" i="0" u="none" strike="noStrike" cap="none" normalizeH="0" dirty="0" smtClean="0">
                <a:ln>
                  <a:noFill/>
                </a:ln>
                <a:solidFill>
                  <a:srgbClr val="FF0000"/>
                </a:solidFill>
                <a:effectLst/>
                <a:latin typeface="Arial" pitchFamily="34" charset="0"/>
                <a:ea typeface="宋体" pitchFamily="2" charset="-122"/>
                <a:cs typeface="Arial" pitchFamily="34" charset="0"/>
              </a:rPr>
              <a:t>Malicious</a:t>
            </a:r>
            <a:r>
              <a:rPr kumimoji="0" lang="en-US" sz="800" b="0" i="0" u="none" strike="noStrike" cap="none" normalizeH="0" dirty="0" smtClean="0">
                <a:ln>
                  <a:noFill/>
                </a:ln>
                <a:solidFill>
                  <a:srgbClr val="FF0000"/>
                </a:solidFill>
                <a:effectLst/>
                <a:latin typeface="Arial" pitchFamily="34" charset="0"/>
                <a:ea typeface="宋体" pitchFamily="2" charset="-122"/>
                <a:cs typeface="Arial" pitchFamily="34" charset="0"/>
              </a:rPr>
              <a:t> p1</a:t>
            </a:r>
          </a:p>
          <a:p>
            <a:pPr marR="0" algn="l" defTabSz="914400" rtl="0" eaLnBrk="1" fontAlgn="base" latinLnBrk="0" hangingPunct="1">
              <a:lnSpc>
                <a:spcPct val="120000"/>
              </a:lnSpc>
              <a:spcBef>
                <a:spcPct val="20000"/>
              </a:spcBef>
              <a:spcAft>
                <a:spcPct val="0"/>
              </a:spcAft>
              <a:buClrTx/>
              <a:buSzTx/>
              <a:buNone/>
              <a:tabLst/>
            </a:pPr>
            <a:r>
              <a:rPr lang="en-US" sz="800" b="1" i="0" baseline="0" dirty="0" smtClean="0">
                <a:solidFill>
                  <a:srgbClr val="FF0000"/>
                </a:solidFill>
                <a:latin typeface="Arial" pitchFamily="34" charset="0"/>
                <a:cs typeface="Arial" pitchFamily="34" charset="0"/>
              </a:rPr>
              <a:t>Malicious</a:t>
            </a:r>
            <a:r>
              <a:rPr lang="en-US" sz="800" i="0" baseline="0" dirty="0" smtClean="0">
                <a:solidFill>
                  <a:srgbClr val="FF0000"/>
                </a:solidFill>
                <a:latin typeface="Arial" pitchFamily="34" charset="0"/>
                <a:cs typeface="Arial" pitchFamily="34" charset="0"/>
              </a:rPr>
              <a:t> p2</a:t>
            </a:r>
            <a:endParaRPr kumimoji="0" lang="en-US" sz="800" b="0" i="0" u="none" strike="noStrike" cap="none" normalizeH="0" baseline="0" dirty="0" smtClean="0">
              <a:ln>
                <a:noFill/>
              </a:ln>
              <a:solidFill>
                <a:srgbClr val="FF0000"/>
              </a:solidFill>
              <a:effectLst/>
              <a:latin typeface="Arial" pitchFamily="34" charset="0"/>
              <a:cs typeface="Arial" pitchFamily="34" charset="0"/>
            </a:endParaRPr>
          </a:p>
        </p:txBody>
      </p:sp>
      <p:sp>
        <p:nvSpPr>
          <p:cNvPr id="29" name="Snip Single Corner Rectangle 28"/>
          <p:cNvSpPr/>
          <p:nvPr/>
        </p:nvSpPr>
        <p:spPr bwMode="auto">
          <a:xfrm>
            <a:off x="4648202" y="1276350"/>
            <a:ext cx="685798" cy="781050"/>
          </a:xfrm>
          <a:prstGeom prst="snip1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Benign</a:t>
            </a: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 post1</a:t>
            </a:r>
          </a:p>
          <a:p>
            <a:pPr marR="0" algn="l" defTabSz="914400" rtl="0" eaLnBrk="1" fontAlgn="base" latinLnBrk="0" hangingPunct="1">
              <a:lnSpc>
                <a:spcPct val="120000"/>
              </a:lnSpc>
              <a:spcBef>
                <a:spcPct val="20000"/>
              </a:spcBef>
              <a:spcAft>
                <a:spcPct val="0"/>
              </a:spcAft>
              <a:buClrTx/>
              <a:buSzTx/>
              <a:buNone/>
              <a:tabLst/>
            </a:pPr>
            <a:r>
              <a:rPr lang="en-US" sz="800" i="0" baseline="0" dirty="0" smtClean="0">
                <a:solidFill>
                  <a:schemeClr val="tx1"/>
                </a:solidFill>
                <a:latin typeface="Arial" pitchFamily="34" charset="0"/>
                <a:cs typeface="Arial" pitchFamily="34" charset="0"/>
              </a:rPr>
              <a:t>Benign post2</a:t>
            </a:r>
          </a:p>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Benign post3</a:t>
            </a:r>
          </a:p>
          <a:p>
            <a:pPr marR="0" algn="l" defTabSz="914400" rtl="0" eaLnBrk="1" fontAlgn="base" latinLnBrk="0" hangingPunct="1">
              <a:lnSpc>
                <a:spcPct val="120000"/>
              </a:lnSpc>
              <a:spcBef>
                <a:spcPct val="20000"/>
              </a:spcBef>
              <a:spcAft>
                <a:spcPct val="0"/>
              </a:spcAft>
              <a:buClrTx/>
              <a:buSzTx/>
              <a:buNone/>
              <a:tabLst/>
            </a:pPr>
            <a:r>
              <a:rPr lang="en-US" sz="800" b="1" i="0" baseline="0" dirty="0" smtClean="0">
                <a:solidFill>
                  <a:srgbClr val="FF0000"/>
                </a:solidFill>
                <a:latin typeface="Arial" pitchFamily="34" charset="0"/>
                <a:cs typeface="Arial" pitchFamily="34" charset="0"/>
              </a:rPr>
              <a:t>Malicious</a:t>
            </a:r>
            <a:r>
              <a:rPr lang="en-US" sz="800" i="0" baseline="0" dirty="0" smtClean="0">
                <a:solidFill>
                  <a:srgbClr val="FF0000"/>
                </a:solidFill>
                <a:latin typeface="Arial" pitchFamily="34" charset="0"/>
                <a:cs typeface="Arial" pitchFamily="34" charset="0"/>
              </a:rPr>
              <a:t> p1</a:t>
            </a:r>
            <a:endParaRPr kumimoji="0" lang="en-US" sz="800" b="0" i="0" u="none" strike="noStrike" cap="none" normalizeH="0" baseline="0" dirty="0" smtClean="0">
              <a:ln>
                <a:noFill/>
              </a:ln>
              <a:solidFill>
                <a:srgbClr val="FF0000"/>
              </a:solidFill>
              <a:effectLst/>
              <a:latin typeface="Arial" pitchFamily="34" charset="0"/>
              <a:cs typeface="Arial" pitchFamily="34" charset="0"/>
            </a:endParaRPr>
          </a:p>
        </p:txBody>
      </p:sp>
      <p:sp>
        <p:nvSpPr>
          <p:cNvPr id="30" name="Snip Single Corner Rectangle 29"/>
          <p:cNvSpPr/>
          <p:nvPr/>
        </p:nvSpPr>
        <p:spPr bwMode="auto">
          <a:xfrm>
            <a:off x="7620002" y="2724150"/>
            <a:ext cx="685798" cy="781050"/>
          </a:xfrm>
          <a:prstGeom prst="snip1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Benign</a:t>
            </a: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 post1</a:t>
            </a:r>
          </a:p>
          <a:p>
            <a:pPr marR="0" algn="l" defTabSz="914400" rtl="0" eaLnBrk="1" fontAlgn="base" latinLnBrk="0" hangingPunct="1">
              <a:lnSpc>
                <a:spcPct val="120000"/>
              </a:lnSpc>
              <a:spcBef>
                <a:spcPct val="20000"/>
              </a:spcBef>
              <a:spcAft>
                <a:spcPct val="0"/>
              </a:spcAft>
              <a:buClrTx/>
              <a:buSzTx/>
              <a:buNone/>
              <a:tabLst/>
            </a:pPr>
            <a:r>
              <a:rPr lang="en-US" sz="800" i="0" baseline="0" dirty="0" smtClean="0">
                <a:solidFill>
                  <a:schemeClr val="tx1"/>
                </a:solidFill>
                <a:latin typeface="Arial" pitchFamily="34" charset="0"/>
                <a:cs typeface="Arial" pitchFamily="34" charset="0"/>
              </a:rPr>
              <a:t>Benign post2</a:t>
            </a:r>
          </a:p>
          <a:p>
            <a:pPr marR="0" algn="l" defTabSz="914400" rtl="0" eaLnBrk="1" fontAlgn="base" latinLnBrk="0" hangingPunct="1">
              <a:lnSpc>
                <a:spcPct val="120000"/>
              </a:lnSpc>
              <a:spcBef>
                <a:spcPct val="20000"/>
              </a:spcBef>
              <a:spcAft>
                <a:spcPct val="0"/>
              </a:spcAft>
              <a:buClrTx/>
              <a:buSzTx/>
              <a:buNone/>
              <a:tabLst/>
            </a:pPr>
            <a:r>
              <a:rPr lang="en-US" sz="800" i="0" dirty="0" smtClean="0">
                <a:solidFill>
                  <a:schemeClr val="tx1"/>
                </a:solidFill>
                <a:latin typeface="Arial" pitchFamily="34" charset="0"/>
                <a:cs typeface="Arial" pitchFamily="34" charset="0"/>
              </a:rPr>
              <a:t>Benign post3</a:t>
            </a:r>
            <a:endParaRPr lang="en-US" sz="800" i="0" baseline="0" dirty="0" smtClean="0">
              <a:solidFill>
                <a:schemeClr val="tx1"/>
              </a:solidFill>
              <a:latin typeface="Arial" pitchFamily="34" charset="0"/>
              <a:cs typeface="Arial" pitchFamily="34" charset="0"/>
            </a:endParaRPr>
          </a:p>
          <a:p>
            <a:pPr marR="0" algn="l" defTabSz="914400" rtl="0" eaLnBrk="1" fontAlgn="base" latinLnBrk="0" hangingPunct="1">
              <a:lnSpc>
                <a:spcPct val="120000"/>
              </a:lnSpc>
              <a:spcBef>
                <a:spcPct val="20000"/>
              </a:spcBef>
              <a:spcAft>
                <a:spcPct val="0"/>
              </a:spcAft>
              <a:buClrTx/>
              <a:buSzTx/>
              <a:buNone/>
              <a:tabLst/>
            </a:pPr>
            <a:r>
              <a:rPr kumimoji="0" lang="en-US" sz="800" b="1" i="0" u="none" strike="noStrike" cap="none" normalizeH="0" dirty="0" smtClean="0">
                <a:ln>
                  <a:noFill/>
                </a:ln>
                <a:solidFill>
                  <a:srgbClr val="FF0000"/>
                </a:solidFill>
                <a:effectLst/>
                <a:latin typeface="Arial" pitchFamily="34" charset="0"/>
                <a:ea typeface="宋体" pitchFamily="2" charset="-122"/>
                <a:cs typeface="Arial" pitchFamily="34" charset="0"/>
              </a:rPr>
              <a:t>Malicious</a:t>
            </a:r>
            <a:r>
              <a:rPr kumimoji="0" lang="en-US" sz="800" b="0" i="0" u="none" strike="noStrike" cap="none" normalizeH="0" dirty="0" smtClean="0">
                <a:ln>
                  <a:noFill/>
                </a:ln>
                <a:solidFill>
                  <a:srgbClr val="FF0000"/>
                </a:solidFill>
                <a:effectLst/>
                <a:latin typeface="Arial" pitchFamily="34" charset="0"/>
                <a:ea typeface="宋体" pitchFamily="2" charset="-122"/>
                <a:cs typeface="Arial" pitchFamily="34" charset="0"/>
              </a:rPr>
              <a:t> p1</a:t>
            </a:r>
            <a:endParaRPr kumimoji="0" lang="en-US" sz="800" b="0" i="0" u="none" strike="noStrike" cap="none" normalizeH="0" baseline="0" dirty="0" smtClean="0">
              <a:ln>
                <a:noFill/>
              </a:ln>
              <a:solidFill>
                <a:srgbClr val="FF0000"/>
              </a:solidFill>
              <a:effectLst/>
              <a:latin typeface="Arial" pitchFamily="34" charset="0"/>
              <a:ea typeface="宋体" pitchFamily="2" charset="-122"/>
              <a:cs typeface="Arial" pitchFamily="34" charset="0"/>
            </a:endParaRPr>
          </a:p>
        </p:txBody>
      </p:sp>
      <p:sp>
        <p:nvSpPr>
          <p:cNvPr id="31" name="Snip Single Corner Rectangle 30"/>
          <p:cNvSpPr/>
          <p:nvPr/>
        </p:nvSpPr>
        <p:spPr bwMode="auto">
          <a:xfrm>
            <a:off x="8077202" y="4495800"/>
            <a:ext cx="685798" cy="781050"/>
          </a:xfrm>
          <a:prstGeom prst="snip1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Benign</a:t>
            </a: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 post1</a:t>
            </a:r>
          </a:p>
          <a:p>
            <a:pPr marR="0" algn="l" defTabSz="914400" rtl="0" eaLnBrk="1" fontAlgn="base" latinLnBrk="0" hangingPunct="1">
              <a:lnSpc>
                <a:spcPct val="120000"/>
              </a:lnSpc>
              <a:spcBef>
                <a:spcPct val="20000"/>
              </a:spcBef>
              <a:spcAft>
                <a:spcPct val="0"/>
              </a:spcAft>
              <a:buClrTx/>
              <a:buSzTx/>
              <a:buNone/>
              <a:tabLst/>
            </a:pPr>
            <a:r>
              <a:rPr lang="en-US" sz="800" i="0" baseline="0" dirty="0" smtClean="0">
                <a:solidFill>
                  <a:schemeClr val="tx1"/>
                </a:solidFill>
                <a:latin typeface="Arial" pitchFamily="34" charset="0"/>
                <a:cs typeface="Arial" pitchFamily="34" charset="0"/>
              </a:rPr>
              <a:t>Benign post2</a:t>
            </a:r>
            <a:endPar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32" name="Snip Single Corner Rectangle 31"/>
          <p:cNvSpPr/>
          <p:nvPr/>
        </p:nvSpPr>
        <p:spPr bwMode="auto">
          <a:xfrm>
            <a:off x="6019800" y="5924550"/>
            <a:ext cx="685798" cy="781050"/>
          </a:xfrm>
          <a:prstGeom prst="snip1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Benign</a:t>
            </a:r>
            <a:r>
              <a:rPr kumimoji="0" lang="en-US" sz="800" b="0" i="0" u="none" strike="noStrike" cap="none" normalizeH="0" dirty="0" smtClean="0">
                <a:ln>
                  <a:noFill/>
                </a:ln>
                <a:solidFill>
                  <a:schemeClr val="tx1"/>
                </a:solidFill>
                <a:effectLst/>
                <a:latin typeface="Arial" pitchFamily="34" charset="0"/>
                <a:ea typeface="宋体" pitchFamily="2" charset="-122"/>
                <a:cs typeface="Arial" pitchFamily="34" charset="0"/>
              </a:rPr>
              <a:t> post1</a:t>
            </a:r>
          </a:p>
          <a:p>
            <a:pPr marR="0" algn="l" defTabSz="914400" rtl="0" eaLnBrk="1" fontAlgn="base" latinLnBrk="0" hangingPunct="1">
              <a:lnSpc>
                <a:spcPct val="120000"/>
              </a:lnSpc>
              <a:spcBef>
                <a:spcPct val="20000"/>
              </a:spcBef>
              <a:spcAft>
                <a:spcPct val="0"/>
              </a:spcAft>
              <a:buClrTx/>
              <a:buSzTx/>
              <a:buNone/>
              <a:tabLst/>
            </a:pPr>
            <a:r>
              <a:rPr lang="en-US" sz="800" i="0" baseline="0" dirty="0" smtClean="0">
                <a:solidFill>
                  <a:schemeClr val="tx1"/>
                </a:solidFill>
                <a:latin typeface="Arial" pitchFamily="34" charset="0"/>
                <a:cs typeface="Arial" pitchFamily="34" charset="0"/>
              </a:rPr>
              <a:t>Benign post2</a:t>
            </a:r>
          </a:p>
          <a:p>
            <a:pPr marR="0" algn="l" defTabSz="914400" rtl="0" eaLnBrk="1" fontAlgn="base" latinLnBrk="0" hangingPunct="1">
              <a:lnSpc>
                <a:spcPct val="120000"/>
              </a:lnSpc>
              <a:spcBef>
                <a:spcPct val="20000"/>
              </a:spcBef>
              <a:spcAft>
                <a:spcPct val="0"/>
              </a:spcAft>
              <a:buClrTx/>
              <a:buSzTx/>
              <a:buNone/>
              <a:tabLst/>
            </a:pPr>
            <a:r>
              <a:rPr kumimoji="0" lang="en-US" sz="800" b="1" i="0" u="none" strike="noStrike" cap="none" normalizeH="0" dirty="0" smtClean="0">
                <a:ln>
                  <a:noFill/>
                </a:ln>
                <a:solidFill>
                  <a:srgbClr val="FF0000"/>
                </a:solidFill>
                <a:effectLst/>
                <a:latin typeface="Arial" pitchFamily="34" charset="0"/>
                <a:ea typeface="宋体" pitchFamily="2" charset="-122"/>
                <a:cs typeface="Arial" pitchFamily="34" charset="0"/>
              </a:rPr>
              <a:t>Malicious</a:t>
            </a:r>
            <a:r>
              <a:rPr kumimoji="0" lang="en-US" sz="800" b="0" i="0" u="none" strike="noStrike" cap="none" normalizeH="0" dirty="0" smtClean="0">
                <a:ln>
                  <a:noFill/>
                </a:ln>
                <a:solidFill>
                  <a:srgbClr val="FF0000"/>
                </a:solidFill>
                <a:effectLst/>
                <a:latin typeface="Arial" pitchFamily="34" charset="0"/>
                <a:ea typeface="宋体" pitchFamily="2" charset="-122"/>
                <a:cs typeface="Arial" pitchFamily="34" charset="0"/>
              </a:rPr>
              <a:t> p1</a:t>
            </a:r>
          </a:p>
          <a:p>
            <a:pPr marR="0" algn="l" defTabSz="914400" rtl="0" eaLnBrk="1" fontAlgn="base" latinLnBrk="0" hangingPunct="1">
              <a:lnSpc>
                <a:spcPct val="120000"/>
              </a:lnSpc>
              <a:spcBef>
                <a:spcPct val="20000"/>
              </a:spcBef>
              <a:spcAft>
                <a:spcPct val="0"/>
              </a:spcAft>
              <a:buClrTx/>
              <a:buSzTx/>
              <a:buNone/>
              <a:tabLst/>
            </a:pPr>
            <a:r>
              <a:rPr lang="en-US" sz="800" b="1" i="0" baseline="0" dirty="0" smtClean="0">
                <a:solidFill>
                  <a:srgbClr val="FF0000"/>
                </a:solidFill>
                <a:latin typeface="Arial" pitchFamily="34" charset="0"/>
                <a:cs typeface="Arial" pitchFamily="34" charset="0"/>
              </a:rPr>
              <a:t>Malicious</a:t>
            </a:r>
            <a:r>
              <a:rPr lang="en-US" sz="800" i="0" baseline="0" dirty="0" smtClean="0">
                <a:solidFill>
                  <a:srgbClr val="FF0000"/>
                </a:solidFill>
                <a:latin typeface="Arial" pitchFamily="34" charset="0"/>
                <a:cs typeface="Arial" pitchFamily="34" charset="0"/>
              </a:rPr>
              <a:t> p2</a:t>
            </a:r>
            <a:endParaRPr kumimoji="0" lang="en-US" sz="800" b="0" i="0" u="none" strike="noStrike" cap="none" normalizeH="0" baseline="0" dirty="0" smtClean="0">
              <a:ln>
                <a:noFill/>
              </a:ln>
              <a:solidFill>
                <a:srgbClr val="FF0000"/>
              </a:solidFill>
              <a:effectLst/>
              <a:latin typeface="Arial" pitchFamily="34" charset="0"/>
              <a:cs typeface="Arial" pitchFamily="34" charset="0"/>
            </a:endParaRPr>
          </a:p>
        </p:txBody>
      </p:sp>
      <p:sp>
        <p:nvSpPr>
          <p:cNvPr id="33" name="Rounded Rectangular Callout 32"/>
          <p:cNvSpPr/>
          <p:nvPr/>
        </p:nvSpPr>
        <p:spPr bwMode="auto">
          <a:xfrm>
            <a:off x="1524000" y="1600200"/>
            <a:ext cx="457200" cy="381000"/>
          </a:xfrm>
          <a:prstGeom prst="wedgeRoundRectCallou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34" name="Rounded Rectangular Callout 33"/>
          <p:cNvSpPr/>
          <p:nvPr/>
        </p:nvSpPr>
        <p:spPr bwMode="auto">
          <a:xfrm>
            <a:off x="1447800" y="2590800"/>
            <a:ext cx="457200" cy="381000"/>
          </a:xfrm>
          <a:prstGeom prst="wedgeRoundRectCallout">
            <a:avLst>
              <a:gd name="adj1" fmla="val -36925"/>
              <a:gd name="adj2" fmla="val -67155"/>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35" name="Rounded Rectangular Callout 34"/>
          <p:cNvSpPr/>
          <p:nvPr/>
        </p:nvSpPr>
        <p:spPr bwMode="auto">
          <a:xfrm>
            <a:off x="3657600" y="1600200"/>
            <a:ext cx="457200" cy="381000"/>
          </a:xfrm>
          <a:prstGeom prst="wedgeRoundRectCallout">
            <a:avLst>
              <a:gd name="adj1" fmla="val 50432"/>
              <a:gd name="adj2" fmla="val 65259"/>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36" name="Rounded Rectangular Callout 35"/>
          <p:cNvSpPr/>
          <p:nvPr/>
        </p:nvSpPr>
        <p:spPr bwMode="auto">
          <a:xfrm>
            <a:off x="3581400" y="2209800"/>
            <a:ext cx="457200" cy="381000"/>
          </a:xfrm>
          <a:prstGeom prst="wedgeRoundRectCallout">
            <a:avLst>
              <a:gd name="adj1" fmla="val 66523"/>
              <a:gd name="adj2" fmla="val 1810"/>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37" name="Rounded Rectangular Callout 36"/>
          <p:cNvSpPr/>
          <p:nvPr/>
        </p:nvSpPr>
        <p:spPr bwMode="auto">
          <a:xfrm>
            <a:off x="1447800" y="3200400"/>
            <a:ext cx="457200" cy="381000"/>
          </a:xfrm>
          <a:prstGeom prst="wedgeRoundRectCallou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38" name="Rounded Rectangular Callout 37"/>
          <p:cNvSpPr/>
          <p:nvPr/>
        </p:nvSpPr>
        <p:spPr bwMode="auto">
          <a:xfrm>
            <a:off x="1524000" y="3352800"/>
            <a:ext cx="457200" cy="381000"/>
          </a:xfrm>
          <a:prstGeom prst="wedgeRoundRectCallout">
            <a:avLst>
              <a:gd name="adj1" fmla="val -36925"/>
              <a:gd name="adj2" fmla="val 68017"/>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39" name="Rounded Rectangular Callout 38"/>
          <p:cNvSpPr/>
          <p:nvPr/>
        </p:nvSpPr>
        <p:spPr bwMode="auto">
          <a:xfrm>
            <a:off x="4648200" y="2362200"/>
            <a:ext cx="457200" cy="381000"/>
          </a:xfrm>
          <a:prstGeom prst="wedgeRoundRectCallout">
            <a:avLst>
              <a:gd name="adj1" fmla="val -62212"/>
              <a:gd name="adj2" fmla="val -36810"/>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0" name="Rounded Rectangular Callout 39"/>
          <p:cNvSpPr/>
          <p:nvPr/>
        </p:nvSpPr>
        <p:spPr bwMode="auto">
          <a:xfrm>
            <a:off x="6553200" y="3124200"/>
            <a:ext cx="457200" cy="381000"/>
          </a:xfrm>
          <a:prstGeom prst="wedgeRoundRectCallout">
            <a:avLst>
              <a:gd name="adj1" fmla="val 64225"/>
              <a:gd name="adj2" fmla="val 7328"/>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1" name="Rounded Rectangular Callout 40"/>
          <p:cNvSpPr/>
          <p:nvPr/>
        </p:nvSpPr>
        <p:spPr bwMode="auto">
          <a:xfrm>
            <a:off x="7543800" y="3581400"/>
            <a:ext cx="457200" cy="381000"/>
          </a:xfrm>
          <a:prstGeom prst="wedgeRoundRectCallout">
            <a:avLst>
              <a:gd name="adj1" fmla="val -69109"/>
              <a:gd name="adj2" fmla="val -50603"/>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2" name="Rounded Rectangular Callout 41"/>
          <p:cNvSpPr/>
          <p:nvPr/>
        </p:nvSpPr>
        <p:spPr bwMode="auto">
          <a:xfrm>
            <a:off x="7772400" y="4114800"/>
            <a:ext cx="457200" cy="381000"/>
          </a:xfrm>
          <a:prstGeom prst="wedgeRoundRectCallou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3" name="Rounded Rectangular Callout 42"/>
          <p:cNvSpPr/>
          <p:nvPr/>
        </p:nvSpPr>
        <p:spPr bwMode="auto">
          <a:xfrm>
            <a:off x="7010400" y="4495800"/>
            <a:ext cx="457200" cy="381000"/>
          </a:xfrm>
          <a:prstGeom prst="wedgeRoundRectCallout">
            <a:avLst>
              <a:gd name="adj1" fmla="val 59627"/>
              <a:gd name="adj2" fmla="val -9224"/>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4" name="Rounded Rectangular Callout 43"/>
          <p:cNvSpPr/>
          <p:nvPr/>
        </p:nvSpPr>
        <p:spPr bwMode="auto">
          <a:xfrm>
            <a:off x="5867400" y="5257800"/>
            <a:ext cx="457200" cy="381000"/>
          </a:xfrm>
          <a:prstGeom prst="wedgeRoundRectCallout">
            <a:avLst>
              <a:gd name="adj1" fmla="val -36925"/>
              <a:gd name="adj2" fmla="val 76293"/>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5" name="Rounded Rectangular Callout 44"/>
          <p:cNvSpPr/>
          <p:nvPr/>
        </p:nvSpPr>
        <p:spPr bwMode="auto">
          <a:xfrm>
            <a:off x="5126420" y="5144487"/>
            <a:ext cx="457200" cy="381000"/>
          </a:xfrm>
          <a:prstGeom prst="wedgeRoundRectCallout">
            <a:avLst>
              <a:gd name="adj1" fmla="val 32041"/>
              <a:gd name="adj2" fmla="val 76293"/>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sp>
        <p:nvSpPr>
          <p:cNvPr id="46" name="Rounded Rectangular Callout 45"/>
          <p:cNvSpPr/>
          <p:nvPr/>
        </p:nvSpPr>
        <p:spPr bwMode="auto">
          <a:xfrm>
            <a:off x="6553200" y="3124200"/>
            <a:ext cx="457200" cy="381000"/>
          </a:xfrm>
          <a:prstGeom prst="wedgeRoundRectCallout">
            <a:avLst>
              <a:gd name="adj1" fmla="val 68822"/>
              <a:gd name="adj2" fmla="val -31293"/>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chemeClr val="tx1"/>
                </a:solidFill>
                <a:effectLst/>
                <a:latin typeface="Arial" pitchFamily="34" charset="0"/>
                <a:ea typeface="宋体" pitchFamily="2" charset="-122"/>
                <a:cs typeface="Arial" pitchFamily="34" charset="0"/>
              </a:rPr>
              <a:t>…</a:t>
            </a:r>
          </a:p>
        </p:txBody>
      </p:sp>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4704907"/>
            <a:ext cx="457200" cy="857693"/>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3352800"/>
            <a:ext cx="457200" cy="857693"/>
          </a:xfrm>
          <a:prstGeom prst="rect">
            <a:avLst/>
          </a:prstGeom>
        </p:spPr>
      </p:pic>
      <p:cxnSp>
        <p:nvCxnSpPr>
          <p:cNvPr id="51" name="Straight Connector 50"/>
          <p:cNvCxnSpPr>
            <a:stCxn id="7" idx="0"/>
            <a:endCxn id="5" idx="2"/>
          </p:cNvCxnSpPr>
          <p:nvPr/>
        </p:nvCxnSpPr>
        <p:spPr bwMode="auto">
          <a:xfrm flipV="1">
            <a:off x="1066798" y="4403178"/>
            <a:ext cx="300038" cy="1122309"/>
          </a:xfrm>
          <a:prstGeom prst="line">
            <a:avLst/>
          </a:prstGeom>
          <a:noFill/>
          <a:ln w="25400" cap="flat" cmpd="sng" algn="ctr">
            <a:solidFill>
              <a:schemeClr val="tx1"/>
            </a:solidFill>
            <a:prstDash val="solid"/>
            <a:round/>
            <a:headEnd type="none" w="med" len="med"/>
            <a:tailEnd type="none" w="med" len="med"/>
          </a:ln>
          <a:effectLst/>
        </p:spPr>
      </p:cxnSp>
      <p:cxnSp>
        <p:nvCxnSpPr>
          <p:cNvPr id="53" name="Straight Connector 52"/>
          <p:cNvCxnSpPr>
            <a:stCxn id="7" idx="3"/>
          </p:cNvCxnSpPr>
          <p:nvPr/>
        </p:nvCxnSpPr>
        <p:spPr bwMode="auto">
          <a:xfrm flipV="1">
            <a:off x="1295398" y="5453228"/>
            <a:ext cx="1828802" cy="501106"/>
          </a:xfrm>
          <a:prstGeom prst="line">
            <a:avLst/>
          </a:prstGeom>
          <a:noFill/>
          <a:ln w="25400" cap="flat" cmpd="sng" algn="ctr">
            <a:solidFill>
              <a:schemeClr val="tx1"/>
            </a:solidFill>
            <a:prstDash val="solid"/>
            <a:round/>
            <a:headEnd type="none" w="med" len="med"/>
            <a:tailEnd type="none" w="med" len="med"/>
          </a:ln>
          <a:effectLst/>
        </p:spPr>
      </p:cxnSp>
      <p:cxnSp>
        <p:nvCxnSpPr>
          <p:cNvPr id="57" name="Straight Connector 56"/>
          <p:cNvCxnSpPr>
            <a:stCxn id="49" idx="2"/>
          </p:cNvCxnSpPr>
          <p:nvPr/>
        </p:nvCxnSpPr>
        <p:spPr bwMode="auto">
          <a:xfrm>
            <a:off x="4495800" y="4210493"/>
            <a:ext cx="990600" cy="1511733"/>
          </a:xfrm>
          <a:prstGeom prst="line">
            <a:avLst/>
          </a:prstGeom>
          <a:noFill/>
          <a:ln w="25400" cap="flat" cmpd="sng" algn="ctr">
            <a:solidFill>
              <a:schemeClr val="tx1"/>
            </a:solidFill>
            <a:prstDash val="solid"/>
            <a:round/>
            <a:headEnd type="none" w="med" len="med"/>
            <a:tailEnd type="none" w="med" len="med"/>
          </a:ln>
          <a:effectLst/>
        </p:spPr>
      </p:cxnSp>
      <p:cxnSp>
        <p:nvCxnSpPr>
          <p:cNvPr id="64" name="Straight Connector 63"/>
          <p:cNvCxnSpPr>
            <a:stCxn id="49" idx="3"/>
            <a:endCxn id="46" idx="3"/>
          </p:cNvCxnSpPr>
          <p:nvPr/>
        </p:nvCxnSpPr>
        <p:spPr bwMode="auto">
          <a:xfrm flipV="1">
            <a:off x="4724400" y="3314700"/>
            <a:ext cx="2286000" cy="466947"/>
          </a:xfrm>
          <a:prstGeom prst="line">
            <a:avLst/>
          </a:prstGeom>
          <a:noFill/>
          <a:ln w="25400" cap="flat" cmpd="sng" algn="ctr">
            <a:solidFill>
              <a:schemeClr val="tx1"/>
            </a:solidFill>
            <a:prstDash val="solid"/>
            <a:round/>
            <a:headEnd type="none" w="med" len="med"/>
            <a:tailEnd type="none" w="med" len="med"/>
          </a:ln>
          <a:effectLst/>
        </p:spPr>
      </p:cxnSp>
      <p:cxnSp>
        <p:nvCxnSpPr>
          <p:cNvPr id="66" name="Straight Connector 65"/>
          <p:cNvCxnSpPr>
            <a:stCxn id="7" idx="3"/>
            <a:endCxn id="9" idx="1"/>
          </p:cNvCxnSpPr>
          <p:nvPr/>
        </p:nvCxnSpPr>
        <p:spPr bwMode="auto">
          <a:xfrm flipV="1">
            <a:off x="1295398" y="5881853"/>
            <a:ext cx="4191002" cy="72481"/>
          </a:xfrm>
          <a:prstGeom prst="line">
            <a:avLst/>
          </a:prstGeom>
          <a:noFill/>
          <a:ln w="25400" cap="flat" cmpd="sng" algn="ctr">
            <a:solidFill>
              <a:schemeClr val="tx1"/>
            </a:solidFill>
            <a:prstDash val="solid"/>
            <a:round/>
            <a:headEnd type="none" w="med" len="med"/>
            <a:tailEnd type="none" w="med" len="med"/>
          </a:ln>
          <a:effectLst/>
        </p:spPr>
      </p:cxnSp>
      <p:cxnSp>
        <p:nvCxnSpPr>
          <p:cNvPr id="68" name="Straight Connector 67"/>
          <p:cNvCxnSpPr>
            <a:stCxn id="48" idx="1"/>
          </p:cNvCxnSpPr>
          <p:nvPr/>
        </p:nvCxnSpPr>
        <p:spPr bwMode="auto">
          <a:xfrm flipH="1" flipV="1">
            <a:off x="1590675" y="4210493"/>
            <a:ext cx="1533525" cy="923261"/>
          </a:xfrm>
          <a:prstGeom prst="line">
            <a:avLst/>
          </a:prstGeom>
          <a:noFill/>
          <a:ln w="25400" cap="flat" cmpd="sng" algn="ctr">
            <a:solidFill>
              <a:schemeClr val="tx1"/>
            </a:solidFill>
            <a:prstDash val="solid"/>
            <a:round/>
            <a:headEnd type="none" w="med" len="med"/>
            <a:tailEnd type="none" w="med" len="med"/>
          </a:ln>
          <a:effectLst/>
        </p:spPr>
      </p:cxnSp>
      <p:cxnSp>
        <p:nvCxnSpPr>
          <p:cNvPr id="70" name="Straight Connector 69"/>
          <p:cNvCxnSpPr>
            <a:stCxn id="48" idx="0"/>
            <a:endCxn id="8" idx="2"/>
          </p:cNvCxnSpPr>
          <p:nvPr/>
        </p:nvCxnSpPr>
        <p:spPr bwMode="auto">
          <a:xfrm flipV="1">
            <a:off x="3352800" y="2533650"/>
            <a:ext cx="985838" cy="2171257"/>
          </a:xfrm>
          <a:prstGeom prst="line">
            <a:avLst/>
          </a:prstGeom>
          <a:noFill/>
          <a:ln w="25400" cap="flat" cmpd="sng" algn="ctr">
            <a:solidFill>
              <a:schemeClr val="tx1"/>
            </a:solidFill>
            <a:prstDash val="solid"/>
            <a:round/>
            <a:headEnd type="none" w="med" len="med"/>
            <a:tailEnd type="none" w="med" len="med"/>
          </a:ln>
          <a:effectLst/>
        </p:spPr>
      </p:cxnSp>
      <p:cxnSp>
        <p:nvCxnSpPr>
          <p:cNvPr id="76" name="Straight Connector 75"/>
          <p:cNvCxnSpPr>
            <a:stCxn id="48" idx="3"/>
          </p:cNvCxnSpPr>
          <p:nvPr/>
        </p:nvCxnSpPr>
        <p:spPr bwMode="auto">
          <a:xfrm flipV="1">
            <a:off x="3581400" y="4114800"/>
            <a:ext cx="757238" cy="1018954"/>
          </a:xfrm>
          <a:prstGeom prst="line">
            <a:avLst/>
          </a:prstGeom>
          <a:noFill/>
          <a:ln w="25400" cap="flat" cmpd="sng" algn="ctr">
            <a:solidFill>
              <a:schemeClr val="tx1"/>
            </a:solidFill>
            <a:prstDash val="solid"/>
            <a:round/>
            <a:headEnd type="none" w="med" len="med"/>
            <a:tailEnd type="none" w="med" len="med"/>
          </a:ln>
          <a:effectLst/>
        </p:spPr>
      </p:cxnSp>
      <p:sp>
        <p:nvSpPr>
          <p:cNvPr id="77" name="Rounded Rectangular Callout 76"/>
          <p:cNvSpPr/>
          <p:nvPr/>
        </p:nvSpPr>
        <p:spPr bwMode="auto">
          <a:xfrm>
            <a:off x="457200" y="5257800"/>
            <a:ext cx="457200" cy="381000"/>
          </a:xfrm>
          <a:prstGeom prst="wedgeRoundRectCallout">
            <a:avLst>
              <a:gd name="adj1" fmla="val 34339"/>
              <a:gd name="adj2" fmla="val 76293"/>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rgbClr val="FF0000"/>
                </a:solidFill>
                <a:effectLst/>
                <a:latin typeface="Arial" pitchFamily="34" charset="0"/>
                <a:ea typeface="宋体" pitchFamily="2" charset="-122"/>
                <a:cs typeface="Arial" pitchFamily="34" charset="0"/>
              </a:rPr>
              <a:t>…</a:t>
            </a:r>
          </a:p>
        </p:txBody>
      </p:sp>
      <p:sp>
        <p:nvSpPr>
          <p:cNvPr id="78" name="Rounded Rectangular Callout 77"/>
          <p:cNvSpPr/>
          <p:nvPr/>
        </p:nvSpPr>
        <p:spPr bwMode="auto">
          <a:xfrm>
            <a:off x="1371600" y="6019800"/>
            <a:ext cx="457200" cy="381000"/>
          </a:xfrm>
          <a:prstGeom prst="wedgeRoundRectCallout">
            <a:avLst>
              <a:gd name="adj1" fmla="val -64512"/>
              <a:gd name="adj2" fmla="val -23017"/>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rgbClr val="FF0000"/>
                </a:solidFill>
                <a:effectLst/>
                <a:latin typeface="Arial" pitchFamily="34" charset="0"/>
                <a:ea typeface="宋体" pitchFamily="2" charset="-122"/>
                <a:cs typeface="Arial" pitchFamily="34" charset="0"/>
              </a:rPr>
              <a:t>…</a:t>
            </a:r>
          </a:p>
        </p:txBody>
      </p:sp>
      <p:sp>
        <p:nvSpPr>
          <p:cNvPr id="79" name="Rounded Rectangular Callout 78"/>
          <p:cNvSpPr/>
          <p:nvPr/>
        </p:nvSpPr>
        <p:spPr bwMode="auto">
          <a:xfrm>
            <a:off x="2514600" y="5105400"/>
            <a:ext cx="457200" cy="381000"/>
          </a:xfrm>
          <a:prstGeom prst="wedgeRoundRectCallout">
            <a:avLst>
              <a:gd name="adj1" fmla="val 68822"/>
              <a:gd name="adj2" fmla="val 15603"/>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rgbClr val="FF0000"/>
                </a:solidFill>
                <a:effectLst/>
                <a:latin typeface="Arial" pitchFamily="34" charset="0"/>
                <a:ea typeface="宋体" pitchFamily="2" charset="-122"/>
                <a:cs typeface="Arial" pitchFamily="34" charset="0"/>
              </a:rPr>
              <a:t>…</a:t>
            </a:r>
          </a:p>
        </p:txBody>
      </p:sp>
      <p:sp>
        <p:nvSpPr>
          <p:cNvPr id="80" name="Rounded Rectangular Callout 79"/>
          <p:cNvSpPr/>
          <p:nvPr/>
        </p:nvSpPr>
        <p:spPr bwMode="auto">
          <a:xfrm>
            <a:off x="2819400" y="4343400"/>
            <a:ext cx="457200" cy="381000"/>
          </a:xfrm>
          <a:prstGeom prst="wedgeRoundRectCallout">
            <a:avLst>
              <a:gd name="adj1" fmla="val 34339"/>
              <a:gd name="adj2" fmla="val 76293"/>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rgbClr val="FF0000"/>
                </a:solidFill>
                <a:effectLst/>
                <a:latin typeface="Arial" pitchFamily="34" charset="0"/>
                <a:ea typeface="宋体" pitchFamily="2" charset="-122"/>
                <a:cs typeface="Arial" pitchFamily="34" charset="0"/>
              </a:rPr>
              <a:t>…</a:t>
            </a:r>
          </a:p>
        </p:txBody>
      </p:sp>
      <p:sp>
        <p:nvSpPr>
          <p:cNvPr id="81" name="Rounded Rectangular Callout 80"/>
          <p:cNvSpPr/>
          <p:nvPr/>
        </p:nvSpPr>
        <p:spPr bwMode="auto">
          <a:xfrm>
            <a:off x="4724400" y="4191000"/>
            <a:ext cx="457200" cy="381000"/>
          </a:xfrm>
          <a:prstGeom prst="wedgeRoundRectCallout">
            <a:avLst>
              <a:gd name="adj1" fmla="val -41523"/>
              <a:gd name="adj2" fmla="val -69914"/>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rgbClr val="FF0000"/>
                </a:solidFill>
                <a:effectLst/>
                <a:latin typeface="Arial" pitchFamily="34" charset="0"/>
                <a:ea typeface="宋体" pitchFamily="2" charset="-122"/>
                <a:cs typeface="Arial" pitchFamily="34" charset="0"/>
              </a:rPr>
              <a:t>…</a:t>
            </a:r>
          </a:p>
        </p:txBody>
      </p:sp>
      <p:sp>
        <p:nvSpPr>
          <p:cNvPr id="82" name="Rounded Rectangular Callout 81"/>
          <p:cNvSpPr/>
          <p:nvPr/>
        </p:nvSpPr>
        <p:spPr bwMode="auto">
          <a:xfrm>
            <a:off x="4724400" y="3276600"/>
            <a:ext cx="457200" cy="381000"/>
          </a:xfrm>
          <a:prstGeom prst="wedgeRoundRectCallout">
            <a:avLst>
              <a:gd name="adj1" fmla="val -66810"/>
              <a:gd name="adj2" fmla="val 45948"/>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18288" tIns="36576" rIns="0" bIns="0" numCol="1" rtlCol="0" anchor="t" anchorCtr="0" compatLnSpc="1">
            <a:prstTxWarp prst="textNoShape">
              <a:avLst/>
            </a:prstTxWarp>
          </a:bodyPr>
          <a:lstStyle/>
          <a:p>
            <a:pPr marR="0" defTabSz="914400" rtl="0" eaLnBrk="1" fontAlgn="base" latinLnBrk="0" hangingPunct="1">
              <a:lnSpc>
                <a:spcPct val="90000"/>
              </a:lnSpc>
              <a:spcBef>
                <a:spcPts val="0"/>
              </a:spcBef>
              <a:spcAft>
                <a:spcPct val="0"/>
              </a:spcAft>
              <a:buClrTx/>
              <a:buSzTx/>
              <a:buNone/>
              <a:tabLst/>
            </a:pPr>
            <a:r>
              <a:rPr kumimoji="0" lang="en-US" sz="3200" b="1" i="0" u="none" strike="noStrike" cap="none" normalizeH="0" baseline="16000" dirty="0" smtClean="0">
                <a:ln>
                  <a:noFill/>
                </a:ln>
                <a:solidFill>
                  <a:srgbClr val="FF0000"/>
                </a:solidFill>
                <a:effectLst/>
                <a:latin typeface="Arial" pitchFamily="34" charset="0"/>
                <a:ea typeface="宋体" pitchFamily="2" charset="-122"/>
                <a:cs typeface="Arial" pitchFamily="34" charset="0"/>
              </a:rPr>
              <a:t>…</a:t>
            </a:r>
          </a:p>
        </p:txBody>
      </p:sp>
      <p:sp>
        <p:nvSpPr>
          <p:cNvPr id="83" name="Oval 82"/>
          <p:cNvSpPr/>
          <p:nvPr/>
        </p:nvSpPr>
        <p:spPr bwMode="auto">
          <a:xfrm>
            <a:off x="4495800" y="1828800"/>
            <a:ext cx="935420" cy="304800"/>
          </a:xfrm>
          <a:prstGeom prst="ellipse">
            <a:avLst/>
          </a:prstGeom>
          <a:noFill/>
          <a:ln w="381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84" name="Oval 83"/>
          <p:cNvSpPr/>
          <p:nvPr/>
        </p:nvSpPr>
        <p:spPr bwMode="auto">
          <a:xfrm>
            <a:off x="7446580" y="3276600"/>
            <a:ext cx="935420" cy="304800"/>
          </a:xfrm>
          <a:prstGeom prst="ellipse">
            <a:avLst/>
          </a:prstGeom>
          <a:noFill/>
          <a:ln w="381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85" name="Oval 84"/>
          <p:cNvSpPr/>
          <p:nvPr/>
        </p:nvSpPr>
        <p:spPr bwMode="auto">
          <a:xfrm>
            <a:off x="228600" y="4038600"/>
            <a:ext cx="935420" cy="381000"/>
          </a:xfrm>
          <a:prstGeom prst="ellipse">
            <a:avLst/>
          </a:prstGeom>
          <a:noFill/>
          <a:ln w="381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86" name="Oval 85"/>
          <p:cNvSpPr/>
          <p:nvPr/>
        </p:nvSpPr>
        <p:spPr bwMode="auto">
          <a:xfrm>
            <a:off x="5922580" y="6324600"/>
            <a:ext cx="935420" cy="381000"/>
          </a:xfrm>
          <a:prstGeom prst="ellipse">
            <a:avLst/>
          </a:prstGeom>
          <a:noFill/>
          <a:ln w="381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87" name="Oval 86"/>
          <p:cNvSpPr/>
          <p:nvPr/>
        </p:nvSpPr>
        <p:spPr bwMode="auto">
          <a:xfrm>
            <a:off x="2798380" y="4648199"/>
            <a:ext cx="1087820" cy="1055581"/>
          </a:xfrm>
          <a:prstGeom prst="ellipse">
            <a:avLst/>
          </a:prstGeom>
          <a:noFill/>
          <a:ln w="508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88" name="Oval 87"/>
          <p:cNvSpPr/>
          <p:nvPr/>
        </p:nvSpPr>
        <p:spPr bwMode="auto">
          <a:xfrm>
            <a:off x="3962400" y="3276600"/>
            <a:ext cx="1087820" cy="1055581"/>
          </a:xfrm>
          <a:prstGeom prst="ellipse">
            <a:avLst/>
          </a:prstGeom>
          <a:noFill/>
          <a:ln w="508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89" name="Oval 88"/>
          <p:cNvSpPr/>
          <p:nvPr/>
        </p:nvSpPr>
        <p:spPr bwMode="auto">
          <a:xfrm>
            <a:off x="533400" y="5486400"/>
            <a:ext cx="1087820" cy="1055581"/>
          </a:xfrm>
          <a:prstGeom prst="ellipse">
            <a:avLst/>
          </a:prstGeom>
          <a:noFill/>
          <a:ln w="508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Tree>
    <p:custDataLst>
      <p:tags r:id="rId1"/>
    </p:custDataLst>
    <p:extLst>
      <p:ext uri="{BB962C8B-B14F-4D97-AF65-F5344CB8AC3E}">
        <p14:creationId xmlns:p14="http://schemas.microsoft.com/office/powerpoint/2010/main" val="783134472"/>
      </p:ext>
    </p:extLst>
  </p:cSld>
  <p:clrMapOvr>
    <a:masterClrMapping/>
  </p:clrMapOvr>
  <mc:AlternateContent xmlns:mc="http://schemas.openxmlformats.org/markup-compatibility/2006" xmlns:p14="http://schemas.microsoft.com/office/powerpoint/2010/main">
    <mc:Choice Requires="p14">
      <p:transition spd="slow" p14:dur="2000" advTm="66990"/>
    </mc:Choice>
    <mc:Fallback xmlns="">
      <p:transition spd="slow" advTm="669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childTnLst>
                                </p:cTn>
                              </p:par>
                              <p:par>
                                <p:cTn id="78" presetID="42" presetClass="path" presetSubtype="0" accel="50000" decel="50000" fill="hold" grpId="1" nodeType="withEffect">
                                  <p:stCondLst>
                                    <p:cond delay="500"/>
                                  </p:stCondLst>
                                  <p:childTnLst>
                                    <p:animMotion origin="layout" path="M 5.55112E-17 9.02151E-8 L -0.24167 0.00555 " pathEditMode="relative" rAng="0" ptsTypes="AA">
                                      <p:cBhvr>
                                        <p:cTn id="79" dur="1000" fill="hold"/>
                                        <p:tgtEl>
                                          <p:spTgt spid="35"/>
                                        </p:tgtEl>
                                        <p:attrNameLst>
                                          <p:attrName>ppt_x</p:attrName>
                                          <p:attrName>ppt_y</p:attrName>
                                        </p:attrNameLst>
                                      </p:cBhvr>
                                      <p:rCtr x="-12083" y="278"/>
                                    </p:animMotion>
                                  </p:childTnLst>
                                </p:cTn>
                              </p:par>
                              <p:par>
                                <p:cTn id="80" presetID="42" presetClass="path" presetSubtype="0" accel="50000" decel="50000" fill="hold" grpId="1" nodeType="withEffect">
                                  <p:stCondLst>
                                    <p:cond delay="500"/>
                                  </p:stCondLst>
                                  <p:childTnLst>
                                    <p:animMotion origin="layout" path="M 3.33333E-6 2.88688E-6 L -0.23334 0.1721 " pathEditMode="relative" rAng="0" ptsTypes="AA">
                                      <p:cBhvr>
                                        <p:cTn id="81" dur="1000" fill="hold"/>
                                        <p:tgtEl>
                                          <p:spTgt spid="36"/>
                                        </p:tgtEl>
                                        <p:attrNameLst>
                                          <p:attrName>ppt_x</p:attrName>
                                          <p:attrName>ppt_y</p:attrName>
                                        </p:attrNameLst>
                                      </p:cBhvr>
                                      <p:rCtr x="-11667" y="8605"/>
                                    </p:animMotion>
                                  </p:childTnLst>
                                </p:cTn>
                              </p:par>
                              <p:par>
                                <p:cTn id="82" presetID="42" presetClass="path" presetSubtype="0" accel="50000" decel="50000" fill="hold" grpId="1" nodeType="withEffect">
                                  <p:stCondLst>
                                    <p:cond delay="500"/>
                                  </p:stCondLst>
                                  <p:childTnLst>
                                    <p:animMotion origin="layout" path="M -3.33333E-6 0.02776 L -3.33333E-6 -0.08882 " pathEditMode="relative" rAng="0" ptsTypes="AA">
                                      <p:cBhvr>
                                        <p:cTn id="83" dur="1000" fill="hold"/>
                                        <p:tgtEl>
                                          <p:spTgt spid="37"/>
                                        </p:tgtEl>
                                        <p:attrNameLst>
                                          <p:attrName>ppt_x</p:attrName>
                                          <p:attrName>ppt_y</p:attrName>
                                        </p:attrNameLst>
                                      </p:cBhvr>
                                      <p:rCtr x="0" y="-5829"/>
                                    </p:animMotion>
                                  </p:childTnLst>
                                </p:cTn>
                              </p:par>
                              <p:par>
                                <p:cTn id="84" presetID="42" presetClass="path" presetSubtype="0" accel="50000" decel="50000" fill="hold" grpId="1" nodeType="withEffect">
                                  <p:stCondLst>
                                    <p:cond delay="500"/>
                                  </p:stCondLst>
                                  <p:childTnLst>
                                    <p:animMotion origin="layout" path="M 3.33333E-6 2.08189E-6 L -0.21667 -0.11659 " pathEditMode="relative" rAng="0" ptsTypes="AA">
                                      <p:cBhvr>
                                        <p:cTn id="85" dur="1000" fill="hold"/>
                                        <p:tgtEl>
                                          <p:spTgt spid="40"/>
                                        </p:tgtEl>
                                        <p:attrNameLst>
                                          <p:attrName>ppt_x</p:attrName>
                                          <p:attrName>ppt_y</p:attrName>
                                        </p:attrNameLst>
                                      </p:cBhvr>
                                      <p:rCtr x="-10833" y="-5829"/>
                                    </p:animMotion>
                                  </p:childTnLst>
                                </p:cTn>
                              </p:par>
                              <p:par>
                                <p:cTn id="86" presetID="42" presetClass="path" presetSubtype="0" accel="50000" decel="50000" fill="hold" grpId="1" nodeType="withEffect">
                                  <p:stCondLst>
                                    <p:cond delay="500"/>
                                  </p:stCondLst>
                                  <p:childTnLst>
                                    <p:animMotion origin="layout" path="M 1.11022E-16 1.67939E-6 L 0.01667 0.08327 " pathEditMode="relative" rAng="0" ptsTypes="AA">
                                      <p:cBhvr>
                                        <p:cTn id="87" dur="1000" fill="hold"/>
                                        <p:tgtEl>
                                          <p:spTgt spid="41"/>
                                        </p:tgtEl>
                                        <p:attrNameLst>
                                          <p:attrName>ppt_x</p:attrName>
                                          <p:attrName>ppt_y</p:attrName>
                                        </p:attrNameLst>
                                      </p:cBhvr>
                                      <p:rCtr x="833" y="4164"/>
                                    </p:animMotion>
                                  </p:childTnLst>
                                </p:cTn>
                              </p:par>
                              <p:par>
                                <p:cTn id="88" presetID="42" presetClass="path" presetSubtype="0" accel="50000" decel="50000" fill="hold" grpId="1" nodeType="withEffect">
                                  <p:stCondLst>
                                    <p:cond delay="500"/>
                                  </p:stCondLst>
                                  <p:childTnLst>
                                    <p:animMotion origin="layout" path="M -0.00833 0.00555 L 0.15608 -0.29447 " pathEditMode="relative" rAng="0" ptsTypes="AA">
                                      <p:cBhvr>
                                        <p:cTn id="89" dur="1000" fill="hold"/>
                                        <p:tgtEl>
                                          <p:spTgt spid="45"/>
                                        </p:tgtEl>
                                        <p:attrNameLst>
                                          <p:attrName>ppt_x</p:attrName>
                                          <p:attrName>ppt_y</p:attrName>
                                        </p:attrNameLst>
                                      </p:cBhvr>
                                      <p:rCtr x="8212" y="-15013"/>
                                    </p:animMotion>
                                  </p:childTnLst>
                                </p:cTn>
                              </p:par>
                              <p:par>
                                <p:cTn id="90" presetID="42" presetClass="path" presetSubtype="0" accel="50000" decel="50000" fill="hold" grpId="1" nodeType="withEffect">
                                  <p:stCondLst>
                                    <p:cond delay="500"/>
                                  </p:stCondLst>
                                  <p:childTnLst>
                                    <p:animMotion origin="layout" path="M 3.33333E-6 -3.12977E-6 L 0.125 -0.10548 " pathEditMode="relative" rAng="0" ptsTypes="AA">
                                      <p:cBhvr>
                                        <p:cTn id="91" dur="1000" fill="hold"/>
                                        <p:tgtEl>
                                          <p:spTgt spid="44"/>
                                        </p:tgtEl>
                                        <p:attrNameLst>
                                          <p:attrName>ppt_x</p:attrName>
                                          <p:attrName>ppt_y</p:attrName>
                                        </p:attrNameLst>
                                      </p:cBhvr>
                                      <p:rCtr x="6250" y="-5274"/>
                                    </p:animMotion>
                                  </p:childTnLst>
                                </p:cTn>
                              </p:par>
                            </p:childTnLst>
                          </p:cTn>
                        </p:par>
                        <p:par>
                          <p:cTn id="92" fill="hold">
                            <p:stCondLst>
                              <p:cond delay="1500"/>
                            </p:stCondLst>
                            <p:childTnLst>
                              <p:par>
                                <p:cTn id="93" presetID="10" presetClass="exit" presetSubtype="0" fill="hold" grpId="2" nodeType="afterEffect">
                                  <p:stCondLst>
                                    <p:cond delay="250"/>
                                  </p:stCondLst>
                                  <p:childTnLst>
                                    <p:animEffect transition="out" filter="fade">
                                      <p:cBhvr>
                                        <p:cTn id="94" dur="500"/>
                                        <p:tgtEl>
                                          <p:spTgt spid="35"/>
                                        </p:tgtEl>
                                      </p:cBhvr>
                                    </p:animEffect>
                                    <p:set>
                                      <p:cBhvr>
                                        <p:cTn id="95" dur="1" fill="hold">
                                          <p:stCondLst>
                                            <p:cond delay="499"/>
                                          </p:stCondLst>
                                        </p:cTn>
                                        <p:tgtEl>
                                          <p:spTgt spid="35"/>
                                        </p:tgtEl>
                                        <p:attrNameLst>
                                          <p:attrName>style.visibility</p:attrName>
                                        </p:attrNameLst>
                                      </p:cBhvr>
                                      <p:to>
                                        <p:strVal val="hidden"/>
                                      </p:to>
                                    </p:set>
                                  </p:childTnLst>
                                </p:cTn>
                              </p:par>
                              <p:par>
                                <p:cTn id="96" presetID="10" presetClass="exit" presetSubtype="0" fill="hold" grpId="2" nodeType="withEffect">
                                  <p:stCondLst>
                                    <p:cond delay="250"/>
                                  </p:stCondLst>
                                  <p:childTnLst>
                                    <p:animEffect transition="out" filter="fade">
                                      <p:cBhvr>
                                        <p:cTn id="97" dur="500"/>
                                        <p:tgtEl>
                                          <p:spTgt spid="36"/>
                                        </p:tgtEl>
                                      </p:cBhvr>
                                    </p:animEffect>
                                    <p:set>
                                      <p:cBhvr>
                                        <p:cTn id="98" dur="1" fill="hold">
                                          <p:stCondLst>
                                            <p:cond delay="499"/>
                                          </p:stCondLst>
                                        </p:cTn>
                                        <p:tgtEl>
                                          <p:spTgt spid="36"/>
                                        </p:tgtEl>
                                        <p:attrNameLst>
                                          <p:attrName>style.visibility</p:attrName>
                                        </p:attrNameLst>
                                      </p:cBhvr>
                                      <p:to>
                                        <p:strVal val="hidden"/>
                                      </p:to>
                                    </p:set>
                                  </p:childTnLst>
                                </p:cTn>
                              </p:par>
                              <p:par>
                                <p:cTn id="99" presetID="10" presetClass="exit" presetSubtype="0" fill="hold" grpId="2" nodeType="withEffect">
                                  <p:stCondLst>
                                    <p:cond delay="250"/>
                                  </p:stCondLst>
                                  <p:childTnLst>
                                    <p:animEffect transition="out" filter="fade">
                                      <p:cBhvr>
                                        <p:cTn id="100" dur="500"/>
                                        <p:tgtEl>
                                          <p:spTgt spid="37"/>
                                        </p:tgtEl>
                                      </p:cBhvr>
                                    </p:animEffect>
                                    <p:set>
                                      <p:cBhvr>
                                        <p:cTn id="101" dur="1" fill="hold">
                                          <p:stCondLst>
                                            <p:cond delay="499"/>
                                          </p:stCondLst>
                                        </p:cTn>
                                        <p:tgtEl>
                                          <p:spTgt spid="37"/>
                                        </p:tgtEl>
                                        <p:attrNameLst>
                                          <p:attrName>style.visibility</p:attrName>
                                        </p:attrNameLst>
                                      </p:cBhvr>
                                      <p:to>
                                        <p:strVal val="hidden"/>
                                      </p:to>
                                    </p:set>
                                  </p:childTnLst>
                                </p:cTn>
                              </p:par>
                              <p:par>
                                <p:cTn id="102" presetID="10" presetClass="exit" presetSubtype="0" fill="hold" grpId="2" nodeType="withEffect">
                                  <p:stCondLst>
                                    <p:cond delay="250"/>
                                  </p:stCondLst>
                                  <p:childTnLst>
                                    <p:animEffect transition="out" filter="fade">
                                      <p:cBhvr>
                                        <p:cTn id="103" dur="500"/>
                                        <p:tgtEl>
                                          <p:spTgt spid="40"/>
                                        </p:tgtEl>
                                      </p:cBhvr>
                                    </p:animEffect>
                                    <p:set>
                                      <p:cBhvr>
                                        <p:cTn id="104" dur="1" fill="hold">
                                          <p:stCondLst>
                                            <p:cond delay="499"/>
                                          </p:stCondLst>
                                        </p:cTn>
                                        <p:tgtEl>
                                          <p:spTgt spid="40"/>
                                        </p:tgtEl>
                                        <p:attrNameLst>
                                          <p:attrName>style.visibility</p:attrName>
                                        </p:attrNameLst>
                                      </p:cBhvr>
                                      <p:to>
                                        <p:strVal val="hidden"/>
                                      </p:to>
                                    </p:set>
                                  </p:childTnLst>
                                </p:cTn>
                              </p:par>
                              <p:par>
                                <p:cTn id="105" presetID="10" presetClass="exit" presetSubtype="0" fill="hold" grpId="2" nodeType="withEffect">
                                  <p:stCondLst>
                                    <p:cond delay="250"/>
                                  </p:stCondLst>
                                  <p:childTnLst>
                                    <p:animEffect transition="out" filter="fade">
                                      <p:cBhvr>
                                        <p:cTn id="106" dur="500"/>
                                        <p:tgtEl>
                                          <p:spTgt spid="41"/>
                                        </p:tgtEl>
                                      </p:cBhvr>
                                    </p:animEffect>
                                    <p:set>
                                      <p:cBhvr>
                                        <p:cTn id="107" dur="1" fill="hold">
                                          <p:stCondLst>
                                            <p:cond delay="499"/>
                                          </p:stCondLst>
                                        </p:cTn>
                                        <p:tgtEl>
                                          <p:spTgt spid="41"/>
                                        </p:tgtEl>
                                        <p:attrNameLst>
                                          <p:attrName>style.visibility</p:attrName>
                                        </p:attrNameLst>
                                      </p:cBhvr>
                                      <p:to>
                                        <p:strVal val="hidden"/>
                                      </p:to>
                                    </p:set>
                                  </p:childTnLst>
                                </p:cTn>
                              </p:par>
                              <p:par>
                                <p:cTn id="108" presetID="10" presetClass="exit" presetSubtype="0" fill="hold" grpId="2" nodeType="withEffect">
                                  <p:stCondLst>
                                    <p:cond delay="250"/>
                                  </p:stCondLst>
                                  <p:childTnLst>
                                    <p:animEffect transition="out" filter="fade">
                                      <p:cBhvr>
                                        <p:cTn id="109" dur="500"/>
                                        <p:tgtEl>
                                          <p:spTgt spid="44"/>
                                        </p:tgtEl>
                                      </p:cBhvr>
                                    </p:animEffect>
                                    <p:set>
                                      <p:cBhvr>
                                        <p:cTn id="110" dur="1" fill="hold">
                                          <p:stCondLst>
                                            <p:cond delay="499"/>
                                          </p:stCondLst>
                                        </p:cTn>
                                        <p:tgtEl>
                                          <p:spTgt spid="44"/>
                                        </p:tgtEl>
                                        <p:attrNameLst>
                                          <p:attrName>style.visibility</p:attrName>
                                        </p:attrNameLst>
                                      </p:cBhvr>
                                      <p:to>
                                        <p:strVal val="hidden"/>
                                      </p:to>
                                    </p:set>
                                  </p:childTnLst>
                                </p:cTn>
                              </p:par>
                              <p:par>
                                <p:cTn id="111" presetID="10" presetClass="exit" presetSubtype="0" fill="hold" grpId="2" nodeType="withEffect">
                                  <p:stCondLst>
                                    <p:cond delay="250"/>
                                  </p:stCondLst>
                                  <p:childTnLst>
                                    <p:animEffect transition="out" filter="fade">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par>
                                <p:cTn id="114" presetID="10" presetClass="entr" presetSubtype="0" fill="hold" nodeType="withEffect">
                                  <p:stCondLst>
                                    <p:cond delay="250"/>
                                  </p:stCondLst>
                                  <p:childTnLst>
                                    <p:set>
                                      <p:cBhvr>
                                        <p:cTn id="115" dur="1" fill="hold">
                                          <p:stCondLst>
                                            <p:cond delay="0"/>
                                          </p:stCondLst>
                                        </p:cTn>
                                        <p:tgtEl>
                                          <p:spTgt spid="27">
                                            <p:txEl>
                                              <p:pRg st="0" end="0"/>
                                            </p:txEl>
                                          </p:spTgt>
                                        </p:tgtEl>
                                        <p:attrNameLst>
                                          <p:attrName>style.visibility</p:attrName>
                                        </p:attrNameLst>
                                      </p:cBhvr>
                                      <p:to>
                                        <p:strVal val="visible"/>
                                      </p:to>
                                    </p:set>
                                    <p:animEffect transition="in" filter="fade">
                                      <p:cBhvr>
                                        <p:cTn id="116" dur="500"/>
                                        <p:tgtEl>
                                          <p:spTgt spid="27">
                                            <p:txEl>
                                              <p:pRg st="0" end="0"/>
                                            </p:txEl>
                                          </p:spTgt>
                                        </p:tgtEl>
                                      </p:cBhvr>
                                    </p:animEffect>
                                  </p:childTnLst>
                                </p:cTn>
                              </p:par>
                              <p:par>
                                <p:cTn id="117" presetID="10" presetClass="entr" presetSubtype="0" fill="hold" nodeType="withEffect">
                                  <p:stCondLst>
                                    <p:cond delay="250"/>
                                  </p:stCondLst>
                                  <p:childTnLst>
                                    <p:set>
                                      <p:cBhvr>
                                        <p:cTn id="118" dur="1" fill="hold">
                                          <p:stCondLst>
                                            <p:cond delay="0"/>
                                          </p:stCondLst>
                                        </p:cTn>
                                        <p:tgtEl>
                                          <p:spTgt spid="27">
                                            <p:txEl>
                                              <p:pRg st="1" end="1"/>
                                            </p:txEl>
                                          </p:spTgt>
                                        </p:tgtEl>
                                        <p:attrNameLst>
                                          <p:attrName>style.visibility</p:attrName>
                                        </p:attrNameLst>
                                      </p:cBhvr>
                                      <p:to>
                                        <p:strVal val="visible"/>
                                      </p:to>
                                    </p:set>
                                    <p:animEffect transition="in" filter="fade">
                                      <p:cBhvr>
                                        <p:cTn id="119" dur="500"/>
                                        <p:tgtEl>
                                          <p:spTgt spid="27">
                                            <p:txEl>
                                              <p:pRg st="1" end="1"/>
                                            </p:txEl>
                                          </p:spTgt>
                                        </p:tgtEl>
                                      </p:cBhvr>
                                    </p:animEffect>
                                  </p:childTnLst>
                                </p:cTn>
                              </p:par>
                              <p:par>
                                <p:cTn id="120" presetID="10" presetClass="entr" presetSubtype="0" fill="hold" nodeType="withEffect">
                                  <p:stCondLst>
                                    <p:cond delay="250"/>
                                  </p:stCondLst>
                                  <p:childTnLst>
                                    <p:set>
                                      <p:cBhvr>
                                        <p:cTn id="121" dur="1" fill="hold">
                                          <p:stCondLst>
                                            <p:cond delay="0"/>
                                          </p:stCondLst>
                                        </p:cTn>
                                        <p:tgtEl>
                                          <p:spTgt spid="28">
                                            <p:txEl>
                                              <p:pRg st="0" end="0"/>
                                            </p:txEl>
                                          </p:spTgt>
                                        </p:tgtEl>
                                        <p:attrNameLst>
                                          <p:attrName>style.visibility</p:attrName>
                                        </p:attrNameLst>
                                      </p:cBhvr>
                                      <p:to>
                                        <p:strVal val="visible"/>
                                      </p:to>
                                    </p:set>
                                    <p:animEffect transition="in" filter="fade">
                                      <p:cBhvr>
                                        <p:cTn id="122" dur="500"/>
                                        <p:tgtEl>
                                          <p:spTgt spid="28">
                                            <p:txEl>
                                              <p:pRg st="0" end="0"/>
                                            </p:txEl>
                                          </p:spTgt>
                                        </p:tgtEl>
                                      </p:cBhvr>
                                    </p:animEffect>
                                  </p:childTnLst>
                                </p:cTn>
                              </p:par>
                              <p:par>
                                <p:cTn id="123" presetID="10" presetClass="entr" presetSubtype="0" fill="hold" nodeType="withEffect">
                                  <p:stCondLst>
                                    <p:cond delay="250"/>
                                  </p:stCondLst>
                                  <p:childTnLst>
                                    <p:set>
                                      <p:cBhvr>
                                        <p:cTn id="124" dur="1" fill="hold">
                                          <p:stCondLst>
                                            <p:cond delay="0"/>
                                          </p:stCondLst>
                                        </p:cTn>
                                        <p:tgtEl>
                                          <p:spTgt spid="29">
                                            <p:txEl>
                                              <p:pRg st="0" end="0"/>
                                            </p:txEl>
                                          </p:spTgt>
                                        </p:tgtEl>
                                        <p:attrNameLst>
                                          <p:attrName>style.visibility</p:attrName>
                                        </p:attrNameLst>
                                      </p:cBhvr>
                                      <p:to>
                                        <p:strVal val="visible"/>
                                      </p:to>
                                    </p:set>
                                    <p:animEffect transition="in" filter="fade">
                                      <p:cBhvr>
                                        <p:cTn id="125" dur="500"/>
                                        <p:tgtEl>
                                          <p:spTgt spid="29">
                                            <p:txEl>
                                              <p:pRg st="0" end="0"/>
                                            </p:txEl>
                                          </p:spTgt>
                                        </p:tgtEl>
                                      </p:cBhvr>
                                    </p:animEffect>
                                  </p:childTnLst>
                                </p:cTn>
                              </p:par>
                              <p:par>
                                <p:cTn id="126" presetID="10" presetClass="entr" presetSubtype="0" fill="hold" nodeType="withEffect">
                                  <p:stCondLst>
                                    <p:cond delay="250"/>
                                  </p:stCondLst>
                                  <p:childTnLst>
                                    <p:set>
                                      <p:cBhvr>
                                        <p:cTn id="127" dur="1" fill="hold">
                                          <p:stCondLst>
                                            <p:cond delay="0"/>
                                          </p:stCondLst>
                                        </p:cTn>
                                        <p:tgtEl>
                                          <p:spTgt spid="30">
                                            <p:txEl>
                                              <p:pRg st="0" end="0"/>
                                            </p:txEl>
                                          </p:spTgt>
                                        </p:tgtEl>
                                        <p:attrNameLst>
                                          <p:attrName>style.visibility</p:attrName>
                                        </p:attrNameLst>
                                      </p:cBhvr>
                                      <p:to>
                                        <p:strVal val="visible"/>
                                      </p:to>
                                    </p:set>
                                    <p:animEffect transition="in" filter="fade">
                                      <p:cBhvr>
                                        <p:cTn id="128" dur="500"/>
                                        <p:tgtEl>
                                          <p:spTgt spid="30">
                                            <p:txEl>
                                              <p:pRg st="0" end="0"/>
                                            </p:txEl>
                                          </p:spTgt>
                                        </p:tgtEl>
                                      </p:cBhvr>
                                    </p:animEffect>
                                  </p:childTnLst>
                                </p:cTn>
                              </p:par>
                              <p:par>
                                <p:cTn id="129" presetID="10" presetClass="entr" presetSubtype="0" fill="hold" nodeType="withEffect">
                                  <p:stCondLst>
                                    <p:cond delay="250"/>
                                  </p:stCondLst>
                                  <p:childTnLst>
                                    <p:set>
                                      <p:cBhvr>
                                        <p:cTn id="130" dur="1" fill="hold">
                                          <p:stCondLst>
                                            <p:cond delay="0"/>
                                          </p:stCondLst>
                                        </p:cTn>
                                        <p:tgtEl>
                                          <p:spTgt spid="31">
                                            <p:txEl>
                                              <p:pRg st="0" end="0"/>
                                            </p:txEl>
                                          </p:spTgt>
                                        </p:tgtEl>
                                        <p:attrNameLst>
                                          <p:attrName>style.visibility</p:attrName>
                                        </p:attrNameLst>
                                      </p:cBhvr>
                                      <p:to>
                                        <p:strVal val="visible"/>
                                      </p:to>
                                    </p:set>
                                    <p:animEffect transition="in" filter="fade">
                                      <p:cBhvr>
                                        <p:cTn id="131" dur="500"/>
                                        <p:tgtEl>
                                          <p:spTgt spid="31">
                                            <p:txEl>
                                              <p:pRg st="0" end="0"/>
                                            </p:txEl>
                                          </p:spTgt>
                                        </p:tgtEl>
                                      </p:cBhvr>
                                    </p:animEffect>
                                  </p:childTnLst>
                                </p:cTn>
                              </p:par>
                              <p:par>
                                <p:cTn id="132" presetID="10" presetClass="entr" presetSubtype="0" fill="hold" nodeType="withEffect">
                                  <p:stCondLst>
                                    <p:cond delay="250"/>
                                  </p:stCondLst>
                                  <p:childTnLst>
                                    <p:set>
                                      <p:cBhvr>
                                        <p:cTn id="133" dur="1" fill="hold">
                                          <p:stCondLst>
                                            <p:cond delay="0"/>
                                          </p:stCondLst>
                                        </p:cTn>
                                        <p:tgtEl>
                                          <p:spTgt spid="31">
                                            <p:txEl>
                                              <p:pRg st="1" end="1"/>
                                            </p:txEl>
                                          </p:spTgt>
                                        </p:tgtEl>
                                        <p:attrNameLst>
                                          <p:attrName>style.visibility</p:attrName>
                                        </p:attrNameLst>
                                      </p:cBhvr>
                                      <p:to>
                                        <p:strVal val="visible"/>
                                      </p:to>
                                    </p:set>
                                    <p:animEffect transition="in" filter="fade">
                                      <p:cBhvr>
                                        <p:cTn id="134" dur="500"/>
                                        <p:tgtEl>
                                          <p:spTgt spid="31">
                                            <p:txEl>
                                              <p:pRg st="1" end="1"/>
                                            </p:txEl>
                                          </p:spTgt>
                                        </p:tgtEl>
                                      </p:cBhvr>
                                    </p:animEffect>
                                  </p:childTnLst>
                                </p:cTn>
                              </p:par>
                            </p:childTnLst>
                          </p:cTn>
                        </p:par>
                        <p:par>
                          <p:cTn id="135" fill="hold">
                            <p:stCondLst>
                              <p:cond delay="2250"/>
                            </p:stCondLst>
                            <p:childTnLst>
                              <p:par>
                                <p:cTn id="136" presetID="1" presetClass="entr" presetSubtype="0" fill="hold" grpId="0" nodeType="afterEffect">
                                  <p:stCondLst>
                                    <p:cond delay="250"/>
                                  </p:stCondLst>
                                  <p:childTnLst>
                                    <p:set>
                                      <p:cBhvr>
                                        <p:cTn id="137" dur="1" fill="hold">
                                          <p:stCondLst>
                                            <p:cond delay="0"/>
                                          </p:stCondLst>
                                        </p:cTn>
                                        <p:tgtEl>
                                          <p:spTgt spid="33"/>
                                        </p:tgtEl>
                                        <p:attrNameLst>
                                          <p:attrName>style.visibility</p:attrName>
                                        </p:attrNameLst>
                                      </p:cBhvr>
                                      <p:to>
                                        <p:strVal val="visible"/>
                                      </p:to>
                                    </p:set>
                                  </p:childTnLst>
                                </p:cTn>
                              </p:par>
                              <p:par>
                                <p:cTn id="138" presetID="1" presetClass="entr" presetSubtype="0"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childTnLst>
                                </p:cTn>
                              </p:par>
                              <p:par>
                                <p:cTn id="140" presetID="1" presetClass="entr" presetSubtype="0" fill="hold" grpId="0" nodeType="withEffect">
                                  <p:stCondLst>
                                    <p:cond delay="250"/>
                                  </p:stCondLst>
                                  <p:childTnLst>
                                    <p:set>
                                      <p:cBhvr>
                                        <p:cTn id="141" dur="1" fill="hold">
                                          <p:stCondLst>
                                            <p:cond delay="0"/>
                                          </p:stCondLst>
                                        </p:cTn>
                                        <p:tgtEl>
                                          <p:spTgt spid="38"/>
                                        </p:tgtEl>
                                        <p:attrNameLst>
                                          <p:attrName>style.visibility</p:attrName>
                                        </p:attrNameLst>
                                      </p:cBhvr>
                                      <p:to>
                                        <p:strVal val="visible"/>
                                      </p:to>
                                    </p:set>
                                  </p:childTnLst>
                                </p:cTn>
                              </p:par>
                              <p:par>
                                <p:cTn id="142" presetID="1" presetClass="entr" presetSubtype="0" fill="hold" grpId="0" nodeType="withEffect">
                                  <p:stCondLst>
                                    <p:cond delay="250"/>
                                  </p:stCondLst>
                                  <p:childTnLst>
                                    <p:set>
                                      <p:cBhvr>
                                        <p:cTn id="143" dur="1" fill="hold">
                                          <p:stCondLst>
                                            <p:cond delay="0"/>
                                          </p:stCondLst>
                                        </p:cTn>
                                        <p:tgtEl>
                                          <p:spTgt spid="39"/>
                                        </p:tgtEl>
                                        <p:attrNameLst>
                                          <p:attrName>style.visibility</p:attrName>
                                        </p:attrNameLst>
                                      </p:cBhvr>
                                      <p:to>
                                        <p:strVal val="visible"/>
                                      </p:to>
                                    </p:set>
                                  </p:childTnLst>
                                </p:cTn>
                              </p:par>
                              <p:par>
                                <p:cTn id="144" presetID="1" presetClass="entr" presetSubtype="0" fill="hold" grpId="0" nodeType="withEffect">
                                  <p:stCondLst>
                                    <p:cond delay="250"/>
                                  </p:stCondLst>
                                  <p:childTnLst>
                                    <p:set>
                                      <p:cBhvr>
                                        <p:cTn id="145" dur="1" fill="hold">
                                          <p:stCondLst>
                                            <p:cond delay="0"/>
                                          </p:stCondLst>
                                        </p:cTn>
                                        <p:tgtEl>
                                          <p:spTgt spid="46"/>
                                        </p:tgtEl>
                                        <p:attrNameLst>
                                          <p:attrName>style.visibility</p:attrName>
                                        </p:attrNameLst>
                                      </p:cBhvr>
                                      <p:to>
                                        <p:strVal val="visible"/>
                                      </p:to>
                                    </p:set>
                                  </p:childTnLst>
                                </p:cTn>
                              </p:par>
                              <p:par>
                                <p:cTn id="146" presetID="1" presetClass="entr" presetSubtype="0" fill="hold" grpId="0" nodeType="withEffect">
                                  <p:stCondLst>
                                    <p:cond delay="250"/>
                                  </p:stCondLst>
                                  <p:childTnLst>
                                    <p:set>
                                      <p:cBhvr>
                                        <p:cTn id="147" dur="1" fill="hold">
                                          <p:stCondLst>
                                            <p:cond delay="0"/>
                                          </p:stCondLst>
                                        </p:cTn>
                                        <p:tgtEl>
                                          <p:spTgt spid="43"/>
                                        </p:tgtEl>
                                        <p:attrNameLst>
                                          <p:attrName>style.visibility</p:attrName>
                                        </p:attrNameLst>
                                      </p:cBhvr>
                                      <p:to>
                                        <p:strVal val="visible"/>
                                      </p:to>
                                    </p:set>
                                  </p:childTnLst>
                                </p:cTn>
                              </p:par>
                              <p:par>
                                <p:cTn id="148" presetID="1" presetClass="entr" presetSubtype="0" fill="hold" grpId="0" nodeType="withEffect">
                                  <p:stCondLst>
                                    <p:cond delay="250"/>
                                  </p:stCondLst>
                                  <p:childTnLst>
                                    <p:set>
                                      <p:cBhvr>
                                        <p:cTn id="149" dur="1" fill="hold">
                                          <p:stCondLst>
                                            <p:cond delay="0"/>
                                          </p:stCondLst>
                                        </p:cTn>
                                        <p:tgtEl>
                                          <p:spTgt spid="42"/>
                                        </p:tgtEl>
                                        <p:attrNameLst>
                                          <p:attrName>style.visibility</p:attrName>
                                        </p:attrNameLst>
                                      </p:cBhvr>
                                      <p:to>
                                        <p:strVal val="visible"/>
                                      </p:to>
                                    </p:set>
                                  </p:childTnLst>
                                </p:cTn>
                              </p:par>
                              <p:par>
                                <p:cTn id="150" presetID="42" presetClass="path" presetSubtype="0" accel="50000" decel="50000" fill="hold" grpId="1" nodeType="withEffect">
                                  <p:stCondLst>
                                    <p:cond delay="500"/>
                                  </p:stCondLst>
                                  <p:childTnLst>
                                    <p:animMotion origin="layout" path="M -3.33333E-6 -1.60999E-6 L 0.24167 -1.60999E-6 " pathEditMode="relative" rAng="0" ptsTypes="AA">
                                      <p:cBhvr>
                                        <p:cTn id="151" dur="1000" fill="hold"/>
                                        <p:tgtEl>
                                          <p:spTgt spid="33"/>
                                        </p:tgtEl>
                                        <p:attrNameLst>
                                          <p:attrName>ppt_x</p:attrName>
                                          <p:attrName>ppt_y</p:attrName>
                                        </p:attrNameLst>
                                      </p:cBhvr>
                                      <p:rCtr x="12083" y="0"/>
                                    </p:animMotion>
                                  </p:childTnLst>
                                </p:cTn>
                              </p:par>
                              <p:par>
                                <p:cTn id="152" presetID="42" presetClass="path" presetSubtype="0" accel="50000" decel="50000" fill="hold" grpId="1" nodeType="withEffect">
                                  <p:stCondLst>
                                    <p:cond delay="500"/>
                                  </p:stCondLst>
                                  <p:childTnLst>
                                    <p:animMotion origin="layout" path="M -3.33333E-6 -4.1152E-6 L -3.33333E-6 0.09438 " pathEditMode="relative" rAng="0" ptsTypes="AA">
                                      <p:cBhvr>
                                        <p:cTn id="153" dur="1000" fill="hold"/>
                                        <p:tgtEl>
                                          <p:spTgt spid="34"/>
                                        </p:tgtEl>
                                        <p:attrNameLst>
                                          <p:attrName>ppt_x</p:attrName>
                                          <p:attrName>ppt_y</p:attrName>
                                        </p:attrNameLst>
                                      </p:cBhvr>
                                      <p:rCtr x="0" y="4719"/>
                                    </p:animMotion>
                                  </p:childTnLst>
                                </p:cTn>
                              </p:par>
                              <p:par>
                                <p:cTn id="154" presetID="42" presetClass="path" presetSubtype="0" accel="50000" decel="50000" fill="hold" grpId="1" nodeType="withEffect">
                                  <p:stCondLst>
                                    <p:cond delay="500"/>
                                  </p:stCondLst>
                                  <p:childTnLst>
                                    <p:animMotion origin="layout" path="M -0.00833 0.00555 L 0.225 -0.16655 " pathEditMode="relative" rAng="0" ptsTypes="AA">
                                      <p:cBhvr>
                                        <p:cTn id="155" dur="1000" fill="hold"/>
                                        <p:tgtEl>
                                          <p:spTgt spid="38"/>
                                        </p:tgtEl>
                                        <p:attrNameLst>
                                          <p:attrName>ppt_x</p:attrName>
                                          <p:attrName>ppt_y</p:attrName>
                                        </p:attrNameLst>
                                      </p:cBhvr>
                                      <p:rCtr x="11667" y="-8605"/>
                                    </p:animMotion>
                                  </p:childTnLst>
                                </p:cTn>
                              </p:par>
                              <p:par>
                                <p:cTn id="156" presetID="42" presetClass="path" presetSubtype="0" accel="50000" decel="50000" fill="hold" grpId="1" nodeType="withEffect">
                                  <p:stCondLst>
                                    <p:cond delay="500"/>
                                  </p:stCondLst>
                                  <p:childTnLst>
                                    <p:animMotion origin="layout" path="M -0.00834 -0.00556 L 0.2 0.11103 " pathEditMode="relative" rAng="0" ptsTypes="AA">
                                      <p:cBhvr>
                                        <p:cTn id="157" dur="1000" fill="hold"/>
                                        <p:tgtEl>
                                          <p:spTgt spid="39"/>
                                        </p:tgtEl>
                                        <p:attrNameLst>
                                          <p:attrName>ppt_x</p:attrName>
                                          <p:attrName>ppt_y</p:attrName>
                                        </p:attrNameLst>
                                      </p:cBhvr>
                                      <p:rCtr x="10417" y="5829"/>
                                    </p:animMotion>
                                  </p:childTnLst>
                                </p:cTn>
                              </p:par>
                              <p:par>
                                <p:cTn id="158" presetID="42" presetClass="path" presetSubtype="0" accel="50000" decel="50000" fill="hold" grpId="1" nodeType="withEffect">
                                  <p:stCondLst>
                                    <p:cond delay="500"/>
                                  </p:stCondLst>
                                  <p:childTnLst>
                                    <p:animMotion origin="layout" path="M -3.33333E-6 2.08189E-6 L -0.15833 0.30534 " pathEditMode="relative" rAng="0" ptsTypes="AA">
                                      <p:cBhvr>
                                        <p:cTn id="159" dur="1000" fill="hold"/>
                                        <p:tgtEl>
                                          <p:spTgt spid="46"/>
                                        </p:tgtEl>
                                        <p:attrNameLst>
                                          <p:attrName>ppt_x</p:attrName>
                                          <p:attrName>ppt_y</p:attrName>
                                        </p:attrNameLst>
                                      </p:cBhvr>
                                      <p:rCtr x="-7917" y="15267"/>
                                    </p:animMotion>
                                  </p:childTnLst>
                                </p:cTn>
                              </p:par>
                              <p:par>
                                <p:cTn id="160" presetID="42" presetClass="path" presetSubtype="0" accel="50000" decel="50000" fill="hold" grpId="1" nodeType="withEffect">
                                  <p:stCondLst>
                                    <p:cond delay="500"/>
                                  </p:stCondLst>
                                  <p:childTnLst>
                                    <p:animMotion origin="layout" path="M 3.33333E-6 -3.82373E-6 L -0.03334 -0.08882 " pathEditMode="relative" rAng="0" ptsTypes="AA">
                                      <p:cBhvr>
                                        <p:cTn id="161" dur="1000" fill="hold"/>
                                        <p:tgtEl>
                                          <p:spTgt spid="42"/>
                                        </p:tgtEl>
                                        <p:attrNameLst>
                                          <p:attrName>ppt_x</p:attrName>
                                          <p:attrName>ppt_y</p:attrName>
                                        </p:attrNameLst>
                                      </p:cBhvr>
                                      <p:rCtr x="-1667" y="-4441"/>
                                    </p:animMotion>
                                  </p:childTnLst>
                                </p:cTn>
                              </p:par>
                              <p:par>
                                <p:cTn id="162" presetID="42" presetClass="path" presetSubtype="0" accel="50000" decel="50000" fill="hold" grpId="1" nodeType="withEffect">
                                  <p:stCondLst>
                                    <p:cond delay="500"/>
                                  </p:stCondLst>
                                  <p:childTnLst>
                                    <p:animMotion origin="layout" path="M 3.33333E-6 0.00555 L -0.13334 0.12213 " pathEditMode="relative" rAng="0" ptsTypes="AA">
                                      <p:cBhvr>
                                        <p:cTn id="163" dur="1000" fill="hold"/>
                                        <p:tgtEl>
                                          <p:spTgt spid="43"/>
                                        </p:tgtEl>
                                        <p:attrNameLst>
                                          <p:attrName>ppt_x</p:attrName>
                                          <p:attrName>ppt_y</p:attrName>
                                        </p:attrNameLst>
                                      </p:cBhvr>
                                      <p:rCtr x="-6667" y="5829"/>
                                    </p:animMotion>
                                  </p:childTnLst>
                                </p:cTn>
                              </p:par>
                            </p:childTnLst>
                          </p:cTn>
                        </p:par>
                        <p:par>
                          <p:cTn id="164" fill="hold">
                            <p:stCondLst>
                              <p:cond delay="3750"/>
                            </p:stCondLst>
                            <p:childTnLst>
                              <p:par>
                                <p:cTn id="165" presetID="10" presetClass="exit" presetSubtype="0" fill="hold" grpId="2" nodeType="afterEffect">
                                  <p:stCondLst>
                                    <p:cond delay="250"/>
                                  </p:stCondLst>
                                  <p:childTnLst>
                                    <p:animEffect transition="out" filter="fade">
                                      <p:cBhvr>
                                        <p:cTn id="166" dur="500"/>
                                        <p:tgtEl>
                                          <p:spTgt spid="33"/>
                                        </p:tgtEl>
                                      </p:cBhvr>
                                    </p:animEffect>
                                    <p:set>
                                      <p:cBhvr>
                                        <p:cTn id="167" dur="1" fill="hold">
                                          <p:stCondLst>
                                            <p:cond delay="499"/>
                                          </p:stCondLst>
                                        </p:cTn>
                                        <p:tgtEl>
                                          <p:spTgt spid="33"/>
                                        </p:tgtEl>
                                        <p:attrNameLst>
                                          <p:attrName>style.visibility</p:attrName>
                                        </p:attrNameLst>
                                      </p:cBhvr>
                                      <p:to>
                                        <p:strVal val="hidden"/>
                                      </p:to>
                                    </p:set>
                                  </p:childTnLst>
                                </p:cTn>
                              </p:par>
                              <p:par>
                                <p:cTn id="168" presetID="10" presetClass="exit" presetSubtype="0" fill="hold" grpId="2" nodeType="withEffect">
                                  <p:stCondLst>
                                    <p:cond delay="250"/>
                                  </p:stCondLst>
                                  <p:childTnLst>
                                    <p:animEffect transition="out" filter="fade">
                                      <p:cBhvr>
                                        <p:cTn id="169" dur="500"/>
                                        <p:tgtEl>
                                          <p:spTgt spid="34"/>
                                        </p:tgtEl>
                                      </p:cBhvr>
                                    </p:animEffect>
                                    <p:set>
                                      <p:cBhvr>
                                        <p:cTn id="170" dur="1" fill="hold">
                                          <p:stCondLst>
                                            <p:cond delay="499"/>
                                          </p:stCondLst>
                                        </p:cTn>
                                        <p:tgtEl>
                                          <p:spTgt spid="34"/>
                                        </p:tgtEl>
                                        <p:attrNameLst>
                                          <p:attrName>style.visibility</p:attrName>
                                        </p:attrNameLst>
                                      </p:cBhvr>
                                      <p:to>
                                        <p:strVal val="hidden"/>
                                      </p:to>
                                    </p:set>
                                  </p:childTnLst>
                                </p:cTn>
                              </p:par>
                              <p:par>
                                <p:cTn id="171" presetID="10" presetClass="exit" presetSubtype="0" fill="hold" grpId="2" nodeType="withEffect">
                                  <p:stCondLst>
                                    <p:cond delay="250"/>
                                  </p:stCondLst>
                                  <p:childTnLst>
                                    <p:animEffect transition="out" filter="fade">
                                      <p:cBhvr>
                                        <p:cTn id="172" dur="500"/>
                                        <p:tgtEl>
                                          <p:spTgt spid="38"/>
                                        </p:tgtEl>
                                      </p:cBhvr>
                                    </p:animEffect>
                                    <p:set>
                                      <p:cBhvr>
                                        <p:cTn id="173" dur="1" fill="hold">
                                          <p:stCondLst>
                                            <p:cond delay="499"/>
                                          </p:stCondLst>
                                        </p:cTn>
                                        <p:tgtEl>
                                          <p:spTgt spid="38"/>
                                        </p:tgtEl>
                                        <p:attrNameLst>
                                          <p:attrName>style.visibility</p:attrName>
                                        </p:attrNameLst>
                                      </p:cBhvr>
                                      <p:to>
                                        <p:strVal val="hidden"/>
                                      </p:to>
                                    </p:set>
                                  </p:childTnLst>
                                </p:cTn>
                              </p:par>
                              <p:par>
                                <p:cTn id="174" presetID="10" presetClass="exit" presetSubtype="0" fill="hold" grpId="2" nodeType="withEffect">
                                  <p:stCondLst>
                                    <p:cond delay="250"/>
                                  </p:stCondLst>
                                  <p:childTnLst>
                                    <p:animEffect transition="out" filter="fade">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par>
                                <p:cTn id="177" presetID="10" presetClass="exit" presetSubtype="0" fill="hold" grpId="2" nodeType="withEffect">
                                  <p:stCondLst>
                                    <p:cond delay="250"/>
                                  </p:stCondLst>
                                  <p:childTnLst>
                                    <p:animEffect transition="out" filter="fade">
                                      <p:cBhvr>
                                        <p:cTn id="178" dur="500"/>
                                        <p:tgtEl>
                                          <p:spTgt spid="46"/>
                                        </p:tgtEl>
                                      </p:cBhvr>
                                    </p:animEffect>
                                    <p:set>
                                      <p:cBhvr>
                                        <p:cTn id="179" dur="1" fill="hold">
                                          <p:stCondLst>
                                            <p:cond delay="499"/>
                                          </p:stCondLst>
                                        </p:cTn>
                                        <p:tgtEl>
                                          <p:spTgt spid="46"/>
                                        </p:tgtEl>
                                        <p:attrNameLst>
                                          <p:attrName>style.visibility</p:attrName>
                                        </p:attrNameLst>
                                      </p:cBhvr>
                                      <p:to>
                                        <p:strVal val="hidden"/>
                                      </p:to>
                                    </p:set>
                                  </p:childTnLst>
                                </p:cTn>
                              </p:par>
                              <p:par>
                                <p:cTn id="180" presetID="10" presetClass="exit" presetSubtype="0" fill="hold" grpId="2" nodeType="withEffect">
                                  <p:stCondLst>
                                    <p:cond delay="250"/>
                                  </p:stCondLst>
                                  <p:childTnLst>
                                    <p:animEffect transition="out" filter="fade">
                                      <p:cBhvr>
                                        <p:cTn id="181" dur="500"/>
                                        <p:tgtEl>
                                          <p:spTgt spid="43"/>
                                        </p:tgtEl>
                                      </p:cBhvr>
                                    </p:animEffect>
                                    <p:set>
                                      <p:cBhvr>
                                        <p:cTn id="182" dur="1" fill="hold">
                                          <p:stCondLst>
                                            <p:cond delay="499"/>
                                          </p:stCondLst>
                                        </p:cTn>
                                        <p:tgtEl>
                                          <p:spTgt spid="43"/>
                                        </p:tgtEl>
                                        <p:attrNameLst>
                                          <p:attrName>style.visibility</p:attrName>
                                        </p:attrNameLst>
                                      </p:cBhvr>
                                      <p:to>
                                        <p:strVal val="hidden"/>
                                      </p:to>
                                    </p:set>
                                  </p:childTnLst>
                                </p:cTn>
                              </p:par>
                              <p:par>
                                <p:cTn id="183" presetID="10" presetClass="exit" presetSubtype="0" fill="hold" grpId="2" nodeType="withEffect">
                                  <p:stCondLst>
                                    <p:cond delay="250"/>
                                  </p:stCondLst>
                                  <p:childTnLst>
                                    <p:animEffect transition="out" filter="fade">
                                      <p:cBhvr>
                                        <p:cTn id="184" dur="500"/>
                                        <p:tgtEl>
                                          <p:spTgt spid="42"/>
                                        </p:tgtEl>
                                      </p:cBhvr>
                                    </p:animEffect>
                                    <p:set>
                                      <p:cBhvr>
                                        <p:cTn id="185" dur="1" fill="hold">
                                          <p:stCondLst>
                                            <p:cond delay="499"/>
                                          </p:stCondLst>
                                        </p:cTn>
                                        <p:tgtEl>
                                          <p:spTgt spid="42"/>
                                        </p:tgtEl>
                                        <p:attrNameLst>
                                          <p:attrName>style.visibility</p:attrName>
                                        </p:attrNameLst>
                                      </p:cBhvr>
                                      <p:to>
                                        <p:strVal val="hidden"/>
                                      </p:to>
                                    </p:set>
                                  </p:childTnLst>
                                </p:cTn>
                              </p:par>
                              <p:par>
                                <p:cTn id="186" presetID="10" presetClass="entr" presetSubtype="0" fill="hold" nodeType="withEffect">
                                  <p:stCondLst>
                                    <p:cond delay="250"/>
                                  </p:stCondLst>
                                  <p:childTnLst>
                                    <p:set>
                                      <p:cBhvr>
                                        <p:cTn id="187" dur="1" fill="hold">
                                          <p:stCondLst>
                                            <p:cond delay="0"/>
                                          </p:stCondLst>
                                        </p:cTn>
                                        <p:tgtEl>
                                          <p:spTgt spid="28">
                                            <p:txEl>
                                              <p:pRg st="1" end="1"/>
                                            </p:txEl>
                                          </p:spTgt>
                                        </p:tgtEl>
                                        <p:attrNameLst>
                                          <p:attrName>style.visibility</p:attrName>
                                        </p:attrNameLst>
                                      </p:cBhvr>
                                      <p:to>
                                        <p:strVal val="visible"/>
                                      </p:to>
                                    </p:set>
                                    <p:animEffect transition="in" filter="fade">
                                      <p:cBhvr>
                                        <p:cTn id="188" dur="500"/>
                                        <p:tgtEl>
                                          <p:spTgt spid="28">
                                            <p:txEl>
                                              <p:pRg st="1" end="1"/>
                                            </p:txEl>
                                          </p:spTgt>
                                        </p:tgtEl>
                                      </p:cBhvr>
                                    </p:animEffect>
                                  </p:childTnLst>
                                </p:cTn>
                              </p:par>
                              <p:par>
                                <p:cTn id="189" presetID="10" presetClass="entr" presetSubtype="0" fill="hold" nodeType="withEffect">
                                  <p:stCondLst>
                                    <p:cond delay="250"/>
                                  </p:stCondLst>
                                  <p:childTnLst>
                                    <p:set>
                                      <p:cBhvr>
                                        <p:cTn id="190" dur="1" fill="hold">
                                          <p:stCondLst>
                                            <p:cond delay="0"/>
                                          </p:stCondLst>
                                        </p:cTn>
                                        <p:tgtEl>
                                          <p:spTgt spid="29">
                                            <p:txEl>
                                              <p:pRg st="1" end="1"/>
                                            </p:txEl>
                                          </p:spTgt>
                                        </p:tgtEl>
                                        <p:attrNameLst>
                                          <p:attrName>style.visibility</p:attrName>
                                        </p:attrNameLst>
                                      </p:cBhvr>
                                      <p:to>
                                        <p:strVal val="visible"/>
                                      </p:to>
                                    </p:set>
                                    <p:animEffect transition="in" filter="fade">
                                      <p:cBhvr>
                                        <p:cTn id="191" dur="500"/>
                                        <p:tgtEl>
                                          <p:spTgt spid="29">
                                            <p:txEl>
                                              <p:pRg st="1" end="1"/>
                                            </p:txEl>
                                          </p:spTgt>
                                        </p:tgtEl>
                                      </p:cBhvr>
                                    </p:animEffect>
                                  </p:childTnLst>
                                </p:cTn>
                              </p:par>
                              <p:par>
                                <p:cTn id="192" presetID="10" presetClass="entr" presetSubtype="0" fill="hold" nodeType="withEffect">
                                  <p:stCondLst>
                                    <p:cond delay="250"/>
                                  </p:stCondLst>
                                  <p:childTnLst>
                                    <p:set>
                                      <p:cBhvr>
                                        <p:cTn id="193" dur="1" fill="hold">
                                          <p:stCondLst>
                                            <p:cond delay="0"/>
                                          </p:stCondLst>
                                        </p:cTn>
                                        <p:tgtEl>
                                          <p:spTgt spid="29">
                                            <p:txEl>
                                              <p:pRg st="2" end="2"/>
                                            </p:txEl>
                                          </p:spTgt>
                                        </p:tgtEl>
                                        <p:attrNameLst>
                                          <p:attrName>style.visibility</p:attrName>
                                        </p:attrNameLst>
                                      </p:cBhvr>
                                      <p:to>
                                        <p:strVal val="visible"/>
                                      </p:to>
                                    </p:set>
                                    <p:animEffect transition="in" filter="fade">
                                      <p:cBhvr>
                                        <p:cTn id="194" dur="500"/>
                                        <p:tgtEl>
                                          <p:spTgt spid="29">
                                            <p:txEl>
                                              <p:pRg st="2" end="2"/>
                                            </p:txEl>
                                          </p:spTgt>
                                        </p:tgtEl>
                                      </p:cBhvr>
                                    </p:animEffect>
                                  </p:childTnLst>
                                </p:cTn>
                              </p:par>
                              <p:par>
                                <p:cTn id="195" presetID="10" presetClass="entr" presetSubtype="0" fill="hold" nodeType="withEffect">
                                  <p:stCondLst>
                                    <p:cond delay="250"/>
                                  </p:stCondLst>
                                  <p:childTnLst>
                                    <p:set>
                                      <p:cBhvr>
                                        <p:cTn id="196" dur="1" fill="hold">
                                          <p:stCondLst>
                                            <p:cond delay="0"/>
                                          </p:stCondLst>
                                        </p:cTn>
                                        <p:tgtEl>
                                          <p:spTgt spid="30">
                                            <p:txEl>
                                              <p:pRg st="1" end="1"/>
                                            </p:txEl>
                                          </p:spTgt>
                                        </p:tgtEl>
                                        <p:attrNameLst>
                                          <p:attrName>style.visibility</p:attrName>
                                        </p:attrNameLst>
                                      </p:cBhvr>
                                      <p:to>
                                        <p:strVal val="visible"/>
                                      </p:to>
                                    </p:set>
                                    <p:animEffect transition="in" filter="fade">
                                      <p:cBhvr>
                                        <p:cTn id="197" dur="500"/>
                                        <p:tgtEl>
                                          <p:spTgt spid="30">
                                            <p:txEl>
                                              <p:pRg st="1" end="1"/>
                                            </p:txEl>
                                          </p:spTgt>
                                        </p:tgtEl>
                                      </p:cBhvr>
                                    </p:animEffect>
                                  </p:childTnLst>
                                </p:cTn>
                              </p:par>
                              <p:par>
                                <p:cTn id="198" presetID="10" presetClass="entr" presetSubtype="0" fill="hold" nodeType="withEffect">
                                  <p:stCondLst>
                                    <p:cond delay="250"/>
                                  </p:stCondLst>
                                  <p:childTnLst>
                                    <p:set>
                                      <p:cBhvr>
                                        <p:cTn id="199" dur="1" fill="hold">
                                          <p:stCondLst>
                                            <p:cond delay="0"/>
                                          </p:stCondLst>
                                        </p:cTn>
                                        <p:tgtEl>
                                          <p:spTgt spid="30">
                                            <p:txEl>
                                              <p:pRg st="2" end="2"/>
                                            </p:txEl>
                                          </p:spTgt>
                                        </p:tgtEl>
                                        <p:attrNameLst>
                                          <p:attrName>style.visibility</p:attrName>
                                        </p:attrNameLst>
                                      </p:cBhvr>
                                      <p:to>
                                        <p:strVal val="visible"/>
                                      </p:to>
                                    </p:set>
                                    <p:animEffect transition="in" filter="fade">
                                      <p:cBhvr>
                                        <p:cTn id="200" dur="500"/>
                                        <p:tgtEl>
                                          <p:spTgt spid="30">
                                            <p:txEl>
                                              <p:pRg st="2" end="2"/>
                                            </p:txEl>
                                          </p:spTgt>
                                        </p:tgtEl>
                                      </p:cBhvr>
                                    </p:animEffect>
                                  </p:childTnLst>
                                </p:cTn>
                              </p:par>
                              <p:par>
                                <p:cTn id="201" presetID="10" presetClass="entr" presetSubtype="0" fill="hold" nodeType="withEffect">
                                  <p:stCondLst>
                                    <p:cond delay="250"/>
                                  </p:stCondLst>
                                  <p:childTnLst>
                                    <p:set>
                                      <p:cBhvr>
                                        <p:cTn id="202" dur="1" fill="hold">
                                          <p:stCondLst>
                                            <p:cond delay="0"/>
                                          </p:stCondLst>
                                        </p:cTn>
                                        <p:tgtEl>
                                          <p:spTgt spid="32">
                                            <p:txEl>
                                              <p:pRg st="1" end="1"/>
                                            </p:txEl>
                                          </p:spTgt>
                                        </p:tgtEl>
                                        <p:attrNameLst>
                                          <p:attrName>style.visibility</p:attrName>
                                        </p:attrNameLst>
                                      </p:cBhvr>
                                      <p:to>
                                        <p:strVal val="visible"/>
                                      </p:to>
                                    </p:set>
                                    <p:animEffect transition="in" filter="fade">
                                      <p:cBhvr>
                                        <p:cTn id="203" dur="500"/>
                                        <p:tgtEl>
                                          <p:spTgt spid="32">
                                            <p:txEl>
                                              <p:pRg st="1" end="1"/>
                                            </p:txEl>
                                          </p:spTgt>
                                        </p:tgtEl>
                                      </p:cBhvr>
                                    </p:animEffect>
                                  </p:childTnLst>
                                </p:cTn>
                              </p:par>
                              <p:par>
                                <p:cTn id="204" presetID="10" presetClass="entr" presetSubtype="0" fill="hold" nodeType="withEffect">
                                  <p:stCondLst>
                                    <p:cond delay="250"/>
                                  </p:stCondLst>
                                  <p:childTnLst>
                                    <p:set>
                                      <p:cBhvr>
                                        <p:cTn id="205" dur="1" fill="hold">
                                          <p:stCondLst>
                                            <p:cond delay="0"/>
                                          </p:stCondLst>
                                        </p:cTn>
                                        <p:tgtEl>
                                          <p:spTgt spid="32">
                                            <p:txEl>
                                              <p:pRg st="0" end="0"/>
                                            </p:txEl>
                                          </p:spTgt>
                                        </p:tgtEl>
                                        <p:attrNameLst>
                                          <p:attrName>style.visibility</p:attrName>
                                        </p:attrNameLst>
                                      </p:cBhvr>
                                      <p:to>
                                        <p:strVal val="visible"/>
                                      </p:to>
                                    </p:set>
                                    <p:animEffect transition="in" filter="fade">
                                      <p:cBhvr>
                                        <p:cTn id="206" dur="500"/>
                                        <p:tgtEl>
                                          <p:spTgt spid="32">
                                            <p:txEl>
                                              <p:pRg st="0" end="0"/>
                                            </p:txEl>
                                          </p:spTgt>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7"/>
                                        </p:tgtEl>
                                        <p:attrNameLst>
                                          <p:attrName>style.visibility</p:attrName>
                                        </p:attrNameLst>
                                      </p:cBhvr>
                                      <p:to>
                                        <p:strVal val="visible"/>
                                      </p:to>
                                    </p:set>
                                    <p:animEffect transition="in" filter="fade">
                                      <p:cBhvr>
                                        <p:cTn id="211" dur="500"/>
                                        <p:tgtEl>
                                          <p:spTgt spid="7"/>
                                        </p:tgtEl>
                                      </p:cBhvr>
                                    </p:animEffect>
                                  </p:childTnLst>
                                </p:cTn>
                              </p:par>
                              <p:par>
                                <p:cTn id="212" presetID="10" presetClass="entr" presetSubtype="0" fill="hold" nodeType="withEffect">
                                  <p:stCondLst>
                                    <p:cond delay="0"/>
                                  </p:stCondLst>
                                  <p:childTnLst>
                                    <p:set>
                                      <p:cBhvr>
                                        <p:cTn id="213" dur="1" fill="hold">
                                          <p:stCondLst>
                                            <p:cond delay="0"/>
                                          </p:stCondLst>
                                        </p:cTn>
                                        <p:tgtEl>
                                          <p:spTgt spid="51"/>
                                        </p:tgtEl>
                                        <p:attrNameLst>
                                          <p:attrName>style.visibility</p:attrName>
                                        </p:attrNameLst>
                                      </p:cBhvr>
                                      <p:to>
                                        <p:strVal val="visible"/>
                                      </p:to>
                                    </p:set>
                                    <p:animEffect transition="in" filter="fade">
                                      <p:cBhvr>
                                        <p:cTn id="214" dur="500"/>
                                        <p:tgtEl>
                                          <p:spTgt spid="51"/>
                                        </p:tgtEl>
                                      </p:cBhvr>
                                    </p:animEffect>
                                  </p:childTnLst>
                                </p:cTn>
                              </p:par>
                              <p:par>
                                <p:cTn id="215" presetID="10" presetClass="entr" presetSubtype="0" fill="hold" nodeType="withEffect">
                                  <p:stCondLst>
                                    <p:cond delay="0"/>
                                  </p:stCondLst>
                                  <p:childTnLst>
                                    <p:set>
                                      <p:cBhvr>
                                        <p:cTn id="216" dur="1" fill="hold">
                                          <p:stCondLst>
                                            <p:cond delay="0"/>
                                          </p:stCondLst>
                                        </p:cTn>
                                        <p:tgtEl>
                                          <p:spTgt spid="48"/>
                                        </p:tgtEl>
                                        <p:attrNameLst>
                                          <p:attrName>style.visibility</p:attrName>
                                        </p:attrNameLst>
                                      </p:cBhvr>
                                      <p:to>
                                        <p:strVal val="visible"/>
                                      </p:to>
                                    </p:set>
                                    <p:animEffect transition="in" filter="fade">
                                      <p:cBhvr>
                                        <p:cTn id="217" dur="500"/>
                                        <p:tgtEl>
                                          <p:spTgt spid="48"/>
                                        </p:tgtEl>
                                      </p:cBhvr>
                                    </p:animEffect>
                                  </p:childTnLst>
                                </p:cTn>
                              </p:par>
                              <p:par>
                                <p:cTn id="218" presetID="10" presetClass="entr" presetSubtype="0" fill="hold" nodeType="withEffect">
                                  <p:stCondLst>
                                    <p:cond delay="0"/>
                                  </p:stCondLst>
                                  <p:childTnLst>
                                    <p:set>
                                      <p:cBhvr>
                                        <p:cTn id="219" dur="1" fill="hold">
                                          <p:stCondLst>
                                            <p:cond delay="0"/>
                                          </p:stCondLst>
                                        </p:cTn>
                                        <p:tgtEl>
                                          <p:spTgt spid="49"/>
                                        </p:tgtEl>
                                        <p:attrNameLst>
                                          <p:attrName>style.visibility</p:attrName>
                                        </p:attrNameLst>
                                      </p:cBhvr>
                                      <p:to>
                                        <p:strVal val="visible"/>
                                      </p:to>
                                    </p:set>
                                    <p:animEffect transition="in" filter="fade">
                                      <p:cBhvr>
                                        <p:cTn id="220" dur="500"/>
                                        <p:tgtEl>
                                          <p:spTgt spid="49"/>
                                        </p:tgtEl>
                                      </p:cBhvr>
                                    </p:animEffect>
                                  </p:childTnLst>
                                </p:cTn>
                              </p:par>
                              <p:par>
                                <p:cTn id="221" presetID="10" presetClass="entr" presetSubtype="0" fill="hold" nodeType="withEffect">
                                  <p:stCondLst>
                                    <p:cond delay="0"/>
                                  </p:stCondLst>
                                  <p:childTnLst>
                                    <p:set>
                                      <p:cBhvr>
                                        <p:cTn id="222" dur="1" fill="hold">
                                          <p:stCondLst>
                                            <p:cond delay="0"/>
                                          </p:stCondLst>
                                        </p:cTn>
                                        <p:tgtEl>
                                          <p:spTgt spid="64"/>
                                        </p:tgtEl>
                                        <p:attrNameLst>
                                          <p:attrName>style.visibility</p:attrName>
                                        </p:attrNameLst>
                                      </p:cBhvr>
                                      <p:to>
                                        <p:strVal val="visible"/>
                                      </p:to>
                                    </p:set>
                                    <p:animEffect transition="in" filter="fade">
                                      <p:cBhvr>
                                        <p:cTn id="223" dur="500"/>
                                        <p:tgtEl>
                                          <p:spTgt spid="64"/>
                                        </p:tgtEl>
                                      </p:cBhvr>
                                    </p:animEffect>
                                  </p:childTnLst>
                                </p:cTn>
                              </p:par>
                              <p:par>
                                <p:cTn id="224" presetID="10" presetClass="entr" presetSubtype="0" fill="hold" nodeType="withEffect">
                                  <p:stCondLst>
                                    <p:cond delay="0"/>
                                  </p:stCondLst>
                                  <p:childTnLst>
                                    <p:set>
                                      <p:cBhvr>
                                        <p:cTn id="225" dur="1" fill="hold">
                                          <p:stCondLst>
                                            <p:cond delay="0"/>
                                          </p:stCondLst>
                                        </p:cTn>
                                        <p:tgtEl>
                                          <p:spTgt spid="57"/>
                                        </p:tgtEl>
                                        <p:attrNameLst>
                                          <p:attrName>style.visibility</p:attrName>
                                        </p:attrNameLst>
                                      </p:cBhvr>
                                      <p:to>
                                        <p:strVal val="visible"/>
                                      </p:to>
                                    </p:set>
                                    <p:animEffect transition="in" filter="fade">
                                      <p:cBhvr>
                                        <p:cTn id="226" dur="500"/>
                                        <p:tgtEl>
                                          <p:spTgt spid="57"/>
                                        </p:tgtEl>
                                      </p:cBhvr>
                                    </p:animEffect>
                                  </p:childTnLst>
                                </p:cTn>
                              </p:par>
                              <p:par>
                                <p:cTn id="227" presetID="10" presetClass="entr" presetSubtype="0" fill="hold" nodeType="withEffect">
                                  <p:stCondLst>
                                    <p:cond delay="0"/>
                                  </p:stCondLst>
                                  <p:childTnLst>
                                    <p:set>
                                      <p:cBhvr>
                                        <p:cTn id="228" dur="1" fill="hold">
                                          <p:stCondLst>
                                            <p:cond delay="0"/>
                                          </p:stCondLst>
                                        </p:cTn>
                                        <p:tgtEl>
                                          <p:spTgt spid="66"/>
                                        </p:tgtEl>
                                        <p:attrNameLst>
                                          <p:attrName>style.visibility</p:attrName>
                                        </p:attrNameLst>
                                      </p:cBhvr>
                                      <p:to>
                                        <p:strVal val="visible"/>
                                      </p:to>
                                    </p:set>
                                    <p:animEffect transition="in" filter="fade">
                                      <p:cBhvr>
                                        <p:cTn id="229" dur="500"/>
                                        <p:tgtEl>
                                          <p:spTgt spid="66"/>
                                        </p:tgtEl>
                                      </p:cBhvr>
                                    </p:animEffect>
                                  </p:childTnLst>
                                </p:cTn>
                              </p:par>
                              <p:par>
                                <p:cTn id="230" presetID="10" presetClass="entr" presetSubtype="0" fill="hold" nodeType="withEffect">
                                  <p:stCondLst>
                                    <p:cond delay="0"/>
                                  </p:stCondLst>
                                  <p:childTnLst>
                                    <p:set>
                                      <p:cBhvr>
                                        <p:cTn id="231" dur="1" fill="hold">
                                          <p:stCondLst>
                                            <p:cond delay="0"/>
                                          </p:stCondLst>
                                        </p:cTn>
                                        <p:tgtEl>
                                          <p:spTgt spid="76"/>
                                        </p:tgtEl>
                                        <p:attrNameLst>
                                          <p:attrName>style.visibility</p:attrName>
                                        </p:attrNameLst>
                                      </p:cBhvr>
                                      <p:to>
                                        <p:strVal val="visible"/>
                                      </p:to>
                                    </p:set>
                                    <p:animEffect transition="in" filter="fade">
                                      <p:cBhvr>
                                        <p:cTn id="232" dur="500"/>
                                        <p:tgtEl>
                                          <p:spTgt spid="76"/>
                                        </p:tgtEl>
                                      </p:cBhvr>
                                    </p:animEffect>
                                  </p:childTnLst>
                                </p:cTn>
                              </p:par>
                              <p:par>
                                <p:cTn id="233" presetID="10" presetClass="entr" presetSubtype="0" fill="hold" nodeType="withEffect">
                                  <p:stCondLst>
                                    <p:cond delay="0"/>
                                  </p:stCondLst>
                                  <p:childTnLst>
                                    <p:set>
                                      <p:cBhvr>
                                        <p:cTn id="234" dur="1" fill="hold">
                                          <p:stCondLst>
                                            <p:cond delay="0"/>
                                          </p:stCondLst>
                                        </p:cTn>
                                        <p:tgtEl>
                                          <p:spTgt spid="68"/>
                                        </p:tgtEl>
                                        <p:attrNameLst>
                                          <p:attrName>style.visibility</p:attrName>
                                        </p:attrNameLst>
                                      </p:cBhvr>
                                      <p:to>
                                        <p:strVal val="visible"/>
                                      </p:to>
                                    </p:set>
                                    <p:animEffect transition="in" filter="fade">
                                      <p:cBhvr>
                                        <p:cTn id="235" dur="500"/>
                                        <p:tgtEl>
                                          <p:spTgt spid="68"/>
                                        </p:tgtEl>
                                      </p:cBhvr>
                                    </p:animEffect>
                                  </p:childTnLst>
                                </p:cTn>
                              </p:par>
                              <p:par>
                                <p:cTn id="236" presetID="10" presetClass="entr" presetSubtype="0" fill="hold" nodeType="withEffect">
                                  <p:stCondLst>
                                    <p:cond delay="0"/>
                                  </p:stCondLst>
                                  <p:childTnLst>
                                    <p:set>
                                      <p:cBhvr>
                                        <p:cTn id="237" dur="1" fill="hold">
                                          <p:stCondLst>
                                            <p:cond delay="0"/>
                                          </p:stCondLst>
                                        </p:cTn>
                                        <p:tgtEl>
                                          <p:spTgt spid="53"/>
                                        </p:tgtEl>
                                        <p:attrNameLst>
                                          <p:attrName>style.visibility</p:attrName>
                                        </p:attrNameLst>
                                      </p:cBhvr>
                                      <p:to>
                                        <p:strVal val="visible"/>
                                      </p:to>
                                    </p:set>
                                    <p:animEffect transition="in" filter="fade">
                                      <p:cBhvr>
                                        <p:cTn id="238" dur="500"/>
                                        <p:tgtEl>
                                          <p:spTgt spid="53"/>
                                        </p:tgtEl>
                                      </p:cBhvr>
                                    </p:animEffect>
                                  </p:childTnLst>
                                </p:cTn>
                              </p:par>
                              <p:par>
                                <p:cTn id="239" presetID="10" presetClass="entr" presetSubtype="0" fill="hold" nodeType="withEffect">
                                  <p:stCondLst>
                                    <p:cond delay="0"/>
                                  </p:stCondLst>
                                  <p:childTnLst>
                                    <p:set>
                                      <p:cBhvr>
                                        <p:cTn id="240" dur="1" fill="hold">
                                          <p:stCondLst>
                                            <p:cond delay="0"/>
                                          </p:stCondLst>
                                        </p:cTn>
                                        <p:tgtEl>
                                          <p:spTgt spid="70"/>
                                        </p:tgtEl>
                                        <p:attrNameLst>
                                          <p:attrName>style.visibility</p:attrName>
                                        </p:attrNameLst>
                                      </p:cBhvr>
                                      <p:to>
                                        <p:strVal val="visible"/>
                                      </p:to>
                                    </p:set>
                                    <p:animEffect transition="in" filter="fade">
                                      <p:cBhvr>
                                        <p:cTn id="241" dur="500"/>
                                        <p:tgtEl>
                                          <p:spTgt spid="70"/>
                                        </p:tgtEl>
                                      </p:cBhvr>
                                    </p:animEffect>
                                  </p:childTnLst>
                                </p:cTn>
                              </p:par>
                            </p:childTnLst>
                          </p:cTn>
                        </p:par>
                      </p:childTnLst>
                    </p:cTn>
                  </p:par>
                  <p:par>
                    <p:cTn id="242" fill="hold">
                      <p:stCondLst>
                        <p:cond delay="indefinite"/>
                      </p:stCondLst>
                      <p:childTnLst>
                        <p:par>
                          <p:cTn id="243" fill="hold">
                            <p:stCondLst>
                              <p:cond delay="0"/>
                            </p:stCondLst>
                            <p:childTnLst>
                              <p:par>
                                <p:cTn id="244" presetID="1" presetClass="entr" presetSubtype="0" fill="hold" grpId="0" nodeType="clickEffect">
                                  <p:stCondLst>
                                    <p:cond delay="0"/>
                                  </p:stCondLst>
                                  <p:childTnLst>
                                    <p:set>
                                      <p:cBhvr>
                                        <p:cTn id="245" dur="1" fill="hold">
                                          <p:stCondLst>
                                            <p:cond delay="0"/>
                                          </p:stCondLst>
                                        </p:cTn>
                                        <p:tgtEl>
                                          <p:spTgt spid="77"/>
                                        </p:tgtEl>
                                        <p:attrNameLst>
                                          <p:attrName>style.visibility</p:attrName>
                                        </p:attrNameLst>
                                      </p:cBhvr>
                                      <p:to>
                                        <p:strVal val="visible"/>
                                      </p:to>
                                    </p:set>
                                  </p:childTnLst>
                                </p:cTn>
                              </p:par>
                              <p:par>
                                <p:cTn id="246" presetID="1" presetClass="entr" presetSubtype="0" fill="hold" grpId="0" nodeType="withEffect">
                                  <p:stCondLst>
                                    <p:cond delay="0"/>
                                  </p:stCondLst>
                                  <p:childTnLst>
                                    <p:set>
                                      <p:cBhvr>
                                        <p:cTn id="247" dur="1" fill="hold">
                                          <p:stCondLst>
                                            <p:cond delay="0"/>
                                          </p:stCondLst>
                                        </p:cTn>
                                        <p:tgtEl>
                                          <p:spTgt spid="80"/>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79"/>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78"/>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childTnLst>
                                </p:cTn>
                              </p:par>
                              <p:par>
                                <p:cTn id="254" presetID="1" presetClass="entr" presetSubtype="0" fill="hold" grpId="0" nodeType="withEffect">
                                  <p:stCondLst>
                                    <p:cond delay="0"/>
                                  </p:stCondLst>
                                  <p:childTnLst>
                                    <p:set>
                                      <p:cBhvr>
                                        <p:cTn id="255" dur="1" fill="hold">
                                          <p:stCondLst>
                                            <p:cond delay="0"/>
                                          </p:stCondLst>
                                        </p:cTn>
                                        <p:tgtEl>
                                          <p:spTgt spid="82"/>
                                        </p:tgtEl>
                                        <p:attrNameLst>
                                          <p:attrName>style.visibility</p:attrName>
                                        </p:attrNameLst>
                                      </p:cBhvr>
                                      <p:to>
                                        <p:strVal val="visible"/>
                                      </p:to>
                                    </p:set>
                                  </p:childTnLst>
                                </p:cTn>
                              </p:par>
                            </p:childTnLst>
                          </p:cTn>
                        </p:par>
                        <p:par>
                          <p:cTn id="256" fill="hold">
                            <p:stCondLst>
                              <p:cond delay="0"/>
                            </p:stCondLst>
                            <p:childTnLst>
                              <p:par>
                                <p:cTn id="257" presetID="42" presetClass="path" presetSubtype="0" accel="50000" decel="50000" fill="hold" grpId="1" nodeType="afterEffect">
                                  <p:stCondLst>
                                    <p:cond delay="500"/>
                                  </p:stCondLst>
                                  <p:childTnLst>
                                    <p:animMotion origin="layout" path="M 1.38778E-17 -3.12977E-6 L 0.04167 -0.14989 " pathEditMode="relative" rAng="0" ptsTypes="AA">
                                      <p:cBhvr>
                                        <p:cTn id="258" dur="1000" fill="hold"/>
                                        <p:tgtEl>
                                          <p:spTgt spid="77"/>
                                        </p:tgtEl>
                                        <p:attrNameLst>
                                          <p:attrName>ppt_x</p:attrName>
                                          <p:attrName>ppt_y</p:attrName>
                                        </p:attrNameLst>
                                      </p:cBhvr>
                                      <p:rCtr x="2083" y="-7495"/>
                                    </p:animMotion>
                                  </p:childTnLst>
                                </p:cTn>
                              </p:par>
                              <p:par>
                                <p:cTn id="259" presetID="42" presetClass="path" presetSubtype="0" accel="50000" decel="50000" fill="hold" grpId="1" nodeType="withEffect">
                                  <p:stCondLst>
                                    <p:cond delay="500"/>
                                  </p:stCondLst>
                                  <p:childTnLst>
                                    <p:animMotion origin="layout" path="M 0 2.86607E-6 L 0.40833 -0.01666 " pathEditMode="relative" rAng="0" ptsTypes="AA">
                                      <p:cBhvr>
                                        <p:cTn id="260" dur="1000" fill="hold"/>
                                        <p:tgtEl>
                                          <p:spTgt spid="78"/>
                                        </p:tgtEl>
                                        <p:attrNameLst>
                                          <p:attrName>ppt_x</p:attrName>
                                          <p:attrName>ppt_y</p:attrName>
                                        </p:attrNameLst>
                                      </p:cBhvr>
                                      <p:rCtr x="20417" y="-833"/>
                                    </p:animMotion>
                                  </p:childTnLst>
                                </p:cTn>
                              </p:par>
                              <p:par>
                                <p:cTn id="261" presetID="42" presetClass="path" presetSubtype="0" accel="50000" decel="50000" fill="hold" grpId="1" nodeType="withEffect">
                                  <p:stCondLst>
                                    <p:cond delay="500"/>
                                  </p:stCondLst>
                                  <p:childTnLst>
                                    <p:animMotion origin="layout" path="M 3.33333E-6 -4.71895E-6 L 0.2 -0.03886 " pathEditMode="relative" rAng="0" ptsTypes="AA">
                                      <p:cBhvr>
                                        <p:cTn id="262" dur="1000" fill="hold"/>
                                        <p:tgtEl>
                                          <p:spTgt spid="82"/>
                                        </p:tgtEl>
                                        <p:attrNameLst>
                                          <p:attrName>ppt_x</p:attrName>
                                          <p:attrName>ppt_y</p:attrName>
                                        </p:attrNameLst>
                                      </p:cBhvr>
                                      <p:rCtr x="10000" y="-1943"/>
                                    </p:animMotion>
                                  </p:childTnLst>
                                </p:cTn>
                              </p:par>
                              <p:par>
                                <p:cTn id="263" presetID="42" presetClass="path" presetSubtype="0" accel="50000" decel="50000" fill="hold" grpId="1" nodeType="withEffect">
                                  <p:stCondLst>
                                    <p:cond delay="500"/>
                                  </p:stCondLst>
                                  <p:childTnLst>
                                    <p:animMotion origin="layout" path="M 3.33333E-6 4.47606E-6 L 0.05833 0.14989 " pathEditMode="relative" rAng="0" ptsTypes="AA">
                                      <p:cBhvr>
                                        <p:cTn id="264" dur="1000" fill="hold"/>
                                        <p:tgtEl>
                                          <p:spTgt spid="81"/>
                                        </p:tgtEl>
                                        <p:attrNameLst>
                                          <p:attrName>ppt_x</p:attrName>
                                          <p:attrName>ppt_y</p:attrName>
                                        </p:attrNameLst>
                                      </p:cBhvr>
                                      <p:rCtr x="2917" y="7495"/>
                                    </p:animMotion>
                                  </p:childTnLst>
                                </p:cTn>
                              </p:par>
                              <p:par>
                                <p:cTn id="265" presetID="42" presetClass="path" presetSubtype="0" accel="50000" decel="50000" fill="hold" grpId="1" nodeType="withEffect">
                                  <p:stCondLst>
                                    <p:cond delay="500"/>
                                  </p:stCondLst>
                                  <p:childTnLst>
                                    <p:animMotion origin="layout" path="M -3.33333E-6 -2.32477E-6 L 0.11667 -0.29424 " pathEditMode="relative" rAng="0" ptsTypes="AA">
                                      <p:cBhvr>
                                        <p:cTn id="266" dur="1000" fill="hold"/>
                                        <p:tgtEl>
                                          <p:spTgt spid="80"/>
                                        </p:tgtEl>
                                        <p:attrNameLst>
                                          <p:attrName>ppt_x</p:attrName>
                                          <p:attrName>ppt_y</p:attrName>
                                        </p:attrNameLst>
                                      </p:cBhvr>
                                      <p:rCtr x="5833" y="-14712"/>
                                    </p:animMotion>
                                  </p:childTnLst>
                                </p:cTn>
                              </p:par>
                              <p:par>
                                <p:cTn id="267" presetID="42" presetClass="path" presetSubtype="0" accel="50000" decel="50000" fill="hold" grpId="1" nodeType="withEffect">
                                  <p:stCondLst>
                                    <p:cond delay="500"/>
                                  </p:stCondLst>
                                  <p:childTnLst>
                                    <p:animMotion origin="layout" path="M 5.55112E-17 3.67106E-6 L -0.15833 0.06107 " pathEditMode="relative" rAng="0" ptsTypes="AA">
                                      <p:cBhvr>
                                        <p:cTn id="268" dur="1000" fill="hold"/>
                                        <p:tgtEl>
                                          <p:spTgt spid="79"/>
                                        </p:tgtEl>
                                        <p:attrNameLst>
                                          <p:attrName>ppt_x</p:attrName>
                                          <p:attrName>ppt_y</p:attrName>
                                        </p:attrNameLst>
                                      </p:cBhvr>
                                      <p:rCtr x="-7917" y="3053"/>
                                    </p:animMotion>
                                  </p:childTnLst>
                                </p:cTn>
                              </p:par>
                            </p:childTnLst>
                          </p:cTn>
                        </p:par>
                        <p:par>
                          <p:cTn id="269" fill="hold">
                            <p:stCondLst>
                              <p:cond delay="1500"/>
                            </p:stCondLst>
                            <p:childTnLst>
                              <p:par>
                                <p:cTn id="270" presetID="10" presetClass="exit" presetSubtype="0" fill="hold" grpId="2" nodeType="afterEffect">
                                  <p:stCondLst>
                                    <p:cond delay="250"/>
                                  </p:stCondLst>
                                  <p:childTnLst>
                                    <p:animEffect transition="out" filter="fade">
                                      <p:cBhvr>
                                        <p:cTn id="271" dur="500"/>
                                        <p:tgtEl>
                                          <p:spTgt spid="77"/>
                                        </p:tgtEl>
                                      </p:cBhvr>
                                    </p:animEffect>
                                    <p:set>
                                      <p:cBhvr>
                                        <p:cTn id="272" dur="1" fill="hold">
                                          <p:stCondLst>
                                            <p:cond delay="499"/>
                                          </p:stCondLst>
                                        </p:cTn>
                                        <p:tgtEl>
                                          <p:spTgt spid="77"/>
                                        </p:tgtEl>
                                        <p:attrNameLst>
                                          <p:attrName>style.visibility</p:attrName>
                                        </p:attrNameLst>
                                      </p:cBhvr>
                                      <p:to>
                                        <p:strVal val="hidden"/>
                                      </p:to>
                                    </p:set>
                                  </p:childTnLst>
                                </p:cTn>
                              </p:par>
                              <p:par>
                                <p:cTn id="273" presetID="10" presetClass="exit" presetSubtype="0" fill="hold" grpId="2" nodeType="withEffect">
                                  <p:stCondLst>
                                    <p:cond delay="250"/>
                                  </p:stCondLst>
                                  <p:childTnLst>
                                    <p:animEffect transition="out" filter="fade">
                                      <p:cBhvr>
                                        <p:cTn id="274" dur="500"/>
                                        <p:tgtEl>
                                          <p:spTgt spid="78"/>
                                        </p:tgtEl>
                                      </p:cBhvr>
                                    </p:animEffect>
                                    <p:set>
                                      <p:cBhvr>
                                        <p:cTn id="275" dur="1" fill="hold">
                                          <p:stCondLst>
                                            <p:cond delay="499"/>
                                          </p:stCondLst>
                                        </p:cTn>
                                        <p:tgtEl>
                                          <p:spTgt spid="78"/>
                                        </p:tgtEl>
                                        <p:attrNameLst>
                                          <p:attrName>style.visibility</p:attrName>
                                        </p:attrNameLst>
                                      </p:cBhvr>
                                      <p:to>
                                        <p:strVal val="hidden"/>
                                      </p:to>
                                    </p:set>
                                  </p:childTnLst>
                                </p:cTn>
                              </p:par>
                              <p:par>
                                <p:cTn id="276" presetID="10" presetClass="exit" presetSubtype="0" fill="hold" grpId="2" nodeType="withEffect">
                                  <p:stCondLst>
                                    <p:cond delay="250"/>
                                  </p:stCondLst>
                                  <p:childTnLst>
                                    <p:animEffect transition="out" filter="fade">
                                      <p:cBhvr>
                                        <p:cTn id="277" dur="500"/>
                                        <p:tgtEl>
                                          <p:spTgt spid="80"/>
                                        </p:tgtEl>
                                      </p:cBhvr>
                                    </p:animEffect>
                                    <p:set>
                                      <p:cBhvr>
                                        <p:cTn id="278" dur="1" fill="hold">
                                          <p:stCondLst>
                                            <p:cond delay="499"/>
                                          </p:stCondLst>
                                        </p:cTn>
                                        <p:tgtEl>
                                          <p:spTgt spid="80"/>
                                        </p:tgtEl>
                                        <p:attrNameLst>
                                          <p:attrName>style.visibility</p:attrName>
                                        </p:attrNameLst>
                                      </p:cBhvr>
                                      <p:to>
                                        <p:strVal val="hidden"/>
                                      </p:to>
                                    </p:set>
                                  </p:childTnLst>
                                </p:cTn>
                              </p:par>
                              <p:par>
                                <p:cTn id="279" presetID="10" presetClass="exit" presetSubtype="0" fill="hold" grpId="2" nodeType="withEffect">
                                  <p:stCondLst>
                                    <p:cond delay="250"/>
                                  </p:stCondLst>
                                  <p:childTnLst>
                                    <p:animEffect transition="out" filter="fade">
                                      <p:cBhvr>
                                        <p:cTn id="280" dur="500"/>
                                        <p:tgtEl>
                                          <p:spTgt spid="79"/>
                                        </p:tgtEl>
                                      </p:cBhvr>
                                    </p:animEffect>
                                    <p:set>
                                      <p:cBhvr>
                                        <p:cTn id="281" dur="1" fill="hold">
                                          <p:stCondLst>
                                            <p:cond delay="499"/>
                                          </p:stCondLst>
                                        </p:cTn>
                                        <p:tgtEl>
                                          <p:spTgt spid="79"/>
                                        </p:tgtEl>
                                        <p:attrNameLst>
                                          <p:attrName>style.visibility</p:attrName>
                                        </p:attrNameLst>
                                      </p:cBhvr>
                                      <p:to>
                                        <p:strVal val="hidden"/>
                                      </p:to>
                                    </p:set>
                                  </p:childTnLst>
                                </p:cTn>
                              </p:par>
                              <p:par>
                                <p:cTn id="282" presetID="10" presetClass="exit" presetSubtype="0" fill="hold" grpId="2" nodeType="withEffect">
                                  <p:stCondLst>
                                    <p:cond delay="250"/>
                                  </p:stCondLst>
                                  <p:childTnLst>
                                    <p:animEffect transition="out" filter="fade">
                                      <p:cBhvr>
                                        <p:cTn id="283" dur="500"/>
                                        <p:tgtEl>
                                          <p:spTgt spid="81"/>
                                        </p:tgtEl>
                                      </p:cBhvr>
                                    </p:animEffect>
                                    <p:set>
                                      <p:cBhvr>
                                        <p:cTn id="284" dur="1" fill="hold">
                                          <p:stCondLst>
                                            <p:cond delay="499"/>
                                          </p:stCondLst>
                                        </p:cTn>
                                        <p:tgtEl>
                                          <p:spTgt spid="81"/>
                                        </p:tgtEl>
                                        <p:attrNameLst>
                                          <p:attrName>style.visibility</p:attrName>
                                        </p:attrNameLst>
                                      </p:cBhvr>
                                      <p:to>
                                        <p:strVal val="hidden"/>
                                      </p:to>
                                    </p:set>
                                  </p:childTnLst>
                                </p:cTn>
                              </p:par>
                              <p:par>
                                <p:cTn id="285" presetID="10" presetClass="exit" presetSubtype="0" fill="hold" grpId="2" nodeType="withEffect">
                                  <p:stCondLst>
                                    <p:cond delay="250"/>
                                  </p:stCondLst>
                                  <p:childTnLst>
                                    <p:animEffect transition="out" filter="fade">
                                      <p:cBhvr>
                                        <p:cTn id="286" dur="500"/>
                                        <p:tgtEl>
                                          <p:spTgt spid="82"/>
                                        </p:tgtEl>
                                      </p:cBhvr>
                                    </p:animEffect>
                                    <p:set>
                                      <p:cBhvr>
                                        <p:cTn id="287" dur="1" fill="hold">
                                          <p:stCondLst>
                                            <p:cond delay="499"/>
                                          </p:stCondLst>
                                        </p:cTn>
                                        <p:tgtEl>
                                          <p:spTgt spid="82"/>
                                        </p:tgtEl>
                                        <p:attrNameLst>
                                          <p:attrName>style.visibility</p:attrName>
                                        </p:attrNameLst>
                                      </p:cBhvr>
                                      <p:to>
                                        <p:strVal val="hidden"/>
                                      </p:to>
                                    </p:set>
                                  </p:childTnLst>
                                </p:cTn>
                              </p:par>
                              <p:par>
                                <p:cTn id="288" presetID="10" presetClass="entr" presetSubtype="0" fill="hold" nodeType="withEffect">
                                  <p:stCondLst>
                                    <p:cond delay="250"/>
                                  </p:stCondLst>
                                  <p:childTnLst>
                                    <p:set>
                                      <p:cBhvr>
                                        <p:cTn id="289" dur="1" fill="hold">
                                          <p:stCondLst>
                                            <p:cond delay="0"/>
                                          </p:stCondLst>
                                        </p:cTn>
                                        <p:tgtEl>
                                          <p:spTgt spid="28">
                                            <p:txEl>
                                              <p:pRg st="2" end="2"/>
                                            </p:txEl>
                                          </p:spTgt>
                                        </p:tgtEl>
                                        <p:attrNameLst>
                                          <p:attrName>style.visibility</p:attrName>
                                        </p:attrNameLst>
                                      </p:cBhvr>
                                      <p:to>
                                        <p:strVal val="visible"/>
                                      </p:to>
                                    </p:set>
                                    <p:animEffect transition="in" filter="fade">
                                      <p:cBhvr>
                                        <p:cTn id="290" dur="500"/>
                                        <p:tgtEl>
                                          <p:spTgt spid="28">
                                            <p:txEl>
                                              <p:pRg st="2" end="2"/>
                                            </p:txEl>
                                          </p:spTgt>
                                        </p:tgtEl>
                                      </p:cBhvr>
                                    </p:animEffect>
                                  </p:childTnLst>
                                </p:cTn>
                              </p:par>
                              <p:par>
                                <p:cTn id="291" presetID="10" presetClass="entr" presetSubtype="0" fill="hold" nodeType="withEffect">
                                  <p:stCondLst>
                                    <p:cond delay="250"/>
                                  </p:stCondLst>
                                  <p:childTnLst>
                                    <p:set>
                                      <p:cBhvr>
                                        <p:cTn id="292" dur="1" fill="hold">
                                          <p:stCondLst>
                                            <p:cond delay="0"/>
                                          </p:stCondLst>
                                        </p:cTn>
                                        <p:tgtEl>
                                          <p:spTgt spid="28">
                                            <p:txEl>
                                              <p:pRg st="3" end="3"/>
                                            </p:txEl>
                                          </p:spTgt>
                                        </p:tgtEl>
                                        <p:attrNameLst>
                                          <p:attrName>style.visibility</p:attrName>
                                        </p:attrNameLst>
                                      </p:cBhvr>
                                      <p:to>
                                        <p:strVal val="visible"/>
                                      </p:to>
                                    </p:set>
                                    <p:animEffect transition="in" filter="fade">
                                      <p:cBhvr>
                                        <p:cTn id="293" dur="500"/>
                                        <p:tgtEl>
                                          <p:spTgt spid="28">
                                            <p:txEl>
                                              <p:pRg st="3" end="3"/>
                                            </p:txEl>
                                          </p:spTgt>
                                        </p:tgtEl>
                                      </p:cBhvr>
                                    </p:animEffect>
                                  </p:childTnLst>
                                </p:cTn>
                              </p:par>
                              <p:par>
                                <p:cTn id="294" presetID="10" presetClass="entr" presetSubtype="0" fill="hold" nodeType="withEffect">
                                  <p:stCondLst>
                                    <p:cond delay="250"/>
                                  </p:stCondLst>
                                  <p:childTnLst>
                                    <p:set>
                                      <p:cBhvr>
                                        <p:cTn id="295" dur="1" fill="hold">
                                          <p:stCondLst>
                                            <p:cond delay="0"/>
                                          </p:stCondLst>
                                        </p:cTn>
                                        <p:tgtEl>
                                          <p:spTgt spid="29">
                                            <p:txEl>
                                              <p:pRg st="3" end="3"/>
                                            </p:txEl>
                                          </p:spTgt>
                                        </p:tgtEl>
                                        <p:attrNameLst>
                                          <p:attrName>style.visibility</p:attrName>
                                        </p:attrNameLst>
                                      </p:cBhvr>
                                      <p:to>
                                        <p:strVal val="visible"/>
                                      </p:to>
                                    </p:set>
                                    <p:animEffect transition="in" filter="fade">
                                      <p:cBhvr>
                                        <p:cTn id="296" dur="500"/>
                                        <p:tgtEl>
                                          <p:spTgt spid="29">
                                            <p:txEl>
                                              <p:pRg st="3" end="3"/>
                                            </p:txEl>
                                          </p:spTgt>
                                        </p:tgtEl>
                                      </p:cBhvr>
                                    </p:animEffect>
                                  </p:childTnLst>
                                </p:cTn>
                              </p:par>
                              <p:par>
                                <p:cTn id="297" presetID="10" presetClass="entr" presetSubtype="0" fill="hold" nodeType="withEffect">
                                  <p:stCondLst>
                                    <p:cond delay="250"/>
                                  </p:stCondLst>
                                  <p:childTnLst>
                                    <p:set>
                                      <p:cBhvr>
                                        <p:cTn id="298" dur="1" fill="hold">
                                          <p:stCondLst>
                                            <p:cond delay="0"/>
                                          </p:stCondLst>
                                        </p:cTn>
                                        <p:tgtEl>
                                          <p:spTgt spid="30">
                                            <p:txEl>
                                              <p:pRg st="3" end="3"/>
                                            </p:txEl>
                                          </p:spTgt>
                                        </p:tgtEl>
                                        <p:attrNameLst>
                                          <p:attrName>style.visibility</p:attrName>
                                        </p:attrNameLst>
                                      </p:cBhvr>
                                      <p:to>
                                        <p:strVal val="visible"/>
                                      </p:to>
                                    </p:set>
                                    <p:animEffect transition="in" filter="fade">
                                      <p:cBhvr>
                                        <p:cTn id="299" dur="500"/>
                                        <p:tgtEl>
                                          <p:spTgt spid="30">
                                            <p:txEl>
                                              <p:pRg st="3" end="3"/>
                                            </p:txEl>
                                          </p:spTgt>
                                        </p:tgtEl>
                                      </p:cBhvr>
                                    </p:animEffect>
                                  </p:childTnLst>
                                </p:cTn>
                              </p:par>
                              <p:par>
                                <p:cTn id="300" presetID="10" presetClass="entr" presetSubtype="0" fill="hold" nodeType="withEffect">
                                  <p:stCondLst>
                                    <p:cond delay="250"/>
                                  </p:stCondLst>
                                  <p:childTnLst>
                                    <p:set>
                                      <p:cBhvr>
                                        <p:cTn id="301" dur="1" fill="hold">
                                          <p:stCondLst>
                                            <p:cond delay="0"/>
                                          </p:stCondLst>
                                        </p:cTn>
                                        <p:tgtEl>
                                          <p:spTgt spid="32">
                                            <p:txEl>
                                              <p:pRg st="2" end="2"/>
                                            </p:txEl>
                                          </p:spTgt>
                                        </p:tgtEl>
                                        <p:attrNameLst>
                                          <p:attrName>style.visibility</p:attrName>
                                        </p:attrNameLst>
                                      </p:cBhvr>
                                      <p:to>
                                        <p:strVal val="visible"/>
                                      </p:to>
                                    </p:set>
                                    <p:animEffect transition="in" filter="fade">
                                      <p:cBhvr>
                                        <p:cTn id="302" dur="500"/>
                                        <p:tgtEl>
                                          <p:spTgt spid="32">
                                            <p:txEl>
                                              <p:pRg st="2" end="2"/>
                                            </p:txEl>
                                          </p:spTgt>
                                        </p:tgtEl>
                                      </p:cBhvr>
                                    </p:animEffect>
                                  </p:childTnLst>
                                </p:cTn>
                              </p:par>
                              <p:par>
                                <p:cTn id="303" presetID="10" presetClass="entr" presetSubtype="0" fill="hold" nodeType="withEffect">
                                  <p:stCondLst>
                                    <p:cond delay="250"/>
                                  </p:stCondLst>
                                  <p:childTnLst>
                                    <p:set>
                                      <p:cBhvr>
                                        <p:cTn id="304" dur="1" fill="hold">
                                          <p:stCondLst>
                                            <p:cond delay="0"/>
                                          </p:stCondLst>
                                        </p:cTn>
                                        <p:tgtEl>
                                          <p:spTgt spid="32">
                                            <p:txEl>
                                              <p:pRg st="3" end="3"/>
                                            </p:txEl>
                                          </p:spTgt>
                                        </p:tgtEl>
                                        <p:attrNameLst>
                                          <p:attrName>style.visibility</p:attrName>
                                        </p:attrNameLst>
                                      </p:cBhvr>
                                      <p:to>
                                        <p:strVal val="visible"/>
                                      </p:to>
                                    </p:set>
                                    <p:animEffect transition="in" filter="fade">
                                      <p:cBhvr>
                                        <p:cTn id="305" dur="500"/>
                                        <p:tgtEl>
                                          <p:spTgt spid="32">
                                            <p:txEl>
                                              <p:pRg st="3" end="3"/>
                                            </p:txEl>
                                          </p:spTgt>
                                        </p:tgtEl>
                                      </p:cBhvr>
                                    </p:animEffect>
                                  </p:childTnLst>
                                </p:cTn>
                              </p:par>
                            </p:childTnLst>
                          </p:cTn>
                        </p:par>
                      </p:childTnLst>
                    </p:cTn>
                  </p:par>
                  <p:par>
                    <p:cTn id="306" fill="hold">
                      <p:stCondLst>
                        <p:cond delay="indefinite"/>
                      </p:stCondLst>
                      <p:childTnLst>
                        <p:par>
                          <p:cTn id="307" fill="hold">
                            <p:stCondLst>
                              <p:cond delay="0"/>
                            </p:stCondLst>
                            <p:childTnLst>
                              <p:par>
                                <p:cTn id="308" presetID="14" presetClass="entr" presetSubtype="10" fill="hold" grpId="0" nodeType="clickEffect">
                                  <p:stCondLst>
                                    <p:cond delay="0"/>
                                  </p:stCondLst>
                                  <p:childTnLst>
                                    <p:set>
                                      <p:cBhvr>
                                        <p:cTn id="309" dur="1" fill="hold">
                                          <p:stCondLst>
                                            <p:cond delay="0"/>
                                          </p:stCondLst>
                                        </p:cTn>
                                        <p:tgtEl>
                                          <p:spTgt spid="83"/>
                                        </p:tgtEl>
                                        <p:attrNameLst>
                                          <p:attrName>style.visibility</p:attrName>
                                        </p:attrNameLst>
                                      </p:cBhvr>
                                      <p:to>
                                        <p:strVal val="visible"/>
                                      </p:to>
                                    </p:set>
                                    <p:animEffect transition="in" filter="randombar(horizontal)">
                                      <p:cBhvr>
                                        <p:cTn id="310" dur="500"/>
                                        <p:tgtEl>
                                          <p:spTgt spid="83"/>
                                        </p:tgtEl>
                                      </p:cBhvr>
                                    </p:animEffect>
                                  </p:childTnLst>
                                </p:cTn>
                              </p:par>
                              <p:par>
                                <p:cTn id="311" presetID="14" presetClass="entr" presetSubtype="10" fill="hold" grpId="0" nodeType="withEffect">
                                  <p:stCondLst>
                                    <p:cond delay="0"/>
                                  </p:stCondLst>
                                  <p:childTnLst>
                                    <p:set>
                                      <p:cBhvr>
                                        <p:cTn id="312" dur="1" fill="hold">
                                          <p:stCondLst>
                                            <p:cond delay="0"/>
                                          </p:stCondLst>
                                        </p:cTn>
                                        <p:tgtEl>
                                          <p:spTgt spid="84"/>
                                        </p:tgtEl>
                                        <p:attrNameLst>
                                          <p:attrName>style.visibility</p:attrName>
                                        </p:attrNameLst>
                                      </p:cBhvr>
                                      <p:to>
                                        <p:strVal val="visible"/>
                                      </p:to>
                                    </p:set>
                                    <p:animEffect transition="in" filter="randombar(horizontal)">
                                      <p:cBhvr>
                                        <p:cTn id="313" dur="500"/>
                                        <p:tgtEl>
                                          <p:spTgt spid="84"/>
                                        </p:tgtEl>
                                      </p:cBhvr>
                                    </p:animEffect>
                                  </p:childTnLst>
                                </p:cTn>
                              </p:par>
                              <p:par>
                                <p:cTn id="314" presetID="14" presetClass="entr" presetSubtype="10" fill="hold" grpId="0" nodeType="withEffect">
                                  <p:stCondLst>
                                    <p:cond delay="0"/>
                                  </p:stCondLst>
                                  <p:childTnLst>
                                    <p:set>
                                      <p:cBhvr>
                                        <p:cTn id="315" dur="1" fill="hold">
                                          <p:stCondLst>
                                            <p:cond delay="0"/>
                                          </p:stCondLst>
                                        </p:cTn>
                                        <p:tgtEl>
                                          <p:spTgt spid="88"/>
                                        </p:tgtEl>
                                        <p:attrNameLst>
                                          <p:attrName>style.visibility</p:attrName>
                                        </p:attrNameLst>
                                      </p:cBhvr>
                                      <p:to>
                                        <p:strVal val="visible"/>
                                      </p:to>
                                    </p:set>
                                    <p:animEffect transition="in" filter="randombar(horizontal)">
                                      <p:cBhvr>
                                        <p:cTn id="316" dur="500"/>
                                        <p:tgtEl>
                                          <p:spTgt spid="88"/>
                                        </p:tgtEl>
                                      </p:cBhvr>
                                    </p:animEffect>
                                  </p:childTnLst>
                                </p:cTn>
                              </p:par>
                              <p:par>
                                <p:cTn id="317" presetID="14" presetClass="entr" presetSubtype="10" fill="hold" grpId="0" nodeType="withEffect">
                                  <p:stCondLst>
                                    <p:cond delay="0"/>
                                  </p:stCondLst>
                                  <p:childTnLst>
                                    <p:set>
                                      <p:cBhvr>
                                        <p:cTn id="318" dur="1" fill="hold">
                                          <p:stCondLst>
                                            <p:cond delay="0"/>
                                          </p:stCondLst>
                                        </p:cTn>
                                        <p:tgtEl>
                                          <p:spTgt spid="87"/>
                                        </p:tgtEl>
                                        <p:attrNameLst>
                                          <p:attrName>style.visibility</p:attrName>
                                        </p:attrNameLst>
                                      </p:cBhvr>
                                      <p:to>
                                        <p:strVal val="visible"/>
                                      </p:to>
                                    </p:set>
                                    <p:animEffect transition="in" filter="randombar(horizontal)">
                                      <p:cBhvr>
                                        <p:cTn id="319" dur="500"/>
                                        <p:tgtEl>
                                          <p:spTgt spid="87"/>
                                        </p:tgtEl>
                                      </p:cBhvr>
                                    </p:animEffect>
                                  </p:childTnLst>
                                </p:cTn>
                              </p:par>
                              <p:par>
                                <p:cTn id="320" presetID="14" presetClass="entr" presetSubtype="10" fill="hold" grpId="0" nodeType="withEffect">
                                  <p:stCondLst>
                                    <p:cond delay="0"/>
                                  </p:stCondLst>
                                  <p:childTnLst>
                                    <p:set>
                                      <p:cBhvr>
                                        <p:cTn id="321" dur="1" fill="hold">
                                          <p:stCondLst>
                                            <p:cond delay="0"/>
                                          </p:stCondLst>
                                        </p:cTn>
                                        <p:tgtEl>
                                          <p:spTgt spid="89"/>
                                        </p:tgtEl>
                                        <p:attrNameLst>
                                          <p:attrName>style.visibility</p:attrName>
                                        </p:attrNameLst>
                                      </p:cBhvr>
                                      <p:to>
                                        <p:strVal val="visible"/>
                                      </p:to>
                                    </p:set>
                                    <p:animEffect transition="in" filter="randombar(horizontal)">
                                      <p:cBhvr>
                                        <p:cTn id="322" dur="500"/>
                                        <p:tgtEl>
                                          <p:spTgt spid="89"/>
                                        </p:tgtEl>
                                      </p:cBhvr>
                                    </p:animEffect>
                                  </p:childTnLst>
                                </p:cTn>
                              </p:par>
                              <p:par>
                                <p:cTn id="323" presetID="14" presetClass="entr" presetSubtype="10" fill="hold" grpId="0" nodeType="withEffect">
                                  <p:stCondLst>
                                    <p:cond delay="0"/>
                                  </p:stCondLst>
                                  <p:childTnLst>
                                    <p:set>
                                      <p:cBhvr>
                                        <p:cTn id="324" dur="1" fill="hold">
                                          <p:stCondLst>
                                            <p:cond delay="0"/>
                                          </p:stCondLst>
                                        </p:cTn>
                                        <p:tgtEl>
                                          <p:spTgt spid="86"/>
                                        </p:tgtEl>
                                        <p:attrNameLst>
                                          <p:attrName>style.visibility</p:attrName>
                                        </p:attrNameLst>
                                      </p:cBhvr>
                                      <p:to>
                                        <p:strVal val="visible"/>
                                      </p:to>
                                    </p:set>
                                    <p:animEffect transition="in" filter="randombar(horizontal)">
                                      <p:cBhvr>
                                        <p:cTn id="325" dur="500"/>
                                        <p:tgtEl>
                                          <p:spTgt spid="86"/>
                                        </p:tgtEl>
                                      </p:cBhvr>
                                    </p:animEffect>
                                  </p:childTnLst>
                                </p:cTn>
                              </p:par>
                              <p:par>
                                <p:cTn id="326" presetID="14" presetClass="entr" presetSubtype="10" fill="hold" grpId="0" nodeType="withEffect">
                                  <p:stCondLst>
                                    <p:cond delay="0"/>
                                  </p:stCondLst>
                                  <p:childTnLst>
                                    <p:set>
                                      <p:cBhvr>
                                        <p:cTn id="327" dur="1" fill="hold">
                                          <p:stCondLst>
                                            <p:cond delay="0"/>
                                          </p:stCondLst>
                                        </p:cTn>
                                        <p:tgtEl>
                                          <p:spTgt spid="85"/>
                                        </p:tgtEl>
                                        <p:attrNameLst>
                                          <p:attrName>style.visibility</p:attrName>
                                        </p:attrNameLst>
                                      </p:cBhvr>
                                      <p:to>
                                        <p:strVal val="visible"/>
                                      </p:to>
                                    </p:set>
                                    <p:animEffect transition="in" filter="randombar(horizontal)">
                                      <p:cBhvr>
                                        <p:cTn id="32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P spid="82" grpId="0" animBg="1"/>
      <p:bldP spid="82" grpId="1" animBg="1"/>
      <p:bldP spid="82" grpId="2" animBg="1"/>
      <p:bldP spid="83" grpId="0" animBg="1"/>
      <p:bldP spid="84" grpId="0" animBg="1"/>
      <p:bldP spid="85" grpId="0" animBg="1"/>
      <p:bldP spid="86" grpId="0" animBg="1"/>
      <p:bldP spid="87" grpId="0" animBg="1"/>
      <p:bldP spid="88" grpId="0" animBg="1"/>
      <p:bldP spid="8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47181431-A54C-4DAD-8941-F194365B96EA}" type="slidenum">
              <a:rPr lang="en-US" altLang="zh-CN"/>
              <a:pPr>
                <a:defRPr/>
              </a:pPr>
              <a:t>32</a:t>
            </a:fld>
            <a:endParaRPr lang="en-US" altLang="zh-CN"/>
          </a:p>
        </p:txBody>
      </p:sp>
      <p:sp>
        <p:nvSpPr>
          <p:cNvPr id="302082" name="Rectangle 2"/>
          <p:cNvSpPr>
            <a:spLocks noGrp="1" noChangeArrowheads="1"/>
          </p:cNvSpPr>
          <p:nvPr>
            <p:ph type="title"/>
          </p:nvPr>
        </p:nvSpPr>
        <p:spPr>
          <a:xfrm>
            <a:off x="457200" y="0"/>
            <a:ext cx="8229600" cy="1143000"/>
          </a:xfrm>
        </p:spPr>
        <p:txBody>
          <a:bodyPr/>
          <a:lstStyle/>
          <a:p>
            <a:r>
              <a:rPr lang="en-US" altLang="zh-CN" smtClean="0"/>
              <a:t>Data Collection</a:t>
            </a:r>
          </a:p>
        </p:txBody>
      </p:sp>
      <p:sp>
        <p:nvSpPr>
          <p:cNvPr id="302083" name="Rectangle 3"/>
          <p:cNvSpPr>
            <a:spLocks noGrp="1" noChangeArrowheads="1"/>
          </p:cNvSpPr>
          <p:nvPr>
            <p:ph type="body" idx="1"/>
          </p:nvPr>
        </p:nvSpPr>
        <p:spPr/>
        <p:txBody>
          <a:bodyPr/>
          <a:lstStyle/>
          <a:p>
            <a:pPr>
              <a:lnSpc>
                <a:spcPct val="90000"/>
              </a:lnSpc>
            </a:pPr>
            <a:r>
              <a:rPr lang="en-US" altLang="zh-CN" smtClean="0"/>
              <a:t>Based on “wall” messages crawled from Facebook (crawling period: Apr. 09 ~ Jun. 09 and Sept. 09). </a:t>
            </a:r>
          </a:p>
          <a:p>
            <a:pPr>
              <a:lnSpc>
                <a:spcPct val="90000"/>
              </a:lnSpc>
            </a:pPr>
            <a:r>
              <a:rPr lang="en-US" altLang="zh-CN" smtClean="0"/>
              <a:t>Leveraging unauthenticated regional networks, we recorded the crawled users’  profile, friend list, and interaction records going back to January 1, 2008.</a:t>
            </a:r>
          </a:p>
          <a:p>
            <a:pPr>
              <a:lnSpc>
                <a:spcPct val="90000"/>
              </a:lnSpc>
            </a:pPr>
            <a:r>
              <a:rPr lang="en-US" altLang="zh-CN" smtClean="0"/>
              <a:t>187M wall posts with 3.5M recipients are used in this study.</a:t>
            </a:r>
          </a:p>
        </p:txBody>
      </p:sp>
    </p:spTree>
    <p:extLst>
      <p:ext uri="{BB962C8B-B14F-4D97-AF65-F5344CB8AC3E}">
        <p14:creationId xmlns:p14="http://schemas.microsoft.com/office/powerpoint/2010/main" val="2226677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12"/>
          </p:nvPr>
        </p:nvSpPr>
        <p:spPr>
          <a:ln/>
        </p:spPr>
        <p:txBody>
          <a:bodyPr/>
          <a:lstStyle/>
          <a:p>
            <a:pPr>
              <a:defRPr/>
            </a:pPr>
            <a:fld id="{E87C47A9-E75E-4F2B-ADC2-518E0DDC498D}" type="slidenum">
              <a:rPr lang="en-US" altLang="zh-CN"/>
              <a:pPr>
                <a:defRPr/>
              </a:pPr>
              <a:t>33</a:t>
            </a:fld>
            <a:endParaRPr lang="en-US" altLang="zh-CN"/>
          </a:p>
        </p:txBody>
      </p:sp>
      <p:sp>
        <p:nvSpPr>
          <p:cNvPr id="258050" name="Rectangle 2"/>
          <p:cNvSpPr>
            <a:spLocks noGrp="1" noChangeArrowheads="1"/>
          </p:cNvSpPr>
          <p:nvPr>
            <p:ph type="title"/>
          </p:nvPr>
        </p:nvSpPr>
        <p:spPr>
          <a:xfrm>
            <a:off x="457200" y="0"/>
            <a:ext cx="8229600" cy="1143000"/>
          </a:xfrm>
        </p:spPr>
        <p:txBody>
          <a:bodyPr/>
          <a:lstStyle/>
          <a:p>
            <a:r>
              <a:rPr lang="en-US" altLang="zh-CN" smtClean="0"/>
              <a:t>Filter posts without URLs</a:t>
            </a:r>
          </a:p>
        </p:txBody>
      </p:sp>
      <p:sp>
        <p:nvSpPr>
          <p:cNvPr id="258051" name="Rectangle 3"/>
          <p:cNvSpPr>
            <a:spLocks noGrp="1" noChangeArrowheads="1"/>
          </p:cNvSpPr>
          <p:nvPr>
            <p:ph type="body" idx="1"/>
          </p:nvPr>
        </p:nvSpPr>
        <p:spPr>
          <a:xfrm>
            <a:off x="533400" y="1676400"/>
            <a:ext cx="8229600" cy="2667000"/>
          </a:xfrm>
        </p:spPr>
        <p:txBody>
          <a:bodyPr/>
          <a:lstStyle/>
          <a:p>
            <a:r>
              <a:rPr lang="en-US" altLang="zh-CN" smtClean="0"/>
              <a:t>Assumption: All spam posts should contain some form of URL, since the attacker wants the recipient to go to some destination on the web.</a:t>
            </a:r>
          </a:p>
          <a:p>
            <a:r>
              <a:rPr lang="en-US" altLang="zh-CN" smtClean="0"/>
              <a:t>Example (without URL):</a:t>
            </a:r>
          </a:p>
        </p:txBody>
      </p:sp>
      <p:sp>
        <p:nvSpPr>
          <p:cNvPr id="258053" name="AutoShape 5"/>
          <p:cNvSpPr>
            <a:spLocks noChangeArrowheads="1"/>
          </p:cNvSpPr>
          <p:nvPr/>
        </p:nvSpPr>
        <p:spPr bwMode="auto">
          <a:xfrm>
            <a:off x="914400" y="4572000"/>
            <a:ext cx="6705600" cy="6858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buFontTx/>
              <a:buNone/>
            </a:pPr>
            <a:r>
              <a:rPr lang="en-US" altLang="zh-CN" i="0">
                <a:solidFill>
                  <a:schemeClr val="tx1"/>
                </a:solidFill>
              </a:rPr>
              <a:t>Kevin! Lol u look so good tonight!!!</a:t>
            </a:r>
          </a:p>
        </p:txBody>
      </p:sp>
      <p:grpSp>
        <p:nvGrpSpPr>
          <p:cNvPr id="258056" name="Group 8"/>
          <p:cNvGrpSpPr>
            <a:grpSpLocks/>
          </p:cNvGrpSpPr>
          <p:nvPr/>
        </p:nvGrpSpPr>
        <p:grpSpPr bwMode="auto">
          <a:xfrm>
            <a:off x="3352800" y="5410200"/>
            <a:ext cx="2209800" cy="762000"/>
            <a:chOff x="2208" y="3408"/>
            <a:chExt cx="1392" cy="480"/>
          </a:xfrm>
        </p:grpSpPr>
        <p:sp>
          <p:nvSpPr>
            <p:cNvPr id="258054" name="AutoShape 6"/>
            <p:cNvSpPr>
              <a:spLocks noChangeArrowheads="1"/>
            </p:cNvSpPr>
            <p:nvPr/>
          </p:nvSpPr>
          <p:spPr bwMode="auto">
            <a:xfrm>
              <a:off x="2208" y="3408"/>
              <a:ext cx="528" cy="480"/>
            </a:xfrm>
            <a:prstGeom prst="down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5" name="Rectangle 7"/>
            <p:cNvSpPr>
              <a:spLocks noChangeArrowheads="1"/>
            </p:cNvSpPr>
            <p:nvPr/>
          </p:nvSpPr>
          <p:spPr bwMode="auto">
            <a:xfrm>
              <a:off x="2736" y="3456"/>
              <a:ext cx="86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buFontTx/>
                <a:buNone/>
              </a:pPr>
              <a:r>
                <a:rPr lang="en-US" altLang="zh-CN" i="0">
                  <a:solidFill>
                    <a:schemeClr val="tx1"/>
                  </a:solidFill>
                </a:rPr>
                <a:t>Filter out</a:t>
              </a:r>
            </a:p>
          </p:txBody>
        </p:sp>
      </p:grpSp>
    </p:spTree>
    <p:extLst>
      <p:ext uri="{BB962C8B-B14F-4D97-AF65-F5344CB8AC3E}">
        <p14:creationId xmlns:p14="http://schemas.microsoft.com/office/powerpoint/2010/main" val="2629134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8056"/>
                                        </p:tgtEl>
                                        <p:attrNameLst>
                                          <p:attrName>style.visibility</p:attrName>
                                        </p:attrNameLst>
                                      </p:cBhvr>
                                      <p:to>
                                        <p:strVal val="visible"/>
                                      </p:to>
                                    </p:set>
                                    <p:animEffect transition="in" filter="checkerboard(across)">
                                      <p:cBhvr>
                                        <p:cTn id="7" dur="500"/>
                                        <p:tgtEl>
                                          <p:spTgt spid="258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12"/>
          </p:nvPr>
        </p:nvSpPr>
        <p:spPr>
          <a:ln/>
        </p:spPr>
        <p:txBody>
          <a:bodyPr/>
          <a:lstStyle/>
          <a:p>
            <a:pPr>
              <a:defRPr/>
            </a:pPr>
            <a:fld id="{6CBC7AE5-48AB-496E-9547-D7C67D92205F}" type="slidenum">
              <a:rPr lang="en-US" altLang="zh-CN"/>
              <a:pPr>
                <a:defRPr/>
              </a:pPr>
              <a:t>34</a:t>
            </a:fld>
            <a:endParaRPr lang="en-US" altLang="zh-CN"/>
          </a:p>
        </p:txBody>
      </p:sp>
      <p:sp>
        <p:nvSpPr>
          <p:cNvPr id="259074" name="Rectangle 2"/>
          <p:cNvSpPr>
            <a:spLocks noGrp="1" noChangeArrowheads="1"/>
          </p:cNvSpPr>
          <p:nvPr>
            <p:ph type="title"/>
          </p:nvPr>
        </p:nvSpPr>
        <p:spPr>
          <a:xfrm>
            <a:off x="457200" y="0"/>
            <a:ext cx="8229600" cy="1143000"/>
          </a:xfrm>
        </p:spPr>
        <p:txBody>
          <a:bodyPr/>
          <a:lstStyle/>
          <a:p>
            <a:r>
              <a:rPr lang="en-US" altLang="zh-CN" smtClean="0"/>
              <a:t>Filter posts without URLs</a:t>
            </a:r>
          </a:p>
        </p:txBody>
      </p:sp>
      <p:sp>
        <p:nvSpPr>
          <p:cNvPr id="259075" name="Rectangle 3"/>
          <p:cNvSpPr>
            <a:spLocks noGrp="1" noChangeArrowheads="1"/>
          </p:cNvSpPr>
          <p:nvPr>
            <p:ph type="body" idx="1"/>
          </p:nvPr>
        </p:nvSpPr>
        <p:spPr>
          <a:xfrm>
            <a:off x="533400" y="1676400"/>
            <a:ext cx="8229600" cy="2667000"/>
          </a:xfrm>
        </p:spPr>
        <p:txBody>
          <a:bodyPr/>
          <a:lstStyle/>
          <a:p>
            <a:r>
              <a:rPr lang="en-US" altLang="zh-CN" smtClean="0"/>
              <a:t>Assumption: All spam posts should contain some form of URL, since the attacker wants the recipient to go to some destination on the web.</a:t>
            </a:r>
          </a:p>
          <a:p>
            <a:r>
              <a:rPr lang="en-US" altLang="zh-CN" smtClean="0"/>
              <a:t>Example (with URL):</a:t>
            </a:r>
          </a:p>
        </p:txBody>
      </p:sp>
      <p:grpSp>
        <p:nvGrpSpPr>
          <p:cNvPr id="259083" name="Group 11"/>
          <p:cNvGrpSpPr>
            <a:grpSpLocks/>
          </p:cNvGrpSpPr>
          <p:nvPr/>
        </p:nvGrpSpPr>
        <p:grpSpPr bwMode="auto">
          <a:xfrm>
            <a:off x="2667000" y="6172200"/>
            <a:ext cx="3581400" cy="609600"/>
            <a:chOff x="1776" y="3936"/>
            <a:chExt cx="2256" cy="384"/>
          </a:xfrm>
        </p:grpSpPr>
        <p:sp>
          <p:nvSpPr>
            <p:cNvPr id="259078" name="AutoShape 6"/>
            <p:cNvSpPr>
              <a:spLocks noChangeArrowheads="1"/>
            </p:cNvSpPr>
            <p:nvPr/>
          </p:nvSpPr>
          <p:spPr bwMode="auto">
            <a:xfrm>
              <a:off x="1776" y="3936"/>
              <a:ext cx="576" cy="384"/>
            </a:xfrm>
            <a:prstGeom prst="down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79" name="Rectangle 7"/>
            <p:cNvSpPr>
              <a:spLocks noChangeArrowheads="1"/>
            </p:cNvSpPr>
            <p:nvPr/>
          </p:nvSpPr>
          <p:spPr bwMode="auto">
            <a:xfrm>
              <a:off x="2448" y="3974"/>
              <a:ext cx="158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buFontTx/>
                <a:buNone/>
              </a:pPr>
              <a:r>
                <a:rPr lang="en-US" altLang="zh-CN" i="0">
                  <a:solidFill>
                    <a:schemeClr val="tx1"/>
                  </a:solidFill>
                </a:rPr>
                <a:t>Further process</a:t>
              </a:r>
            </a:p>
          </p:txBody>
        </p:sp>
      </p:grpSp>
      <p:sp>
        <p:nvSpPr>
          <p:cNvPr id="259080" name="AutoShape 8"/>
          <p:cNvSpPr>
            <a:spLocks noChangeArrowheads="1"/>
          </p:cNvSpPr>
          <p:nvPr/>
        </p:nvSpPr>
        <p:spPr bwMode="auto">
          <a:xfrm>
            <a:off x="457200" y="4343400"/>
            <a:ext cx="8382000" cy="7620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a:solidFill>
                  <a:schemeClr val="tx1"/>
                </a:solidFill>
              </a:rPr>
              <a:t>Um maybe also this:</a:t>
            </a:r>
          </a:p>
          <a:p>
            <a:pPr marL="342900" indent="-342900">
              <a:buFontTx/>
              <a:buNone/>
            </a:pPr>
            <a:r>
              <a:rPr lang="en-US" altLang="zh-CN" sz="2400" i="0">
                <a:solidFill>
                  <a:srgbClr val="FF3300"/>
                </a:solidFill>
              </a:rPr>
              <a:t>http://community.livejournal.com/lemonadepoem/54654.html</a:t>
            </a:r>
          </a:p>
        </p:txBody>
      </p:sp>
      <p:sp>
        <p:nvSpPr>
          <p:cNvPr id="259082" name="AutoShape 10"/>
          <p:cNvSpPr>
            <a:spLocks noChangeArrowheads="1"/>
          </p:cNvSpPr>
          <p:nvPr/>
        </p:nvSpPr>
        <p:spPr bwMode="auto">
          <a:xfrm>
            <a:off x="457200" y="5257800"/>
            <a:ext cx="8382000" cy="8382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None/>
            </a:pPr>
            <a:r>
              <a:rPr lang="en-US" altLang="zh-CN" sz="2400" i="0">
                <a:solidFill>
                  <a:schemeClr val="tx1"/>
                </a:solidFill>
              </a:rPr>
              <a:t>Guess who your secret admirer is?? </a:t>
            </a:r>
          </a:p>
          <a:p>
            <a:pPr marL="342900" indent="-342900">
              <a:buFontTx/>
              <a:buNone/>
            </a:pPr>
            <a:r>
              <a:rPr lang="en-US" altLang="zh-CN" sz="2400" i="0">
                <a:solidFill>
                  <a:schemeClr val="tx1"/>
                </a:solidFill>
              </a:rPr>
              <a:t>Go here </a:t>
            </a:r>
            <a:r>
              <a:rPr lang="en-US" altLang="zh-CN" sz="2400" i="0">
                <a:solidFill>
                  <a:srgbClr val="FF3300"/>
                </a:solidFill>
              </a:rPr>
              <a:t>nevasubevd\t. blogs pot\t.\tco\tm</a:t>
            </a:r>
            <a:r>
              <a:rPr lang="en-US" altLang="zh-CN" sz="2400" i="0">
                <a:solidFill>
                  <a:schemeClr val="tx1"/>
                </a:solidFill>
              </a:rPr>
              <a:t> (take out spaces)</a:t>
            </a:r>
          </a:p>
        </p:txBody>
      </p:sp>
    </p:spTree>
    <p:extLst>
      <p:ext uri="{BB962C8B-B14F-4D97-AF65-F5344CB8AC3E}">
        <p14:creationId xmlns:p14="http://schemas.microsoft.com/office/powerpoint/2010/main" val="3366711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9083"/>
                                        </p:tgtEl>
                                        <p:attrNameLst>
                                          <p:attrName>style.visibility</p:attrName>
                                        </p:attrNameLst>
                                      </p:cBhvr>
                                      <p:to>
                                        <p:strVal val="visible"/>
                                      </p:to>
                                    </p:set>
                                    <p:animEffect transition="in" filter="checkerboard(across)">
                                      <p:cBhvr>
                                        <p:cTn id="7" dur="500"/>
                                        <p:tgtEl>
                                          <p:spTgt spid="259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7"/>
          <p:cNvSpPr>
            <a:spLocks noGrp="1" noChangeArrowheads="1"/>
          </p:cNvSpPr>
          <p:nvPr>
            <p:ph type="sldNum" sz="quarter" idx="12"/>
          </p:nvPr>
        </p:nvSpPr>
        <p:spPr>
          <a:ln/>
        </p:spPr>
        <p:txBody>
          <a:bodyPr/>
          <a:lstStyle/>
          <a:p>
            <a:pPr>
              <a:defRPr/>
            </a:pPr>
            <a:fld id="{45344944-030F-4EA0-933F-EB62BB6C7414}" type="slidenum">
              <a:rPr lang="en-US" altLang="zh-CN"/>
              <a:pPr>
                <a:defRPr/>
              </a:pPr>
              <a:t>35</a:t>
            </a:fld>
            <a:endParaRPr lang="en-US" altLang="zh-CN"/>
          </a:p>
        </p:txBody>
      </p:sp>
      <p:sp>
        <p:nvSpPr>
          <p:cNvPr id="299010" name="Rectangle 2"/>
          <p:cNvSpPr>
            <a:spLocks noGrp="1" noChangeArrowheads="1"/>
          </p:cNvSpPr>
          <p:nvPr>
            <p:ph type="title"/>
          </p:nvPr>
        </p:nvSpPr>
        <p:spPr>
          <a:xfrm>
            <a:off x="457200" y="0"/>
            <a:ext cx="8229600" cy="1143000"/>
          </a:xfrm>
        </p:spPr>
        <p:txBody>
          <a:bodyPr/>
          <a:lstStyle/>
          <a:p>
            <a:r>
              <a:rPr lang="en-US" altLang="zh-CN" smtClean="0"/>
              <a:t>Extract Wall Post Clusters</a:t>
            </a:r>
          </a:p>
        </p:txBody>
      </p:sp>
      <p:sp>
        <p:nvSpPr>
          <p:cNvPr id="299011" name="Rectangle 3"/>
          <p:cNvSpPr>
            <a:spLocks noGrp="1" noChangeArrowheads="1"/>
          </p:cNvSpPr>
          <p:nvPr>
            <p:ph type="body" idx="1"/>
          </p:nvPr>
        </p:nvSpPr>
        <p:spPr>
          <a:xfrm>
            <a:off x="457200" y="4999038"/>
            <a:ext cx="8229600" cy="1249362"/>
          </a:xfrm>
        </p:spPr>
        <p:txBody>
          <a:bodyPr/>
          <a:lstStyle/>
          <a:p>
            <a:pPr>
              <a:lnSpc>
                <a:spcPct val="90000"/>
              </a:lnSpc>
              <a:buFontTx/>
              <a:buNone/>
            </a:pPr>
            <a:r>
              <a:rPr lang="en-US" altLang="zh-CN" sz="2800" dirty="0" smtClean="0"/>
              <a:t>	A sample wall post similarity graph and the corresponding clustering result (for illustrative purpose only)</a:t>
            </a:r>
          </a:p>
        </p:txBody>
      </p:sp>
      <p:grpSp>
        <p:nvGrpSpPr>
          <p:cNvPr id="299044" name="Group 36"/>
          <p:cNvGrpSpPr>
            <a:grpSpLocks/>
          </p:cNvGrpSpPr>
          <p:nvPr/>
        </p:nvGrpSpPr>
        <p:grpSpPr bwMode="auto">
          <a:xfrm>
            <a:off x="1371600" y="1524000"/>
            <a:ext cx="5181600" cy="3200400"/>
            <a:chOff x="1968" y="864"/>
            <a:chExt cx="2688" cy="1632"/>
          </a:xfrm>
        </p:grpSpPr>
        <p:sp>
          <p:nvSpPr>
            <p:cNvPr id="299012" name="Oval 4"/>
            <p:cNvSpPr>
              <a:spLocks noChangeArrowheads="1"/>
            </p:cNvSpPr>
            <p:nvPr/>
          </p:nvSpPr>
          <p:spPr bwMode="auto">
            <a:xfrm>
              <a:off x="3744" y="864"/>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3" name="Oval 5"/>
            <p:cNvSpPr>
              <a:spLocks noChangeArrowheads="1"/>
            </p:cNvSpPr>
            <p:nvPr/>
          </p:nvSpPr>
          <p:spPr bwMode="auto">
            <a:xfrm>
              <a:off x="4128" y="1104"/>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4" name="Oval 6"/>
            <p:cNvSpPr>
              <a:spLocks noChangeArrowheads="1"/>
            </p:cNvSpPr>
            <p:nvPr/>
          </p:nvSpPr>
          <p:spPr bwMode="auto">
            <a:xfrm>
              <a:off x="3408" y="1152"/>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5" name="Oval 7"/>
            <p:cNvSpPr>
              <a:spLocks noChangeArrowheads="1"/>
            </p:cNvSpPr>
            <p:nvPr/>
          </p:nvSpPr>
          <p:spPr bwMode="auto">
            <a:xfrm>
              <a:off x="3600" y="1536"/>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6" name="Oval 8"/>
            <p:cNvSpPr>
              <a:spLocks noChangeArrowheads="1"/>
            </p:cNvSpPr>
            <p:nvPr/>
          </p:nvSpPr>
          <p:spPr bwMode="auto">
            <a:xfrm>
              <a:off x="3984" y="1488"/>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7" name="Oval 9"/>
            <p:cNvSpPr>
              <a:spLocks noChangeArrowheads="1"/>
            </p:cNvSpPr>
            <p:nvPr/>
          </p:nvSpPr>
          <p:spPr bwMode="auto">
            <a:xfrm>
              <a:off x="2976" y="1152"/>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8" name="Oval 10"/>
            <p:cNvSpPr>
              <a:spLocks noChangeArrowheads="1"/>
            </p:cNvSpPr>
            <p:nvPr/>
          </p:nvSpPr>
          <p:spPr bwMode="auto">
            <a:xfrm>
              <a:off x="4464" y="2208"/>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9" name="Oval 11"/>
            <p:cNvSpPr>
              <a:spLocks noChangeArrowheads="1"/>
            </p:cNvSpPr>
            <p:nvPr/>
          </p:nvSpPr>
          <p:spPr bwMode="auto">
            <a:xfrm>
              <a:off x="4224" y="1920"/>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0" name="Oval 12"/>
            <p:cNvSpPr>
              <a:spLocks noChangeArrowheads="1"/>
            </p:cNvSpPr>
            <p:nvPr/>
          </p:nvSpPr>
          <p:spPr bwMode="auto">
            <a:xfrm>
              <a:off x="3840" y="1968"/>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1" name="Oval 13"/>
            <p:cNvSpPr>
              <a:spLocks noChangeArrowheads="1"/>
            </p:cNvSpPr>
            <p:nvPr/>
          </p:nvSpPr>
          <p:spPr bwMode="auto">
            <a:xfrm>
              <a:off x="3984" y="2256"/>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2" name="Oval 14"/>
            <p:cNvSpPr>
              <a:spLocks noChangeArrowheads="1"/>
            </p:cNvSpPr>
            <p:nvPr/>
          </p:nvSpPr>
          <p:spPr bwMode="auto">
            <a:xfrm>
              <a:off x="2160" y="1104"/>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3" name="Oval 15"/>
            <p:cNvSpPr>
              <a:spLocks noChangeArrowheads="1"/>
            </p:cNvSpPr>
            <p:nvPr/>
          </p:nvSpPr>
          <p:spPr bwMode="auto">
            <a:xfrm>
              <a:off x="1968" y="1488"/>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4" name="Oval 16"/>
            <p:cNvSpPr>
              <a:spLocks noChangeArrowheads="1"/>
            </p:cNvSpPr>
            <p:nvPr/>
          </p:nvSpPr>
          <p:spPr bwMode="auto">
            <a:xfrm>
              <a:off x="2160" y="1920"/>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5" name="Oval 17"/>
            <p:cNvSpPr>
              <a:spLocks noChangeArrowheads="1"/>
            </p:cNvSpPr>
            <p:nvPr/>
          </p:nvSpPr>
          <p:spPr bwMode="auto">
            <a:xfrm>
              <a:off x="2448" y="1488"/>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6" name="Oval 18"/>
            <p:cNvSpPr>
              <a:spLocks noChangeArrowheads="1"/>
            </p:cNvSpPr>
            <p:nvPr/>
          </p:nvSpPr>
          <p:spPr bwMode="auto">
            <a:xfrm>
              <a:off x="2208" y="2304"/>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7" name="Oval 19"/>
            <p:cNvSpPr>
              <a:spLocks noChangeArrowheads="1"/>
            </p:cNvSpPr>
            <p:nvPr/>
          </p:nvSpPr>
          <p:spPr bwMode="auto">
            <a:xfrm>
              <a:off x="2688" y="1728"/>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8" name="Oval 20"/>
            <p:cNvSpPr>
              <a:spLocks noChangeArrowheads="1"/>
            </p:cNvSpPr>
            <p:nvPr/>
          </p:nvSpPr>
          <p:spPr bwMode="auto">
            <a:xfrm>
              <a:off x="2496" y="1968"/>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9" name="Oval 21"/>
            <p:cNvSpPr>
              <a:spLocks noChangeArrowheads="1"/>
            </p:cNvSpPr>
            <p:nvPr/>
          </p:nvSpPr>
          <p:spPr bwMode="auto">
            <a:xfrm>
              <a:off x="3120" y="1872"/>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30" name="Oval 22"/>
            <p:cNvSpPr>
              <a:spLocks noChangeArrowheads="1"/>
            </p:cNvSpPr>
            <p:nvPr/>
          </p:nvSpPr>
          <p:spPr bwMode="auto">
            <a:xfrm>
              <a:off x="2784" y="2256"/>
              <a:ext cx="192" cy="19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99031" name="AutoShape 23"/>
            <p:cNvCxnSpPr>
              <a:cxnSpLocks noChangeShapeType="1"/>
              <a:stCxn id="299022" idx="3"/>
              <a:endCxn id="299023" idx="0"/>
            </p:cNvCxnSpPr>
            <p:nvPr/>
          </p:nvCxnSpPr>
          <p:spPr bwMode="auto">
            <a:xfrm flipH="1">
              <a:off x="2064" y="1274"/>
              <a:ext cx="124" cy="2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32" name="AutoShape 24"/>
            <p:cNvCxnSpPr>
              <a:cxnSpLocks noChangeShapeType="1"/>
              <a:stCxn id="299022" idx="5"/>
              <a:endCxn id="299025" idx="1"/>
            </p:cNvCxnSpPr>
            <p:nvPr/>
          </p:nvCxnSpPr>
          <p:spPr bwMode="auto">
            <a:xfrm>
              <a:off x="2324" y="1274"/>
              <a:ext cx="152" cy="2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33" name="AutoShape 25"/>
            <p:cNvCxnSpPr>
              <a:cxnSpLocks noChangeShapeType="1"/>
              <a:stCxn id="299023" idx="6"/>
              <a:endCxn id="299025" idx="2"/>
            </p:cNvCxnSpPr>
            <p:nvPr/>
          </p:nvCxnSpPr>
          <p:spPr bwMode="auto">
            <a:xfrm>
              <a:off x="2166" y="1584"/>
              <a:ext cx="27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34" name="AutoShape 26"/>
            <p:cNvCxnSpPr>
              <a:cxnSpLocks noChangeShapeType="1"/>
              <a:stCxn id="299024" idx="4"/>
              <a:endCxn id="299026" idx="0"/>
            </p:cNvCxnSpPr>
            <p:nvPr/>
          </p:nvCxnSpPr>
          <p:spPr bwMode="auto">
            <a:xfrm>
              <a:off x="2256" y="2118"/>
              <a:ext cx="48" cy="18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35" name="AutoShape 27"/>
            <p:cNvCxnSpPr>
              <a:cxnSpLocks noChangeShapeType="1"/>
              <a:stCxn id="299027" idx="3"/>
            </p:cNvCxnSpPr>
            <p:nvPr/>
          </p:nvCxnSpPr>
          <p:spPr bwMode="auto">
            <a:xfrm flipH="1">
              <a:off x="2640" y="1898"/>
              <a:ext cx="76" cy="8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36" name="AutoShape 28"/>
            <p:cNvCxnSpPr>
              <a:cxnSpLocks noChangeShapeType="1"/>
              <a:stCxn id="299017" idx="6"/>
              <a:endCxn id="299014" idx="2"/>
            </p:cNvCxnSpPr>
            <p:nvPr/>
          </p:nvCxnSpPr>
          <p:spPr bwMode="auto">
            <a:xfrm>
              <a:off x="3174" y="1248"/>
              <a:ext cx="228"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37" name="AutoShape 29"/>
            <p:cNvCxnSpPr>
              <a:cxnSpLocks noChangeShapeType="1"/>
              <a:stCxn id="299014" idx="7"/>
              <a:endCxn id="299012" idx="3"/>
            </p:cNvCxnSpPr>
            <p:nvPr/>
          </p:nvCxnSpPr>
          <p:spPr bwMode="auto">
            <a:xfrm flipV="1">
              <a:off x="3572" y="1034"/>
              <a:ext cx="200" cy="1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38" name="AutoShape 30"/>
            <p:cNvCxnSpPr>
              <a:cxnSpLocks noChangeShapeType="1"/>
              <a:stCxn id="299012" idx="5"/>
              <a:endCxn id="299013" idx="1"/>
            </p:cNvCxnSpPr>
            <p:nvPr/>
          </p:nvCxnSpPr>
          <p:spPr bwMode="auto">
            <a:xfrm>
              <a:off x="3908" y="1034"/>
              <a:ext cx="248" cy="9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39" name="AutoShape 31"/>
            <p:cNvCxnSpPr>
              <a:cxnSpLocks noChangeShapeType="1"/>
              <a:stCxn id="299012" idx="4"/>
              <a:endCxn id="299016" idx="1"/>
            </p:cNvCxnSpPr>
            <p:nvPr/>
          </p:nvCxnSpPr>
          <p:spPr bwMode="auto">
            <a:xfrm>
              <a:off x="3840" y="1062"/>
              <a:ext cx="172" cy="44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40" name="AutoShape 32"/>
            <p:cNvCxnSpPr>
              <a:cxnSpLocks noChangeShapeType="1"/>
              <a:stCxn id="299014" idx="5"/>
              <a:endCxn id="299015" idx="1"/>
            </p:cNvCxnSpPr>
            <p:nvPr/>
          </p:nvCxnSpPr>
          <p:spPr bwMode="auto">
            <a:xfrm>
              <a:off x="3572" y="1322"/>
              <a:ext cx="56" cy="2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41" name="AutoShape 33"/>
            <p:cNvCxnSpPr>
              <a:cxnSpLocks noChangeShapeType="1"/>
              <a:stCxn id="299013" idx="4"/>
              <a:endCxn id="299016" idx="7"/>
            </p:cNvCxnSpPr>
            <p:nvPr/>
          </p:nvCxnSpPr>
          <p:spPr bwMode="auto">
            <a:xfrm flipH="1">
              <a:off x="4148" y="1302"/>
              <a:ext cx="76" cy="2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42" name="AutoShape 34"/>
            <p:cNvCxnSpPr>
              <a:cxnSpLocks noChangeShapeType="1"/>
              <a:stCxn id="299020" idx="4"/>
              <a:endCxn id="299021" idx="1"/>
            </p:cNvCxnSpPr>
            <p:nvPr/>
          </p:nvCxnSpPr>
          <p:spPr bwMode="auto">
            <a:xfrm>
              <a:off x="3936" y="2166"/>
              <a:ext cx="76" cy="1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43" name="AutoShape 35"/>
            <p:cNvCxnSpPr>
              <a:cxnSpLocks noChangeShapeType="1"/>
              <a:stCxn id="299019" idx="5"/>
              <a:endCxn id="299018" idx="1"/>
            </p:cNvCxnSpPr>
            <p:nvPr/>
          </p:nvCxnSpPr>
          <p:spPr bwMode="auto">
            <a:xfrm>
              <a:off x="4388" y="2090"/>
              <a:ext cx="104" cy="1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9045" name="Oval 37"/>
          <p:cNvSpPr>
            <a:spLocks noChangeArrowheads="1"/>
          </p:cNvSpPr>
          <p:nvPr/>
        </p:nvSpPr>
        <p:spPr bwMode="auto">
          <a:xfrm>
            <a:off x="3200400" y="1295400"/>
            <a:ext cx="3048000" cy="2133600"/>
          </a:xfrm>
          <a:prstGeom prst="ellipse">
            <a:avLst/>
          </a:prstGeom>
          <a:noFill/>
          <a:ln w="38100" algn="ctr">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46" name="Oval 38"/>
          <p:cNvSpPr>
            <a:spLocks noChangeArrowheads="1"/>
          </p:cNvSpPr>
          <p:nvPr/>
        </p:nvSpPr>
        <p:spPr bwMode="auto">
          <a:xfrm rot="-1041843">
            <a:off x="4724400" y="3505200"/>
            <a:ext cx="1065213" cy="1293813"/>
          </a:xfrm>
          <a:prstGeom prst="ellipse">
            <a:avLst/>
          </a:prstGeom>
          <a:noFill/>
          <a:ln w="38100" algn="ctr">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47" name="Oval 39"/>
          <p:cNvSpPr>
            <a:spLocks noChangeArrowheads="1"/>
          </p:cNvSpPr>
          <p:nvPr/>
        </p:nvSpPr>
        <p:spPr bwMode="auto">
          <a:xfrm rot="-1509662">
            <a:off x="5562600" y="3352800"/>
            <a:ext cx="1143000" cy="1447800"/>
          </a:xfrm>
          <a:prstGeom prst="ellipse">
            <a:avLst/>
          </a:prstGeom>
          <a:noFill/>
          <a:ln w="38100" algn="ctr">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48" name="Oval 40"/>
          <p:cNvSpPr>
            <a:spLocks noChangeArrowheads="1"/>
          </p:cNvSpPr>
          <p:nvPr/>
        </p:nvSpPr>
        <p:spPr bwMode="auto">
          <a:xfrm>
            <a:off x="1190625" y="1828800"/>
            <a:ext cx="1628775" cy="1600200"/>
          </a:xfrm>
          <a:prstGeom prst="ellipse">
            <a:avLst/>
          </a:prstGeom>
          <a:noFill/>
          <a:ln w="38100" algn="ctr">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49" name="Oval 41"/>
          <p:cNvSpPr>
            <a:spLocks noChangeArrowheads="1"/>
          </p:cNvSpPr>
          <p:nvPr/>
        </p:nvSpPr>
        <p:spPr bwMode="auto">
          <a:xfrm rot="-196740">
            <a:off x="1444625" y="3506788"/>
            <a:ext cx="917575" cy="1295400"/>
          </a:xfrm>
          <a:prstGeom prst="ellipse">
            <a:avLst/>
          </a:prstGeom>
          <a:noFill/>
          <a:ln w="38100" algn="ctr">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50" name="Oval 42"/>
          <p:cNvSpPr>
            <a:spLocks noChangeArrowheads="1"/>
          </p:cNvSpPr>
          <p:nvPr/>
        </p:nvSpPr>
        <p:spPr bwMode="auto">
          <a:xfrm rot="2127085">
            <a:off x="2286000" y="2971800"/>
            <a:ext cx="914400" cy="1219200"/>
          </a:xfrm>
          <a:prstGeom prst="ellipse">
            <a:avLst/>
          </a:prstGeom>
          <a:noFill/>
          <a:ln w="38100" algn="ctr">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51" name="Oval 43"/>
          <p:cNvSpPr>
            <a:spLocks noChangeArrowheads="1"/>
          </p:cNvSpPr>
          <p:nvPr/>
        </p:nvSpPr>
        <p:spPr bwMode="auto">
          <a:xfrm>
            <a:off x="3505200" y="3352800"/>
            <a:ext cx="533400" cy="762000"/>
          </a:xfrm>
          <a:prstGeom prst="ellipse">
            <a:avLst/>
          </a:prstGeom>
          <a:noFill/>
          <a:ln w="38100" algn="ctr">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53" name="Oval 45"/>
          <p:cNvSpPr>
            <a:spLocks noChangeArrowheads="1"/>
          </p:cNvSpPr>
          <p:nvPr/>
        </p:nvSpPr>
        <p:spPr bwMode="auto">
          <a:xfrm>
            <a:off x="2881313" y="4129088"/>
            <a:ext cx="533400" cy="609600"/>
          </a:xfrm>
          <a:prstGeom prst="ellipse">
            <a:avLst/>
          </a:prstGeom>
          <a:noFill/>
          <a:ln w="38100" algn="ctr">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84431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9045"/>
                                        </p:tgtEl>
                                        <p:attrNameLst>
                                          <p:attrName>style.visibility</p:attrName>
                                        </p:attrNameLst>
                                      </p:cBhvr>
                                      <p:to>
                                        <p:strVal val="visible"/>
                                      </p:to>
                                    </p:set>
                                    <p:animEffect transition="in" filter="fade">
                                      <p:cBhvr>
                                        <p:cTn id="7" dur="500"/>
                                        <p:tgtEl>
                                          <p:spTgt spid="2990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9050"/>
                                        </p:tgtEl>
                                        <p:attrNameLst>
                                          <p:attrName>style.visibility</p:attrName>
                                        </p:attrNameLst>
                                      </p:cBhvr>
                                      <p:to>
                                        <p:strVal val="visible"/>
                                      </p:to>
                                    </p:set>
                                    <p:animEffect transition="in" filter="fade">
                                      <p:cBhvr>
                                        <p:cTn id="10" dur="500"/>
                                        <p:tgtEl>
                                          <p:spTgt spid="299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9051"/>
                                        </p:tgtEl>
                                        <p:attrNameLst>
                                          <p:attrName>style.visibility</p:attrName>
                                        </p:attrNameLst>
                                      </p:cBhvr>
                                      <p:to>
                                        <p:strVal val="visible"/>
                                      </p:to>
                                    </p:set>
                                    <p:animEffect transition="in" filter="fade">
                                      <p:cBhvr>
                                        <p:cTn id="13" dur="500"/>
                                        <p:tgtEl>
                                          <p:spTgt spid="2990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9046"/>
                                        </p:tgtEl>
                                        <p:attrNameLst>
                                          <p:attrName>style.visibility</p:attrName>
                                        </p:attrNameLst>
                                      </p:cBhvr>
                                      <p:to>
                                        <p:strVal val="visible"/>
                                      </p:to>
                                    </p:set>
                                    <p:animEffect transition="in" filter="fade">
                                      <p:cBhvr>
                                        <p:cTn id="16" dur="500"/>
                                        <p:tgtEl>
                                          <p:spTgt spid="2990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9047"/>
                                        </p:tgtEl>
                                        <p:attrNameLst>
                                          <p:attrName>style.visibility</p:attrName>
                                        </p:attrNameLst>
                                      </p:cBhvr>
                                      <p:to>
                                        <p:strVal val="visible"/>
                                      </p:to>
                                    </p:set>
                                    <p:animEffect transition="in" filter="fade">
                                      <p:cBhvr>
                                        <p:cTn id="19" dur="500"/>
                                        <p:tgtEl>
                                          <p:spTgt spid="2990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9049"/>
                                        </p:tgtEl>
                                        <p:attrNameLst>
                                          <p:attrName>style.visibility</p:attrName>
                                        </p:attrNameLst>
                                      </p:cBhvr>
                                      <p:to>
                                        <p:strVal val="visible"/>
                                      </p:to>
                                    </p:set>
                                    <p:animEffect transition="in" filter="fade">
                                      <p:cBhvr>
                                        <p:cTn id="22" dur="500"/>
                                        <p:tgtEl>
                                          <p:spTgt spid="2990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9048"/>
                                        </p:tgtEl>
                                        <p:attrNameLst>
                                          <p:attrName>style.visibility</p:attrName>
                                        </p:attrNameLst>
                                      </p:cBhvr>
                                      <p:to>
                                        <p:strVal val="visible"/>
                                      </p:to>
                                    </p:set>
                                    <p:animEffect transition="in" filter="fade">
                                      <p:cBhvr>
                                        <p:cTn id="25" dur="500"/>
                                        <p:tgtEl>
                                          <p:spTgt spid="2990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9053"/>
                                        </p:tgtEl>
                                        <p:attrNameLst>
                                          <p:attrName>style.visibility</p:attrName>
                                        </p:attrNameLst>
                                      </p:cBhvr>
                                      <p:to>
                                        <p:strVal val="visible"/>
                                      </p:to>
                                    </p:set>
                                    <p:animEffect transition="in" filter="fade">
                                      <p:cBhvr>
                                        <p:cTn id="28" dur="500"/>
                                        <p:tgtEl>
                                          <p:spTgt spid="299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45" grpId="0" animBg="1"/>
      <p:bldP spid="299046" grpId="0" animBg="1"/>
      <p:bldP spid="299047" grpId="0" animBg="1"/>
      <p:bldP spid="299048" grpId="0" animBg="1"/>
      <p:bldP spid="299049" grpId="0" animBg="1"/>
      <p:bldP spid="299050" grpId="0" animBg="1"/>
      <p:bldP spid="299051" grpId="0" animBg="1"/>
      <p:bldP spid="29905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7A69B2CA-AA7C-47DB-93CA-3EF54C151C14}" type="slidenum">
              <a:rPr lang="en-US" altLang="zh-CN"/>
              <a:pPr>
                <a:defRPr/>
              </a:pPr>
              <a:t>36</a:t>
            </a:fld>
            <a:endParaRPr lang="en-US" altLang="zh-CN"/>
          </a:p>
        </p:txBody>
      </p:sp>
      <p:sp>
        <p:nvSpPr>
          <p:cNvPr id="303106" name="Rectangle 2"/>
          <p:cNvSpPr>
            <a:spLocks noGrp="1" noChangeArrowheads="1"/>
          </p:cNvSpPr>
          <p:nvPr>
            <p:ph type="title"/>
          </p:nvPr>
        </p:nvSpPr>
        <p:spPr>
          <a:xfrm>
            <a:off x="457200" y="0"/>
            <a:ext cx="8229600" cy="1143000"/>
          </a:xfrm>
        </p:spPr>
        <p:txBody>
          <a:bodyPr/>
          <a:lstStyle/>
          <a:p>
            <a:r>
              <a:rPr lang="en-US" altLang="zh-CN" dirty="0" smtClean="0"/>
              <a:t>Locate Malicious Clusters</a:t>
            </a:r>
          </a:p>
        </p:txBody>
      </p:sp>
      <p:sp>
        <p:nvSpPr>
          <p:cNvPr id="303107" name="Rectangle 3"/>
          <p:cNvSpPr>
            <a:spLocks noGrp="1" noChangeArrowheads="1"/>
          </p:cNvSpPr>
          <p:nvPr>
            <p:ph type="body" idx="1"/>
          </p:nvPr>
        </p:nvSpPr>
        <p:spPr/>
        <p:txBody>
          <a:bodyPr/>
          <a:lstStyle/>
          <a:p>
            <a:r>
              <a:rPr lang="en-US" altLang="zh-CN" dirty="0" smtClean="0"/>
              <a:t>(5, 1.5hr) is found to be a good (</a:t>
            </a:r>
            <a:r>
              <a:rPr lang="en-US" altLang="zh-CN" i="1" dirty="0" smtClean="0"/>
              <a:t>n</a:t>
            </a:r>
            <a:r>
              <a:rPr lang="en-US" altLang="zh-CN" dirty="0" smtClean="0"/>
              <a:t>, </a:t>
            </a:r>
            <a:r>
              <a:rPr lang="en-US" altLang="zh-CN" i="1" dirty="0" smtClean="0"/>
              <a:t>t</a:t>
            </a:r>
            <a:r>
              <a:rPr lang="en-US" altLang="zh-CN" dirty="0" smtClean="0"/>
              <a:t>) value.</a:t>
            </a:r>
          </a:p>
          <a:p>
            <a:r>
              <a:rPr lang="en-US" altLang="zh-CN" dirty="0" smtClean="0"/>
              <a:t>Slightly modifying the value only have minor impact on the detection result.</a:t>
            </a:r>
          </a:p>
          <a:p>
            <a:r>
              <a:rPr lang="en-US" altLang="zh-CN" dirty="0" smtClean="0"/>
              <a:t>A relaxed threshold of (4, 6hr) only result in 4% increase in the classified malicious cluster.</a:t>
            </a:r>
          </a:p>
        </p:txBody>
      </p:sp>
    </p:spTree>
    <p:extLst>
      <p:ext uri="{BB962C8B-B14F-4D97-AF65-F5344CB8AC3E}">
        <p14:creationId xmlns:p14="http://schemas.microsoft.com/office/powerpoint/2010/main" val="3156639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30A0B9D2-4A8A-4FD2-B615-2DDE544227A5}" type="slidenum">
              <a:rPr lang="en-US" altLang="zh-CN"/>
              <a:pPr>
                <a:defRPr/>
              </a:pPr>
              <a:t>37</a:t>
            </a:fld>
            <a:endParaRPr lang="en-US" altLang="zh-CN"/>
          </a:p>
        </p:txBody>
      </p:sp>
      <p:sp>
        <p:nvSpPr>
          <p:cNvPr id="283650" name="Rectangle 2"/>
          <p:cNvSpPr>
            <a:spLocks noGrp="1" noChangeArrowheads="1"/>
          </p:cNvSpPr>
          <p:nvPr>
            <p:ph type="title"/>
          </p:nvPr>
        </p:nvSpPr>
        <p:spPr>
          <a:xfrm>
            <a:off x="457200" y="0"/>
            <a:ext cx="8229600" cy="1143000"/>
          </a:xfrm>
        </p:spPr>
        <p:txBody>
          <a:bodyPr/>
          <a:lstStyle/>
          <a:p>
            <a:r>
              <a:rPr lang="en-US" altLang="zh-CN" smtClean="0"/>
              <a:t>Experimental Validation</a:t>
            </a:r>
          </a:p>
        </p:txBody>
      </p:sp>
      <p:sp>
        <p:nvSpPr>
          <p:cNvPr id="283651" name="Rectangle 3"/>
          <p:cNvSpPr>
            <a:spLocks noGrp="1" noChangeArrowheads="1"/>
          </p:cNvSpPr>
          <p:nvPr>
            <p:ph type="body" idx="1"/>
          </p:nvPr>
        </p:nvSpPr>
        <p:spPr>
          <a:xfrm>
            <a:off x="457200" y="1600200"/>
            <a:ext cx="8229600" cy="4419600"/>
          </a:xfrm>
        </p:spPr>
        <p:txBody>
          <a:bodyPr/>
          <a:lstStyle/>
          <a:p>
            <a:r>
              <a:rPr lang="en-US" altLang="zh-CN" sz="2800" smtClean="0"/>
              <a:t>Step 5: URL grouping</a:t>
            </a:r>
          </a:p>
          <a:p>
            <a:pPr lvl="1"/>
            <a:r>
              <a:rPr lang="en-US" altLang="zh-CN" sz="2400" smtClean="0"/>
              <a:t>Groups of URLs exhibit highly uniform features. Some have been confirmed as “malicious” previously. The rest are also considered as “malicious”.</a:t>
            </a:r>
          </a:p>
          <a:p>
            <a:pPr lvl="1"/>
            <a:r>
              <a:rPr lang="en-US" altLang="zh-CN" sz="2400" smtClean="0"/>
              <a:t>Human assistance is involved in identifying such groups.</a:t>
            </a:r>
          </a:p>
          <a:p>
            <a:r>
              <a:rPr lang="en-US" altLang="zh-CN" sz="2800" smtClean="0"/>
              <a:t>Step 6: Manual analysis</a:t>
            </a:r>
          </a:p>
          <a:p>
            <a:pPr lvl="1"/>
            <a:r>
              <a:rPr lang="en-US" altLang="zh-CN" sz="2400" smtClean="0"/>
              <a:t>We leverage Google search engine to confirm the malice of URLs that appear many times in our trace.</a:t>
            </a:r>
          </a:p>
        </p:txBody>
      </p:sp>
    </p:spTree>
    <p:extLst>
      <p:ext uri="{BB962C8B-B14F-4D97-AF65-F5344CB8AC3E}">
        <p14:creationId xmlns:p14="http://schemas.microsoft.com/office/powerpoint/2010/main" val="3560300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983A210D-06FF-4777-A166-9E4610F1752D}" type="slidenum">
              <a:rPr lang="en-US" altLang="zh-CN"/>
              <a:pPr>
                <a:defRPr/>
              </a:pPr>
              <a:t>38</a:t>
            </a:fld>
            <a:endParaRPr lang="en-US" altLang="zh-CN"/>
          </a:p>
        </p:txBody>
      </p:sp>
      <p:sp>
        <p:nvSpPr>
          <p:cNvPr id="286722" name="Rectangle 2"/>
          <p:cNvSpPr>
            <a:spLocks noGrp="1" noChangeArrowheads="1"/>
          </p:cNvSpPr>
          <p:nvPr>
            <p:ph type="title"/>
          </p:nvPr>
        </p:nvSpPr>
        <p:spPr>
          <a:xfrm>
            <a:off x="914400" y="0"/>
            <a:ext cx="8229600" cy="1143000"/>
          </a:xfrm>
        </p:spPr>
        <p:txBody>
          <a:bodyPr/>
          <a:lstStyle/>
          <a:p>
            <a:r>
              <a:rPr lang="en-US" altLang="zh-CN" sz="3800" dirty="0" smtClean="0"/>
              <a:t>URL Analysis</a:t>
            </a:r>
          </a:p>
        </p:txBody>
      </p:sp>
      <p:sp>
        <p:nvSpPr>
          <p:cNvPr id="286723" name="Rectangle 3"/>
          <p:cNvSpPr>
            <a:spLocks noGrp="1" noChangeArrowheads="1"/>
          </p:cNvSpPr>
          <p:nvPr>
            <p:ph type="body" idx="1"/>
          </p:nvPr>
        </p:nvSpPr>
        <p:spPr>
          <a:xfrm>
            <a:off x="457200" y="1600200"/>
            <a:ext cx="8229600" cy="2133600"/>
          </a:xfrm>
        </p:spPr>
        <p:txBody>
          <a:bodyPr/>
          <a:lstStyle/>
          <a:p>
            <a:pPr>
              <a:lnSpc>
                <a:spcPct val="120000"/>
              </a:lnSpc>
            </a:pPr>
            <a:r>
              <a:rPr lang="en-US" altLang="zh-CN" sz="2800" dirty="0" smtClean="0"/>
              <a:t>3 different URL formats (with e.g.):</a:t>
            </a:r>
          </a:p>
          <a:p>
            <a:pPr lvl="1">
              <a:lnSpc>
                <a:spcPct val="120000"/>
              </a:lnSpc>
            </a:pPr>
            <a:r>
              <a:rPr lang="en-US" altLang="zh-CN" sz="2400" dirty="0" smtClean="0"/>
              <a:t>Link: 		&lt;a </a:t>
            </a:r>
            <a:r>
              <a:rPr lang="en-US" altLang="zh-CN" sz="2400" dirty="0" err="1" smtClean="0"/>
              <a:t>href</a:t>
            </a:r>
            <a:r>
              <a:rPr lang="en-US" altLang="zh-CN" sz="2400" dirty="0" smtClean="0"/>
              <a:t>=“...”&gt;http://2url.org/?67592&lt;/a&gt;</a:t>
            </a:r>
          </a:p>
          <a:p>
            <a:pPr lvl="1">
              <a:lnSpc>
                <a:spcPct val="120000"/>
              </a:lnSpc>
            </a:pPr>
            <a:r>
              <a:rPr lang="en-US" altLang="zh-CN" sz="2400" dirty="0" smtClean="0"/>
              <a:t>Plain text: 	mynewcrsh.com</a:t>
            </a:r>
          </a:p>
          <a:p>
            <a:pPr lvl="1">
              <a:lnSpc>
                <a:spcPct val="120000"/>
              </a:lnSpc>
            </a:pPr>
            <a:r>
              <a:rPr lang="en-US" altLang="zh-CN" sz="2400" dirty="0" smtClean="0"/>
              <a:t>Obfuscated: 	</a:t>
            </a:r>
            <a:r>
              <a:rPr lang="en-US" altLang="zh-CN" sz="2400" dirty="0" err="1" smtClean="0"/>
              <a:t>nevasubevu</a:t>
            </a:r>
            <a:r>
              <a:rPr lang="en-US" altLang="zh-CN" sz="2400" dirty="0"/>
              <a:t> </a:t>
            </a:r>
            <a:r>
              <a:rPr lang="en-US" altLang="zh-CN" sz="2400" dirty="0" smtClean="0"/>
              <a:t>. blogs pot</a:t>
            </a:r>
            <a:r>
              <a:rPr lang="en-US" altLang="zh-CN" sz="2400" dirty="0"/>
              <a:t> </a:t>
            </a:r>
            <a:r>
              <a:rPr lang="en-US" altLang="zh-CN" sz="2400" dirty="0" smtClean="0"/>
              <a:t>. </a:t>
            </a:r>
            <a:r>
              <a:rPr lang="en-US" altLang="zh-CN" sz="2400" dirty="0"/>
              <a:t>c</a:t>
            </a:r>
            <a:r>
              <a:rPr lang="en-US" altLang="zh-CN" sz="2400" dirty="0" smtClean="0"/>
              <a:t>o m</a:t>
            </a:r>
          </a:p>
          <a:p>
            <a:pPr lvl="1">
              <a:lnSpc>
                <a:spcPct val="120000"/>
              </a:lnSpc>
            </a:pPr>
            <a:endParaRPr lang="en-US" altLang="zh-CN" sz="2400" dirty="0" smtClean="0"/>
          </a:p>
        </p:txBody>
      </p:sp>
      <p:graphicFrame>
        <p:nvGraphicFramePr>
          <p:cNvPr id="2" name="Table 1"/>
          <p:cNvGraphicFramePr>
            <a:graphicFrameLocks noGrp="1"/>
          </p:cNvGraphicFramePr>
          <p:nvPr>
            <p:extLst>
              <p:ext uri="{D42A27DB-BD31-4B8C-83A1-F6EECF244321}">
                <p14:modId xmlns:p14="http://schemas.microsoft.com/office/powerpoint/2010/main" val="236269728"/>
              </p:ext>
            </p:extLst>
          </p:nvPr>
        </p:nvGraphicFramePr>
        <p:xfrm>
          <a:off x="762000" y="3886200"/>
          <a:ext cx="7467600" cy="2468880"/>
        </p:xfrm>
        <a:graphic>
          <a:graphicData uri="http://schemas.openxmlformats.org/drawingml/2006/table">
            <a:tbl>
              <a:tblPr firstRow="1" bandRow="1">
                <a:tableStyleId>{5C22544A-7EE6-4342-B048-85BDC9FD1C3A}</a:tableStyleId>
              </a:tblPr>
              <a:tblGrid>
                <a:gridCol w="2057400"/>
                <a:gridCol w="1447800"/>
                <a:gridCol w="1639147"/>
                <a:gridCol w="2323253"/>
              </a:tblGrid>
              <a:tr h="370840">
                <a:tc>
                  <a:txBody>
                    <a:bodyPr/>
                    <a:lstStyle/>
                    <a:p>
                      <a:r>
                        <a:rPr lang="en-US" sz="2200" dirty="0" smtClean="0">
                          <a:solidFill>
                            <a:schemeClr val="tx1"/>
                          </a:solidFill>
                        </a:rPr>
                        <a:t>Type</a:t>
                      </a:r>
                      <a:endParaRPr lang="en-US" sz="2200" dirty="0">
                        <a:solidFill>
                          <a:schemeClr val="tx1"/>
                        </a:solidFill>
                      </a:endParaRPr>
                    </a:p>
                  </a:txBody>
                  <a:tcPr/>
                </a:tc>
                <a:tc>
                  <a:txBody>
                    <a:bodyPr/>
                    <a:lstStyle/>
                    <a:p>
                      <a:r>
                        <a:rPr lang="en-US" sz="2200" dirty="0" smtClean="0">
                          <a:solidFill>
                            <a:schemeClr val="tx1"/>
                          </a:solidFill>
                        </a:rPr>
                        <a:t># of URLs</a:t>
                      </a:r>
                      <a:endParaRPr lang="en-US" sz="2200" dirty="0">
                        <a:solidFill>
                          <a:schemeClr val="tx1"/>
                        </a:solidFill>
                      </a:endParaRPr>
                    </a:p>
                  </a:txBody>
                  <a:tcPr/>
                </a:tc>
                <a:tc>
                  <a:txBody>
                    <a:bodyPr/>
                    <a:lstStyle/>
                    <a:p>
                      <a:r>
                        <a:rPr lang="en-US" sz="2200" dirty="0" smtClean="0">
                          <a:solidFill>
                            <a:schemeClr val="tx1"/>
                          </a:solidFill>
                        </a:rPr>
                        <a:t># of Wall Posts</a:t>
                      </a:r>
                      <a:endParaRPr lang="en-US" sz="2200" dirty="0">
                        <a:solidFill>
                          <a:schemeClr val="tx1"/>
                        </a:solidFill>
                      </a:endParaRPr>
                    </a:p>
                  </a:txBody>
                  <a:tcPr/>
                </a:tc>
                <a:tc>
                  <a:txBody>
                    <a:bodyPr/>
                    <a:lstStyle/>
                    <a:p>
                      <a:r>
                        <a:rPr lang="en-US" sz="2200" dirty="0" err="1" smtClean="0">
                          <a:solidFill>
                            <a:schemeClr val="tx1"/>
                          </a:solidFill>
                        </a:rPr>
                        <a:t>Avg</a:t>
                      </a:r>
                      <a:r>
                        <a:rPr lang="en-US" sz="2200" dirty="0" smtClean="0">
                          <a:solidFill>
                            <a:schemeClr val="tx1"/>
                          </a:solidFill>
                        </a:rPr>
                        <a:t> # of Wall posts per URL</a:t>
                      </a:r>
                      <a:endParaRPr lang="en-US" sz="2200" dirty="0">
                        <a:solidFill>
                          <a:schemeClr val="tx1"/>
                        </a:solidFill>
                      </a:endParaRPr>
                    </a:p>
                  </a:txBody>
                  <a:tcPr/>
                </a:tc>
              </a:tr>
              <a:tr h="370840">
                <a:tc>
                  <a:txBody>
                    <a:bodyPr/>
                    <a:lstStyle/>
                    <a:p>
                      <a:r>
                        <a:rPr lang="en-US" sz="2200" dirty="0" smtClean="0">
                          <a:solidFill>
                            <a:schemeClr val="tx1"/>
                          </a:solidFill>
                        </a:rPr>
                        <a:t>Total #</a:t>
                      </a:r>
                      <a:endParaRPr lang="en-US" sz="2200" dirty="0">
                        <a:solidFill>
                          <a:schemeClr val="tx1"/>
                        </a:solidFill>
                      </a:endParaRPr>
                    </a:p>
                  </a:txBody>
                  <a:tcPr/>
                </a:tc>
                <a:tc>
                  <a:txBody>
                    <a:bodyPr/>
                    <a:lstStyle/>
                    <a:p>
                      <a:pPr algn="ctr"/>
                      <a:r>
                        <a:rPr lang="en-US" sz="2200" dirty="0" smtClean="0">
                          <a:solidFill>
                            <a:schemeClr val="tx1"/>
                          </a:solidFill>
                        </a:rPr>
                        <a:t>15,484</a:t>
                      </a:r>
                      <a:endParaRPr lang="en-US" sz="2200" dirty="0">
                        <a:solidFill>
                          <a:schemeClr val="tx1"/>
                        </a:solidFill>
                      </a:endParaRPr>
                    </a:p>
                  </a:txBody>
                  <a:tcPr/>
                </a:tc>
                <a:tc>
                  <a:txBody>
                    <a:bodyPr/>
                    <a:lstStyle/>
                    <a:p>
                      <a:pPr algn="ctr"/>
                      <a:r>
                        <a:rPr lang="en-US" sz="2200" dirty="0" smtClean="0">
                          <a:solidFill>
                            <a:schemeClr val="tx1"/>
                          </a:solidFill>
                        </a:rPr>
                        <a:t>199,782</a:t>
                      </a:r>
                      <a:endParaRPr lang="en-US" sz="2200" dirty="0">
                        <a:solidFill>
                          <a:schemeClr val="tx1"/>
                        </a:solidFill>
                      </a:endParaRPr>
                    </a:p>
                  </a:txBody>
                  <a:tcPr/>
                </a:tc>
                <a:tc>
                  <a:txBody>
                    <a:bodyPr/>
                    <a:lstStyle/>
                    <a:p>
                      <a:pPr algn="ctr"/>
                      <a:r>
                        <a:rPr lang="en-US" sz="2200" dirty="0" smtClean="0">
                          <a:solidFill>
                            <a:schemeClr val="tx1"/>
                          </a:solidFill>
                        </a:rPr>
                        <a:t>N/A</a:t>
                      </a:r>
                      <a:endParaRPr lang="en-US" sz="2200" dirty="0">
                        <a:solidFill>
                          <a:schemeClr val="tx1"/>
                        </a:solidFill>
                      </a:endParaRPr>
                    </a:p>
                  </a:txBody>
                  <a:tcPr/>
                </a:tc>
              </a:tr>
              <a:tr h="370840">
                <a:tc>
                  <a:txBody>
                    <a:bodyPr/>
                    <a:lstStyle/>
                    <a:p>
                      <a:r>
                        <a:rPr lang="en-US" sz="2200" dirty="0" smtClean="0">
                          <a:solidFill>
                            <a:schemeClr val="tx1"/>
                          </a:solidFill>
                        </a:rPr>
                        <a:t>Obfuscated</a:t>
                      </a:r>
                      <a:endParaRPr lang="en-US" sz="2200" dirty="0">
                        <a:solidFill>
                          <a:schemeClr val="tx1"/>
                        </a:solidFill>
                      </a:endParaRPr>
                    </a:p>
                  </a:txBody>
                  <a:tcPr/>
                </a:tc>
                <a:tc>
                  <a:txBody>
                    <a:bodyPr/>
                    <a:lstStyle/>
                    <a:p>
                      <a:pPr algn="ctr"/>
                      <a:r>
                        <a:rPr lang="en-US" sz="2200" dirty="0" smtClean="0">
                          <a:solidFill>
                            <a:schemeClr val="tx1"/>
                          </a:solidFill>
                        </a:rPr>
                        <a:t>6.5%</a:t>
                      </a:r>
                      <a:endParaRPr lang="en-US" sz="2200" dirty="0">
                        <a:solidFill>
                          <a:schemeClr val="tx1"/>
                        </a:solidFill>
                      </a:endParaRPr>
                    </a:p>
                  </a:txBody>
                  <a:tcPr/>
                </a:tc>
                <a:tc>
                  <a:txBody>
                    <a:bodyPr/>
                    <a:lstStyle/>
                    <a:p>
                      <a:pPr algn="ctr"/>
                      <a:r>
                        <a:rPr lang="en-US" sz="2200" dirty="0" smtClean="0">
                          <a:solidFill>
                            <a:schemeClr val="tx1"/>
                          </a:solidFill>
                        </a:rPr>
                        <a:t>25.3%</a:t>
                      </a:r>
                      <a:endParaRPr lang="en-US" sz="2200" dirty="0">
                        <a:solidFill>
                          <a:schemeClr val="tx1"/>
                        </a:solidFill>
                      </a:endParaRPr>
                    </a:p>
                  </a:txBody>
                  <a:tcPr/>
                </a:tc>
                <a:tc>
                  <a:txBody>
                    <a:bodyPr/>
                    <a:lstStyle/>
                    <a:p>
                      <a:pPr algn="ctr"/>
                      <a:r>
                        <a:rPr lang="en-US" sz="2200" dirty="0" smtClean="0">
                          <a:solidFill>
                            <a:schemeClr val="tx1"/>
                          </a:solidFill>
                        </a:rPr>
                        <a:t>50.3</a:t>
                      </a:r>
                      <a:endParaRPr lang="en-US" sz="2200" dirty="0">
                        <a:solidFill>
                          <a:schemeClr val="tx1"/>
                        </a:solidFill>
                      </a:endParaRPr>
                    </a:p>
                  </a:txBody>
                  <a:tcPr/>
                </a:tc>
              </a:tr>
              <a:tr h="370840">
                <a:tc>
                  <a:txBody>
                    <a:bodyPr/>
                    <a:lstStyle/>
                    <a:p>
                      <a:r>
                        <a:rPr lang="en-US" sz="2200" dirty="0" smtClean="0">
                          <a:solidFill>
                            <a:schemeClr val="tx1"/>
                          </a:solidFill>
                        </a:rPr>
                        <a:t>Plaintext</a:t>
                      </a:r>
                      <a:endParaRPr lang="en-US" sz="2200" dirty="0">
                        <a:solidFill>
                          <a:schemeClr val="tx1"/>
                        </a:solidFill>
                      </a:endParaRPr>
                    </a:p>
                  </a:txBody>
                  <a:tcPr/>
                </a:tc>
                <a:tc>
                  <a:txBody>
                    <a:bodyPr/>
                    <a:lstStyle/>
                    <a:p>
                      <a:pPr algn="ctr"/>
                      <a:r>
                        <a:rPr lang="en-US" sz="2200" dirty="0" smtClean="0">
                          <a:solidFill>
                            <a:schemeClr val="tx1"/>
                          </a:solidFill>
                        </a:rPr>
                        <a:t>3.8%</a:t>
                      </a:r>
                      <a:endParaRPr lang="en-US" sz="2200" dirty="0">
                        <a:solidFill>
                          <a:schemeClr val="tx1"/>
                        </a:solidFill>
                      </a:endParaRPr>
                    </a:p>
                  </a:txBody>
                  <a:tcPr/>
                </a:tc>
                <a:tc>
                  <a:txBody>
                    <a:bodyPr/>
                    <a:lstStyle/>
                    <a:p>
                      <a:pPr algn="ctr"/>
                      <a:r>
                        <a:rPr lang="en-US" sz="2200" dirty="0" smtClean="0">
                          <a:solidFill>
                            <a:schemeClr val="tx1"/>
                          </a:solidFill>
                        </a:rPr>
                        <a:t>6.7%</a:t>
                      </a:r>
                      <a:endParaRPr lang="en-US" sz="2200" dirty="0">
                        <a:solidFill>
                          <a:schemeClr val="tx1"/>
                        </a:solidFill>
                      </a:endParaRPr>
                    </a:p>
                  </a:txBody>
                  <a:tcPr/>
                </a:tc>
                <a:tc>
                  <a:txBody>
                    <a:bodyPr/>
                    <a:lstStyle/>
                    <a:p>
                      <a:pPr algn="ctr"/>
                      <a:r>
                        <a:rPr lang="en-US" sz="2200" dirty="0" smtClean="0">
                          <a:solidFill>
                            <a:schemeClr val="tx1"/>
                          </a:solidFill>
                        </a:rPr>
                        <a:t>22.9</a:t>
                      </a:r>
                      <a:endParaRPr lang="en-US" sz="2200" dirty="0">
                        <a:solidFill>
                          <a:schemeClr val="tx1"/>
                        </a:solidFill>
                      </a:endParaRPr>
                    </a:p>
                  </a:txBody>
                  <a:tcPr/>
                </a:tc>
              </a:tr>
              <a:tr h="370840">
                <a:tc>
                  <a:txBody>
                    <a:bodyPr/>
                    <a:lstStyle/>
                    <a:p>
                      <a:r>
                        <a:rPr lang="en-US" sz="2200" dirty="0" smtClean="0">
                          <a:solidFill>
                            <a:schemeClr val="tx1"/>
                          </a:solidFill>
                        </a:rPr>
                        <a:t>Hypertext link</a:t>
                      </a:r>
                      <a:endParaRPr lang="en-US" sz="2200" dirty="0">
                        <a:solidFill>
                          <a:schemeClr val="tx1"/>
                        </a:solidFill>
                      </a:endParaRPr>
                    </a:p>
                  </a:txBody>
                  <a:tcPr/>
                </a:tc>
                <a:tc>
                  <a:txBody>
                    <a:bodyPr/>
                    <a:lstStyle/>
                    <a:p>
                      <a:pPr algn="ctr"/>
                      <a:r>
                        <a:rPr lang="en-US" sz="2200" dirty="0" smtClean="0">
                          <a:solidFill>
                            <a:schemeClr val="tx1"/>
                          </a:solidFill>
                        </a:rPr>
                        <a:t>89.7%</a:t>
                      </a:r>
                      <a:endParaRPr lang="en-US" sz="2200" dirty="0">
                        <a:solidFill>
                          <a:schemeClr val="tx1"/>
                        </a:solidFill>
                      </a:endParaRPr>
                    </a:p>
                  </a:txBody>
                  <a:tcPr/>
                </a:tc>
                <a:tc>
                  <a:txBody>
                    <a:bodyPr/>
                    <a:lstStyle/>
                    <a:p>
                      <a:pPr algn="ctr"/>
                      <a:r>
                        <a:rPr lang="en-US" sz="2200" dirty="0" smtClean="0">
                          <a:solidFill>
                            <a:schemeClr val="tx1"/>
                          </a:solidFill>
                        </a:rPr>
                        <a:t>68.0%</a:t>
                      </a:r>
                      <a:endParaRPr lang="en-US" sz="2200" dirty="0">
                        <a:solidFill>
                          <a:schemeClr val="tx1"/>
                        </a:solidFill>
                      </a:endParaRPr>
                    </a:p>
                  </a:txBody>
                  <a:tcPr/>
                </a:tc>
                <a:tc>
                  <a:txBody>
                    <a:bodyPr/>
                    <a:lstStyle/>
                    <a:p>
                      <a:pPr algn="ctr"/>
                      <a:r>
                        <a:rPr lang="en-US" sz="2200" dirty="0" smtClean="0">
                          <a:solidFill>
                            <a:schemeClr val="tx1"/>
                          </a:solidFill>
                        </a:rPr>
                        <a:t>9.8</a:t>
                      </a:r>
                      <a:endParaRPr lang="en-US" sz="2200" dirty="0">
                        <a:solidFill>
                          <a:schemeClr val="tx1"/>
                        </a:solidFill>
                      </a:endParaRPr>
                    </a:p>
                  </a:txBody>
                  <a:tcPr/>
                </a:tc>
              </a:tr>
            </a:tbl>
          </a:graphicData>
        </a:graphic>
      </p:graphicFrame>
      <p:sp>
        <p:nvSpPr>
          <p:cNvPr id="3" name="Rounded Rectangle 2"/>
          <p:cNvSpPr/>
          <p:nvPr/>
        </p:nvSpPr>
        <p:spPr bwMode="auto">
          <a:xfrm>
            <a:off x="2819400" y="5943600"/>
            <a:ext cx="14478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7" name="Rounded Rectangle 6"/>
          <p:cNvSpPr/>
          <p:nvPr/>
        </p:nvSpPr>
        <p:spPr bwMode="auto">
          <a:xfrm>
            <a:off x="4267200" y="5084380"/>
            <a:ext cx="1600200" cy="85922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8" name="Rounded Rectangle 7"/>
          <p:cNvSpPr/>
          <p:nvPr/>
        </p:nvSpPr>
        <p:spPr bwMode="auto">
          <a:xfrm>
            <a:off x="5867400" y="5943600"/>
            <a:ext cx="23622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9" name="Rounded Rectangle 8"/>
          <p:cNvSpPr/>
          <p:nvPr/>
        </p:nvSpPr>
        <p:spPr bwMode="auto">
          <a:xfrm>
            <a:off x="5867400" y="5084380"/>
            <a:ext cx="23622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113624570"/>
      </p:ext>
    </p:extLst>
  </p:cSld>
  <p:clrMapOvr>
    <a:masterClrMapping/>
  </p:clrMapOvr>
  <mc:AlternateContent xmlns:mc="http://schemas.openxmlformats.org/markup-compatibility/2006" xmlns:p14="http://schemas.microsoft.com/office/powerpoint/2010/main">
    <mc:Choice Requires="p14">
      <p:transition spd="slow" p14:dur="2000" advTm="94853"/>
    </mc:Choice>
    <mc:Fallback xmlns="">
      <p:transition spd="slow" advTm="94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82E727A-BB34-46FD-95CC-7F2C6E6D89B4}" type="slidenum">
              <a:rPr lang="en-US" altLang="zh-CN"/>
              <a:pPr>
                <a:defRPr/>
              </a:pPr>
              <a:t>39</a:t>
            </a:fld>
            <a:endParaRPr lang="en-US" altLang="zh-CN"/>
          </a:p>
        </p:txBody>
      </p:sp>
      <p:sp>
        <p:nvSpPr>
          <p:cNvPr id="287746" name="Rectangle 2"/>
          <p:cNvSpPr>
            <a:spLocks noGrp="1" noChangeArrowheads="1"/>
          </p:cNvSpPr>
          <p:nvPr>
            <p:ph type="title"/>
          </p:nvPr>
        </p:nvSpPr>
        <p:spPr>
          <a:xfrm>
            <a:off x="914400" y="0"/>
            <a:ext cx="8229600" cy="1143000"/>
          </a:xfrm>
        </p:spPr>
        <p:txBody>
          <a:bodyPr/>
          <a:lstStyle/>
          <a:p>
            <a:r>
              <a:rPr lang="en-US" altLang="zh-CN" sz="3800" dirty="0" smtClean="0"/>
              <a:t>URL Analysis</a:t>
            </a:r>
          </a:p>
        </p:txBody>
      </p:sp>
      <p:sp>
        <p:nvSpPr>
          <p:cNvPr id="287747" name="Rectangle 3"/>
          <p:cNvSpPr>
            <a:spLocks noGrp="1" noChangeArrowheads="1"/>
          </p:cNvSpPr>
          <p:nvPr>
            <p:ph type="body" idx="1"/>
          </p:nvPr>
        </p:nvSpPr>
        <p:spPr>
          <a:xfrm>
            <a:off x="457200" y="1600200"/>
            <a:ext cx="8229600" cy="2590800"/>
          </a:xfrm>
        </p:spPr>
        <p:txBody>
          <a:bodyPr/>
          <a:lstStyle/>
          <a:p>
            <a:pPr>
              <a:lnSpc>
                <a:spcPct val="120000"/>
              </a:lnSpc>
            </a:pPr>
            <a:r>
              <a:rPr lang="en-US" altLang="zh-CN" sz="2800" dirty="0" smtClean="0"/>
              <a:t>4 different domain types (with e.g.):</a:t>
            </a:r>
          </a:p>
          <a:p>
            <a:pPr lvl="1">
              <a:lnSpc>
                <a:spcPct val="120000"/>
              </a:lnSpc>
            </a:pPr>
            <a:r>
              <a:rPr lang="en-US" altLang="zh-CN" sz="2400" dirty="0" smtClean="0"/>
              <a:t>Content sharing service: 	imageshack.us</a:t>
            </a:r>
          </a:p>
          <a:p>
            <a:pPr lvl="1">
              <a:lnSpc>
                <a:spcPct val="120000"/>
              </a:lnSpc>
            </a:pPr>
            <a:r>
              <a:rPr lang="en-US" altLang="zh-CN" sz="2400" dirty="0" smtClean="0"/>
              <a:t>URL shortening service: 	tinyurl.org</a:t>
            </a:r>
          </a:p>
          <a:p>
            <a:pPr lvl="1">
              <a:lnSpc>
                <a:spcPct val="120000"/>
              </a:lnSpc>
            </a:pPr>
            <a:r>
              <a:rPr lang="en-US" altLang="zh-CN" sz="2400" dirty="0" smtClean="0"/>
              <a:t>Blog service: 			blogspot.com</a:t>
            </a:r>
          </a:p>
          <a:p>
            <a:pPr lvl="1">
              <a:lnSpc>
                <a:spcPct val="120000"/>
              </a:lnSpc>
            </a:pPr>
            <a:r>
              <a:rPr lang="en-US" altLang="zh-CN" sz="2400" dirty="0" smtClean="0"/>
              <a:t>Other: 				yes-crush.com</a:t>
            </a:r>
          </a:p>
          <a:p>
            <a:pPr lvl="1">
              <a:lnSpc>
                <a:spcPct val="120000"/>
              </a:lnSpc>
            </a:pPr>
            <a:endParaRPr lang="en-US" altLang="zh-CN" sz="2400" dirty="0" smtClean="0"/>
          </a:p>
        </p:txBody>
      </p:sp>
      <p:graphicFrame>
        <p:nvGraphicFramePr>
          <p:cNvPr id="3" name="Table 2"/>
          <p:cNvGraphicFramePr>
            <a:graphicFrameLocks noGrp="1"/>
          </p:cNvGraphicFramePr>
          <p:nvPr>
            <p:extLst>
              <p:ext uri="{D42A27DB-BD31-4B8C-83A1-F6EECF244321}">
                <p14:modId xmlns:p14="http://schemas.microsoft.com/office/powerpoint/2010/main" val="763551718"/>
              </p:ext>
            </p:extLst>
          </p:nvPr>
        </p:nvGraphicFramePr>
        <p:xfrm>
          <a:off x="914400" y="4191000"/>
          <a:ext cx="7162800" cy="213360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r>
                        <a:rPr lang="en-US" sz="2200" dirty="0" smtClean="0">
                          <a:solidFill>
                            <a:schemeClr val="tx1"/>
                          </a:solidFill>
                        </a:rPr>
                        <a:t>Type</a:t>
                      </a:r>
                      <a:endParaRPr lang="en-US" sz="2200" dirty="0">
                        <a:solidFill>
                          <a:schemeClr val="tx1"/>
                        </a:solidFill>
                      </a:endParaRPr>
                    </a:p>
                  </a:txBody>
                  <a:tcPr/>
                </a:tc>
                <a:tc>
                  <a:txBody>
                    <a:bodyPr/>
                    <a:lstStyle/>
                    <a:p>
                      <a:r>
                        <a:rPr lang="en-US" sz="2200" dirty="0" smtClean="0">
                          <a:solidFill>
                            <a:schemeClr val="tx1"/>
                          </a:solidFill>
                        </a:rPr>
                        <a:t># of URLs</a:t>
                      </a:r>
                      <a:endParaRPr lang="en-US" sz="2200" dirty="0">
                        <a:solidFill>
                          <a:schemeClr val="tx1"/>
                        </a:solidFill>
                      </a:endParaRPr>
                    </a:p>
                  </a:txBody>
                  <a:tcPr/>
                </a:tc>
                <a:tc>
                  <a:txBody>
                    <a:bodyPr/>
                    <a:lstStyle/>
                    <a:p>
                      <a:r>
                        <a:rPr lang="en-US" sz="2200" dirty="0" smtClean="0">
                          <a:solidFill>
                            <a:schemeClr val="tx1"/>
                          </a:solidFill>
                        </a:rPr>
                        <a:t># of Wall Posts</a:t>
                      </a:r>
                      <a:endParaRPr lang="en-US" sz="2200" dirty="0">
                        <a:solidFill>
                          <a:schemeClr val="tx1"/>
                        </a:solidFill>
                      </a:endParaRPr>
                    </a:p>
                  </a:txBody>
                  <a:tcPr/>
                </a:tc>
              </a:tr>
              <a:tr h="370840">
                <a:tc>
                  <a:txBody>
                    <a:bodyPr/>
                    <a:lstStyle/>
                    <a:p>
                      <a:r>
                        <a:rPr lang="en-US" sz="2200" dirty="0" err="1" smtClean="0">
                          <a:solidFill>
                            <a:schemeClr val="tx1"/>
                          </a:solidFill>
                        </a:rPr>
                        <a:t>Content</a:t>
                      </a:r>
                      <a:r>
                        <a:rPr lang="en-US" sz="2200" baseline="0" dirty="0" err="1" smtClean="0">
                          <a:solidFill>
                            <a:schemeClr val="tx1"/>
                          </a:solidFill>
                        </a:rPr>
                        <a:t>Share</a:t>
                      </a:r>
                      <a:endParaRPr lang="en-US" sz="2200" dirty="0">
                        <a:solidFill>
                          <a:schemeClr val="tx1"/>
                        </a:solidFill>
                      </a:endParaRPr>
                    </a:p>
                  </a:txBody>
                  <a:tcPr/>
                </a:tc>
                <a:tc>
                  <a:txBody>
                    <a:bodyPr/>
                    <a:lstStyle/>
                    <a:p>
                      <a:pPr algn="ctr"/>
                      <a:r>
                        <a:rPr lang="en-US" sz="2200" dirty="0" smtClean="0">
                          <a:solidFill>
                            <a:schemeClr val="tx1"/>
                          </a:solidFill>
                        </a:rPr>
                        <a:t>2.8%</a:t>
                      </a:r>
                      <a:endParaRPr lang="en-US" sz="2200" dirty="0">
                        <a:solidFill>
                          <a:schemeClr val="tx1"/>
                        </a:solidFill>
                      </a:endParaRPr>
                    </a:p>
                  </a:txBody>
                  <a:tcPr/>
                </a:tc>
                <a:tc>
                  <a:txBody>
                    <a:bodyPr/>
                    <a:lstStyle/>
                    <a:p>
                      <a:pPr algn="ctr"/>
                      <a:r>
                        <a:rPr lang="en-US" sz="2200" dirty="0" smtClean="0">
                          <a:solidFill>
                            <a:schemeClr val="tx1"/>
                          </a:solidFill>
                        </a:rPr>
                        <a:t>4.8%</a:t>
                      </a:r>
                      <a:endParaRPr lang="en-US" sz="2200" dirty="0">
                        <a:solidFill>
                          <a:schemeClr val="tx1"/>
                        </a:solidFill>
                      </a:endParaRPr>
                    </a:p>
                  </a:txBody>
                  <a:tcPr/>
                </a:tc>
              </a:tr>
              <a:tr h="370840">
                <a:tc>
                  <a:txBody>
                    <a:bodyPr/>
                    <a:lstStyle/>
                    <a:p>
                      <a:r>
                        <a:rPr lang="en-US" sz="2200" dirty="0" smtClean="0">
                          <a:solidFill>
                            <a:schemeClr val="tx1"/>
                          </a:solidFill>
                        </a:rPr>
                        <a:t>URL-short</a:t>
                      </a:r>
                      <a:endParaRPr lang="en-US" sz="2200" dirty="0">
                        <a:solidFill>
                          <a:schemeClr val="tx1"/>
                        </a:solidFill>
                      </a:endParaRPr>
                    </a:p>
                  </a:txBody>
                  <a:tcPr/>
                </a:tc>
                <a:tc>
                  <a:txBody>
                    <a:bodyPr/>
                    <a:lstStyle/>
                    <a:p>
                      <a:pPr algn="ctr"/>
                      <a:r>
                        <a:rPr lang="en-US" sz="2200" dirty="0" smtClean="0">
                          <a:solidFill>
                            <a:schemeClr val="tx1"/>
                          </a:solidFill>
                        </a:rPr>
                        <a:t>0.7%</a:t>
                      </a:r>
                      <a:endParaRPr lang="en-US" sz="2200" dirty="0">
                        <a:solidFill>
                          <a:schemeClr val="tx1"/>
                        </a:solidFill>
                      </a:endParaRPr>
                    </a:p>
                  </a:txBody>
                  <a:tcPr/>
                </a:tc>
                <a:tc>
                  <a:txBody>
                    <a:bodyPr/>
                    <a:lstStyle/>
                    <a:p>
                      <a:pPr algn="ctr"/>
                      <a:r>
                        <a:rPr lang="en-US" sz="2200" dirty="0" smtClean="0">
                          <a:solidFill>
                            <a:schemeClr val="tx1"/>
                          </a:solidFill>
                        </a:rPr>
                        <a:t>5.0%</a:t>
                      </a:r>
                      <a:endParaRPr lang="en-US" sz="2200" dirty="0">
                        <a:solidFill>
                          <a:schemeClr val="tx1"/>
                        </a:solidFill>
                      </a:endParaRPr>
                    </a:p>
                  </a:txBody>
                  <a:tcPr/>
                </a:tc>
              </a:tr>
              <a:tr h="370840">
                <a:tc>
                  <a:txBody>
                    <a:bodyPr/>
                    <a:lstStyle/>
                    <a:p>
                      <a:r>
                        <a:rPr lang="en-US" sz="2200" dirty="0" smtClean="0">
                          <a:solidFill>
                            <a:schemeClr val="tx1"/>
                          </a:solidFill>
                        </a:rPr>
                        <a:t>Blogs</a:t>
                      </a:r>
                      <a:endParaRPr lang="en-US" sz="2200" dirty="0">
                        <a:solidFill>
                          <a:schemeClr val="tx1"/>
                        </a:solidFill>
                      </a:endParaRPr>
                    </a:p>
                  </a:txBody>
                  <a:tcPr/>
                </a:tc>
                <a:tc>
                  <a:txBody>
                    <a:bodyPr/>
                    <a:lstStyle/>
                    <a:p>
                      <a:pPr algn="ctr"/>
                      <a:r>
                        <a:rPr lang="en-US" sz="2200" dirty="0" smtClean="0">
                          <a:solidFill>
                            <a:schemeClr val="tx1"/>
                          </a:solidFill>
                        </a:rPr>
                        <a:t>55.6%</a:t>
                      </a:r>
                      <a:endParaRPr lang="en-US" sz="2200" dirty="0">
                        <a:solidFill>
                          <a:schemeClr val="tx1"/>
                        </a:solidFill>
                      </a:endParaRPr>
                    </a:p>
                  </a:txBody>
                  <a:tcPr/>
                </a:tc>
                <a:tc>
                  <a:txBody>
                    <a:bodyPr/>
                    <a:lstStyle/>
                    <a:p>
                      <a:pPr algn="ctr"/>
                      <a:r>
                        <a:rPr lang="en-US" sz="2200" dirty="0" smtClean="0">
                          <a:solidFill>
                            <a:schemeClr val="tx1"/>
                          </a:solidFill>
                        </a:rPr>
                        <a:t>15.8%</a:t>
                      </a:r>
                      <a:endParaRPr lang="en-US" sz="2200" dirty="0">
                        <a:solidFill>
                          <a:schemeClr val="tx1"/>
                        </a:solidFill>
                      </a:endParaRPr>
                    </a:p>
                  </a:txBody>
                  <a:tcPr/>
                </a:tc>
              </a:tr>
              <a:tr h="370840">
                <a:tc>
                  <a:txBody>
                    <a:bodyPr/>
                    <a:lstStyle/>
                    <a:p>
                      <a:r>
                        <a:rPr lang="en-US" sz="2200" dirty="0" smtClean="0">
                          <a:solidFill>
                            <a:schemeClr val="tx1"/>
                          </a:solidFill>
                        </a:rPr>
                        <a:t>Other</a:t>
                      </a:r>
                      <a:endParaRPr lang="en-US" sz="2200" dirty="0">
                        <a:solidFill>
                          <a:schemeClr val="tx1"/>
                        </a:solidFill>
                      </a:endParaRPr>
                    </a:p>
                  </a:txBody>
                  <a:tcPr/>
                </a:tc>
                <a:tc>
                  <a:txBody>
                    <a:bodyPr/>
                    <a:lstStyle/>
                    <a:p>
                      <a:pPr algn="ctr"/>
                      <a:r>
                        <a:rPr lang="en-US" sz="2200" dirty="0" smtClean="0">
                          <a:solidFill>
                            <a:schemeClr val="tx1"/>
                          </a:solidFill>
                        </a:rPr>
                        <a:t>40.9%</a:t>
                      </a:r>
                      <a:endParaRPr lang="en-US" sz="2200" dirty="0">
                        <a:solidFill>
                          <a:schemeClr val="tx1"/>
                        </a:solidFill>
                      </a:endParaRPr>
                    </a:p>
                  </a:txBody>
                  <a:tcPr/>
                </a:tc>
                <a:tc>
                  <a:txBody>
                    <a:bodyPr/>
                    <a:lstStyle/>
                    <a:p>
                      <a:pPr algn="ctr"/>
                      <a:r>
                        <a:rPr lang="en-US" sz="2200" dirty="0" smtClean="0">
                          <a:solidFill>
                            <a:schemeClr val="tx1"/>
                          </a:solidFill>
                        </a:rPr>
                        <a:t>74.4%</a:t>
                      </a:r>
                      <a:endParaRPr lang="en-US" sz="2200" dirty="0">
                        <a:solidFill>
                          <a:schemeClr val="tx1"/>
                        </a:solidFill>
                      </a:endParaRPr>
                    </a:p>
                  </a:txBody>
                  <a:tcPr/>
                </a:tc>
              </a:tr>
            </a:tbl>
          </a:graphicData>
        </a:graphic>
      </p:graphicFrame>
      <p:sp>
        <p:nvSpPr>
          <p:cNvPr id="6" name="Rounded Rectangle 5"/>
          <p:cNvSpPr/>
          <p:nvPr/>
        </p:nvSpPr>
        <p:spPr bwMode="auto">
          <a:xfrm>
            <a:off x="3352800" y="5462750"/>
            <a:ext cx="2286000" cy="457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7" name="Rounded Rectangle 6"/>
          <p:cNvSpPr/>
          <p:nvPr/>
        </p:nvSpPr>
        <p:spPr bwMode="auto">
          <a:xfrm>
            <a:off x="5693978" y="4648200"/>
            <a:ext cx="2338552" cy="127175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549587105"/>
      </p:ext>
    </p:extLst>
  </p:cSld>
  <p:clrMapOvr>
    <a:masterClrMapping/>
  </p:clrMapOvr>
  <mc:AlternateContent xmlns:mc="http://schemas.openxmlformats.org/markup-compatibility/2006" xmlns:p14="http://schemas.microsoft.com/office/powerpoint/2010/main">
    <mc:Choice Requires="p14">
      <p:transition spd="slow" p14:dur="2000" advTm="75046"/>
    </mc:Choice>
    <mc:Fallback xmlns="">
      <p:transition spd="slow" advTm="750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2000" y="1828800"/>
            <a:ext cx="8229600" cy="1664997"/>
          </a:xfrm>
          <a:ln w="381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pic>
      <p:sp>
        <p:nvSpPr>
          <p:cNvPr id="4" name="Slide Number Placeholder 3"/>
          <p:cNvSpPr>
            <a:spLocks noGrp="1"/>
          </p:cNvSpPr>
          <p:nvPr>
            <p:ph type="sldNum" sz="quarter" idx="12"/>
          </p:nvPr>
        </p:nvSpPr>
        <p:spPr/>
        <p:txBody>
          <a:bodyPr/>
          <a:lstStyle/>
          <a:p>
            <a:pPr>
              <a:defRPr/>
            </a:pPr>
            <a:fld id="{3A977956-C97C-4DB0-99BB-ECF1321B175A}" type="slidenum">
              <a:rPr lang="en-US" altLang="zh-CN" smtClean="0"/>
              <a:pPr>
                <a:defRPr/>
              </a:pPr>
              <a:t>4</a:t>
            </a:fld>
            <a:endParaRPr lang="en-US" altLang="zh-CN" dirty="0"/>
          </a:p>
        </p:txBody>
      </p:sp>
      <p:sp>
        <p:nvSpPr>
          <p:cNvPr id="6" name="Rounded Rectangular Callout 5"/>
          <p:cNvSpPr/>
          <p:nvPr/>
        </p:nvSpPr>
        <p:spPr bwMode="auto">
          <a:xfrm>
            <a:off x="5867400" y="3886200"/>
            <a:ext cx="2819400" cy="1524000"/>
          </a:xfrm>
          <a:prstGeom prst="wedgeRoundRectCallout">
            <a:avLst>
              <a:gd name="adj1" fmla="val -33135"/>
              <a:gd name="adj2" fmla="val 64569"/>
              <a:gd name="adj3" fmla="val 16667"/>
            </a:avLst>
          </a:prstGeom>
          <a:solidFill>
            <a:schemeClr val="accent5">
              <a:lumMod val="50000"/>
              <a:alpha val="26000"/>
            </a:schemeClr>
          </a:solidFill>
          <a:ln w="381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Secret admirer </a:t>
            </a:r>
            <a:r>
              <a:rPr kumimoji="0" lang="en-US" sz="2400" b="0" i="0" u="none" strike="noStrike" cap="none" normalizeH="0" baseline="0" dirty="0" err="1" smtClean="0">
                <a:ln>
                  <a:noFill/>
                </a:ln>
                <a:solidFill>
                  <a:schemeClr val="tx1"/>
                </a:solidFill>
                <a:effectLst/>
                <a:latin typeface="Arial" pitchFamily="34" charset="0"/>
                <a:ea typeface="宋体" pitchFamily="2" charset="-122"/>
                <a:cs typeface="Arial" pitchFamily="34" charset="0"/>
              </a:rPr>
              <a:t>reveald</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a:t>
            </a:r>
            <a:r>
              <a:rPr kumimoji="0" lang="en-US" sz="2400" b="0" i="0" u="none" strike="noStrike" cap="none" normalizeH="0" dirty="0" smtClean="0">
                <a:ln>
                  <a:noFill/>
                </a:ln>
                <a:solidFill>
                  <a:schemeClr val="tx1"/>
                </a:solidFill>
                <a:effectLst/>
                <a:latin typeface="Arial" pitchFamily="34" charset="0"/>
                <a:ea typeface="宋体" pitchFamily="2" charset="-122"/>
                <a:cs typeface="Arial" pitchFamily="34" charset="0"/>
              </a:rPr>
              <a:t> Go </a:t>
            </a:r>
            <a:r>
              <a:rPr kumimoji="0" lang="en-US" sz="2400" b="0" i="0" u="sng" strike="noStrike" cap="none" normalizeH="0" dirty="0" smtClean="0">
                <a:ln>
                  <a:noFill/>
                </a:ln>
                <a:solidFill>
                  <a:srgbClr val="0070C0"/>
                </a:solidFill>
                <a:effectLst/>
                <a:latin typeface="Arial" pitchFamily="34" charset="0"/>
                <a:ea typeface="宋体" pitchFamily="2" charset="-122"/>
                <a:cs typeface="Arial" pitchFamily="34" charset="0"/>
              </a:rPr>
              <a:t>here</a:t>
            </a:r>
            <a:r>
              <a:rPr kumimoji="0" lang="en-US" sz="2400" b="0" i="0" u="none" strike="noStrike" cap="none" normalizeH="0" dirty="0" smtClean="0">
                <a:ln>
                  <a:noFill/>
                </a:ln>
                <a:solidFill>
                  <a:schemeClr val="tx1"/>
                </a:solidFill>
                <a:effectLst/>
                <a:latin typeface="Arial" pitchFamily="34" charset="0"/>
                <a:ea typeface="宋体" pitchFamily="2" charset="-122"/>
                <a:cs typeface="Arial" pitchFamily="34" charset="0"/>
              </a:rPr>
              <a:t> to find out who …</a:t>
            </a:r>
            <a:endPar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733800"/>
            <a:ext cx="7716327" cy="2486372"/>
          </a:xfrm>
          <a:prstGeom prst="rect">
            <a:avLst/>
          </a:prstGeom>
          <a:ln w="381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pic>
    </p:spTree>
    <p:custDataLst>
      <p:tags r:id="rId1"/>
    </p:custDataLst>
    <p:extLst>
      <p:ext uri="{BB962C8B-B14F-4D97-AF65-F5344CB8AC3E}">
        <p14:creationId xmlns:p14="http://schemas.microsoft.com/office/powerpoint/2010/main" val="987006380"/>
      </p:ext>
    </p:extLst>
  </p:cSld>
  <p:clrMapOvr>
    <a:masterClrMapping/>
  </p:clrMapOvr>
  <mc:AlternateContent xmlns:mc="http://schemas.openxmlformats.org/markup-compatibility/2006">
    <mc:Choice xmlns:p14="http://schemas.microsoft.com/office/powerpoint/2010/main" Requires="p14">
      <p:transition spd="slow" p14:dur="2000" advTm="71240"/>
    </mc:Choice>
    <mc:Fallback>
      <p:transition spd="slow" advTm="712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9F4135DE-D94E-4374-9D8B-B38009482B28}" type="slidenum">
              <a:rPr lang="en-US" altLang="zh-CN"/>
              <a:pPr>
                <a:defRPr/>
              </a:pPr>
              <a:t>40</a:t>
            </a:fld>
            <a:endParaRPr lang="en-US" altLang="zh-CN"/>
          </a:p>
        </p:txBody>
      </p:sp>
      <p:sp>
        <p:nvSpPr>
          <p:cNvPr id="289795" name="Rectangle 3"/>
          <p:cNvSpPr>
            <a:spLocks noGrp="1" noChangeArrowheads="1"/>
          </p:cNvSpPr>
          <p:nvPr>
            <p:ph type="body" idx="1"/>
          </p:nvPr>
        </p:nvSpPr>
        <p:spPr/>
        <p:txBody>
          <a:bodyPr/>
          <a:lstStyle/>
          <a:p>
            <a:endParaRPr lang="zh-CN" altLang="en-US" dirty="0" smtClean="0"/>
          </a:p>
        </p:txBody>
      </p:sp>
      <p:pic>
        <p:nvPicPr>
          <p:cNvPr id="289797" name="Picture 5" descr="campaigntemporalcor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7772400" cy="4927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sz="3800" i="0" dirty="0" smtClean="0"/>
              <a:t>Spam Campaign Temporal Analysis</a:t>
            </a:r>
          </a:p>
        </p:txBody>
      </p:sp>
    </p:spTree>
    <p:extLst>
      <p:ext uri="{BB962C8B-B14F-4D97-AF65-F5344CB8AC3E}">
        <p14:creationId xmlns:p14="http://schemas.microsoft.com/office/powerpoint/2010/main" val="639845449"/>
      </p:ext>
    </p:extLst>
  </p:cSld>
  <p:clrMapOvr>
    <a:masterClrMapping/>
  </p:clrMapOvr>
  <mc:AlternateContent xmlns:mc="http://schemas.openxmlformats.org/markup-compatibility/2006" xmlns:p14="http://schemas.microsoft.com/office/powerpoint/2010/main">
    <mc:Choice Requires="p14">
      <p:transition spd="slow" p14:dur="2000" advTm="52364"/>
    </mc:Choice>
    <mc:Fallback xmlns="">
      <p:transition spd="slow" advTm="52364"/>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AB192E7D-A29D-4581-95BA-A684A303990B}" type="slidenum">
              <a:rPr lang="en-US" altLang="zh-CN"/>
              <a:pPr>
                <a:defRPr/>
              </a:pPr>
              <a:t>41</a:t>
            </a:fld>
            <a:endParaRPr lang="en-US" altLang="zh-CN"/>
          </a:p>
        </p:txBody>
      </p:sp>
      <p:sp>
        <p:nvSpPr>
          <p:cNvPr id="291842" name="Rectangle 2"/>
          <p:cNvSpPr>
            <a:spLocks noGrp="1" noChangeArrowheads="1"/>
          </p:cNvSpPr>
          <p:nvPr>
            <p:ph type="title"/>
          </p:nvPr>
        </p:nvSpPr>
        <p:spPr>
          <a:xfrm>
            <a:off x="914400" y="0"/>
            <a:ext cx="8229600" cy="1143000"/>
          </a:xfrm>
        </p:spPr>
        <p:txBody>
          <a:bodyPr/>
          <a:lstStyle/>
          <a:p>
            <a:r>
              <a:rPr lang="en-US" altLang="zh-CN" sz="3800" dirty="0" smtClean="0"/>
              <a:t>Account Analysis</a:t>
            </a:r>
          </a:p>
        </p:txBody>
      </p:sp>
      <p:sp>
        <p:nvSpPr>
          <p:cNvPr id="291843" name="Rectangle 3"/>
          <p:cNvSpPr>
            <a:spLocks noGrp="1" noChangeArrowheads="1"/>
          </p:cNvSpPr>
          <p:nvPr>
            <p:ph type="body" idx="1"/>
          </p:nvPr>
        </p:nvSpPr>
        <p:spPr>
          <a:xfrm>
            <a:off x="381000" y="5257800"/>
            <a:ext cx="8229600" cy="1371600"/>
          </a:xfrm>
        </p:spPr>
        <p:txBody>
          <a:bodyPr/>
          <a:lstStyle/>
          <a:p>
            <a:pPr>
              <a:lnSpc>
                <a:spcPct val="90000"/>
              </a:lnSpc>
            </a:pPr>
            <a:r>
              <a:rPr lang="en-US" altLang="zh-CN" sz="2400" dirty="0" smtClean="0"/>
              <a:t>The CDF of interaction ratio.</a:t>
            </a:r>
          </a:p>
          <a:p>
            <a:pPr>
              <a:lnSpc>
                <a:spcPct val="90000"/>
              </a:lnSpc>
            </a:pPr>
            <a:r>
              <a:rPr lang="en-US" altLang="zh-CN" sz="2400" dirty="0" smtClean="0"/>
              <a:t>Malicious accounts exhibit higher interaction ratio than benign ones.</a:t>
            </a:r>
          </a:p>
          <a:p>
            <a:pPr lvl="1">
              <a:lnSpc>
                <a:spcPct val="90000"/>
              </a:lnSpc>
            </a:pPr>
            <a:endParaRPr lang="en-US" altLang="zh-CN" dirty="0" smtClean="0"/>
          </a:p>
        </p:txBody>
      </p:sp>
      <p:pic>
        <p:nvPicPr>
          <p:cNvPr id="291845" name="Picture 5" descr="interactiondeg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6734175" cy="362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74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9F2A80E5-D473-43B3-8E0F-2B2582AA1F00}" type="slidenum">
              <a:rPr lang="en-US" altLang="zh-CN"/>
              <a:pPr>
                <a:defRPr/>
              </a:pPr>
              <a:t>42</a:t>
            </a:fld>
            <a:endParaRPr lang="en-US" altLang="zh-CN"/>
          </a:p>
        </p:txBody>
      </p:sp>
      <p:sp>
        <p:nvSpPr>
          <p:cNvPr id="293890" name="Rectangle 2"/>
          <p:cNvSpPr>
            <a:spLocks noGrp="1" noChangeArrowheads="1"/>
          </p:cNvSpPr>
          <p:nvPr>
            <p:ph type="title"/>
          </p:nvPr>
        </p:nvSpPr>
        <p:spPr>
          <a:xfrm>
            <a:off x="914400" y="0"/>
            <a:ext cx="8229600" cy="1143000"/>
          </a:xfrm>
        </p:spPr>
        <p:txBody>
          <a:bodyPr/>
          <a:lstStyle/>
          <a:p>
            <a:r>
              <a:rPr lang="en-US" altLang="zh-CN" sz="3800" smtClean="0"/>
              <a:t>Wall Post Hourly Distribution</a:t>
            </a:r>
          </a:p>
        </p:txBody>
      </p:sp>
      <p:sp>
        <p:nvSpPr>
          <p:cNvPr id="293891" name="Rectangle 3"/>
          <p:cNvSpPr>
            <a:spLocks noGrp="1" noChangeArrowheads="1"/>
          </p:cNvSpPr>
          <p:nvPr>
            <p:ph type="body" idx="1"/>
          </p:nvPr>
        </p:nvSpPr>
        <p:spPr>
          <a:xfrm>
            <a:off x="381000" y="5486400"/>
            <a:ext cx="8229600" cy="1066800"/>
          </a:xfrm>
        </p:spPr>
        <p:txBody>
          <a:bodyPr/>
          <a:lstStyle/>
          <a:p>
            <a:pPr>
              <a:lnSpc>
                <a:spcPct val="90000"/>
              </a:lnSpc>
            </a:pPr>
            <a:r>
              <a:rPr lang="en-US" altLang="zh-CN" sz="2400" dirty="0" smtClean="0"/>
              <a:t>The hourly distribution of benign posts is consistent with the diurnal pattern of human, while that of malicious posts is not.</a:t>
            </a:r>
          </a:p>
        </p:txBody>
      </p:sp>
      <p:pic>
        <p:nvPicPr>
          <p:cNvPr id="293893" name="Picture 5" descr="hourlydistrib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8" y="1531938"/>
            <a:ext cx="6710362" cy="395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18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F4E1C995-1BE2-4DC2-A0AF-1A3474D89E4A}" type="slidenum">
              <a:rPr lang="en-US" altLang="zh-CN"/>
              <a:pPr>
                <a:defRPr/>
              </a:pPr>
              <a:t>5</a:t>
            </a:fld>
            <a:endParaRPr lang="en-US" altLang="zh-CN" dirty="0"/>
          </a:p>
        </p:txBody>
      </p:sp>
      <p:sp>
        <p:nvSpPr>
          <p:cNvPr id="296962" name="Rectangle 2"/>
          <p:cNvSpPr>
            <a:spLocks noGrp="1" noChangeArrowheads="1"/>
          </p:cNvSpPr>
          <p:nvPr>
            <p:ph type="title"/>
          </p:nvPr>
        </p:nvSpPr>
        <p:spPr>
          <a:xfrm>
            <a:off x="457200" y="0"/>
            <a:ext cx="8229600" cy="1143000"/>
          </a:xfrm>
        </p:spPr>
        <p:txBody>
          <a:bodyPr/>
          <a:lstStyle/>
          <a:p>
            <a:r>
              <a:rPr lang="en-US" altLang="zh-CN" dirty="0" smtClean="0"/>
              <a:t>Contributions</a:t>
            </a:r>
          </a:p>
        </p:txBody>
      </p:sp>
      <p:sp>
        <p:nvSpPr>
          <p:cNvPr id="296963" name="Rectangle 3"/>
          <p:cNvSpPr>
            <a:spLocks noGrp="1" noChangeArrowheads="1"/>
          </p:cNvSpPr>
          <p:nvPr>
            <p:ph type="body" idx="1"/>
          </p:nvPr>
        </p:nvSpPr>
        <p:spPr>
          <a:xfrm>
            <a:off x="457200" y="1600200"/>
            <a:ext cx="8610600" cy="4525963"/>
          </a:xfrm>
        </p:spPr>
        <p:txBody>
          <a:bodyPr/>
          <a:lstStyle/>
          <a:p>
            <a:pPr>
              <a:lnSpc>
                <a:spcPct val="120000"/>
              </a:lnSpc>
            </a:pPr>
            <a:r>
              <a:rPr lang="en-US" altLang="zh-CN" sz="2600" dirty="0" smtClean="0"/>
              <a:t>Conduct the largest scale experiment on Facebook to confirm spam campaigns. </a:t>
            </a:r>
          </a:p>
          <a:p>
            <a:pPr lvl="1">
              <a:lnSpc>
                <a:spcPct val="120000"/>
              </a:lnSpc>
            </a:pPr>
            <a:r>
              <a:rPr lang="en-US" altLang="zh-CN" sz="2400" dirty="0" smtClean="0"/>
              <a:t>3.5M user profiles, 187M wall posts.</a:t>
            </a:r>
          </a:p>
          <a:p>
            <a:pPr>
              <a:lnSpc>
                <a:spcPct val="120000"/>
              </a:lnSpc>
            </a:pPr>
            <a:r>
              <a:rPr lang="en-US" altLang="zh-CN" sz="2600" dirty="0" smtClean="0"/>
              <a:t>Uncover the attackers’ characteristics.</a:t>
            </a:r>
          </a:p>
          <a:p>
            <a:pPr lvl="1">
              <a:lnSpc>
                <a:spcPct val="120000"/>
              </a:lnSpc>
            </a:pPr>
            <a:r>
              <a:rPr lang="en-US" altLang="zh-CN" sz="2400" dirty="0" smtClean="0"/>
              <a:t>Mainly use compromised accounts.</a:t>
            </a:r>
          </a:p>
          <a:p>
            <a:pPr lvl="1">
              <a:lnSpc>
                <a:spcPct val="120000"/>
              </a:lnSpc>
            </a:pPr>
            <a:r>
              <a:rPr lang="en-US" altLang="zh-CN" sz="2400" dirty="0" smtClean="0"/>
              <a:t>Mostly conduct phishing attack.</a:t>
            </a:r>
          </a:p>
          <a:p>
            <a:pPr lvl="1">
              <a:lnSpc>
                <a:spcPct val="120000"/>
              </a:lnSpc>
            </a:pPr>
            <a:endParaRPr lang="en-US" altLang="zh-CN" sz="1000" dirty="0" smtClean="0"/>
          </a:p>
          <a:p>
            <a:pPr>
              <a:lnSpc>
                <a:spcPct val="120000"/>
              </a:lnSpc>
            </a:pPr>
            <a:r>
              <a:rPr lang="en-US" altLang="zh-CN" sz="2200" dirty="0" smtClean="0"/>
              <a:t>Release the confirmed spam URLs, with posting times. </a:t>
            </a:r>
          </a:p>
          <a:p>
            <a:pPr lvl="1">
              <a:lnSpc>
                <a:spcPct val="120000"/>
              </a:lnSpc>
            </a:pPr>
            <a:r>
              <a:rPr lang="en-US" altLang="zh-CN" sz="2000" u="sng" dirty="0">
                <a:solidFill>
                  <a:schemeClr val="accent1">
                    <a:lumMod val="50000"/>
                  </a:schemeClr>
                </a:solidFill>
              </a:rPr>
              <a:t>http://list.cs.northwestern.edu/socialnetworksecurity</a:t>
            </a:r>
          </a:p>
          <a:p>
            <a:pPr lvl="1">
              <a:lnSpc>
                <a:spcPct val="120000"/>
              </a:lnSpc>
            </a:pPr>
            <a:r>
              <a:rPr lang="en-US" altLang="zh-CN" sz="2000" dirty="0" smtClean="0">
                <a:solidFill>
                  <a:schemeClr val="accent1">
                    <a:lumMod val="50000"/>
                  </a:schemeClr>
                </a:solidFill>
                <a:hlinkClick r:id="rId2"/>
              </a:rPr>
              <a:t>http</a:t>
            </a:r>
            <a:r>
              <a:rPr lang="en-US" altLang="zh-CN" sz="2000" dirty="0">
                <a:solidFill>
                  <a:schemeClr val="accent1">
                    <a:lumMod val="50000"/>
                  </a:schemeClr>
                </a:solidFill>
                <a:hlinkClick r:id="rId2"/>
              </a:rPr>
              <a:t>://current.cs.ucsb.edu/socialnets</a:t>
            </a:r>
            <a:r>
              <a:rPr lang="en-US" altLang="zh-CN" sz="2000" dirty="0" smtClean="0">
                <a:solidFill>
                  <a:schemeClr val="accent1">
                    <a:lumMod val="50000"/>
                  </a:schemeClr>
                </a:solidFill>
                <a:hlinkClick r:id="rId2"/>
              </a:rPr>
              <a:t>/</a:t>
            </a:r>
            <a:endParaRPr lang="en-US" altLang="zh-CN" sz="2000" dirty="0" smtClean="0">
              <a:solidFill>
                <a:schemeClr val="accent1">
                  <a:lumMod val="50000"/>
                </a:schemeClr>
              </a:solidFill>
            </a:endParaRPr>
          </a:p>
        </p:txBody>
      </p:sp>
    </p:spTree>
    <p:extLst>
      <p:ext uri="{BB962C8B-B14F-4D97-AF65-F5344CB8AC3E}">
        <p14:creationId xmlns:p14="http://schemas.microsoft.com/office/powerpoint/2010/main" val="1533281436"/>
      </p:ext>
    </p:extLst>
  </p:cSld>
  <p:clrMapOvr>
    <a:masterClrMapping/>
  </p:clrMapOvr>
  <mc:AlternateContent xmlns:mc="http://schemas.openxmlformats.org/markup-compatibility/2006">
    <mc:Choice xmlns:p14="http://schemas.microsoft.com/office/powerpoint/2010/main" Requires="p14">
      <p:transition spd="slow" p14:dur="2000" advTm="49817"/>
    </mc:Choice>
    <mc:Fallback>
      <p:transition spd="slow" advTm="4981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5E16B9D-F949-4D6A-9818-B8D4B7C53DC7}" type="slidenum">
              <a:rPr lang="en-US" altLang="zh-CN"/>
              <a:pPr>
                <a:defRPr/>
              </a:pPr>
              <a:t>6</a:t>
            </a:fld>
            <a:endParaRPr lang="en-US" altLang="zh-CN"/>
          </a:p>
        </p:txBody>
      </p:sp>
      <p:sp>
        <p:nvSpPr>
          <p:cNvPr id="2734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534AE82-25D8-4E56-8683-9FCA5492A265}" type="slidenum">
              <a:rPr lang="en-US" altLang="zh-CN" sz="1400" i="0">
                <a:solidFill>
                  <a:schemeClr val="tx1"/>
                </a:solidFill>
              </a:rPr>
              <a:pPr algn="r" eaLnBrk="1" hangingPunct="1">
                <a:lnSpc>
                  <a:spcPct val="100000"/>
                </a:lnSpc>
                <a:spcBef>
                  <a:spcPct val="0"/>
                </a:spcBef>
                <a:buFontTx/>
                <a:buNone/>
              </a:pPr>
              <a:t>6</a:t>
            </a:fld>
            <a:endParaRPr lang="en-US" altLang="zh-CN" sz="1400" i="0">
              <a:solidFill>
                <a:schemeClr val="tx1"/>
              </a:solidFill>
            </a:endParaRPr>
          </a:p>
        </p:txBody>
      </p:sp>
      <p:sp>
        <p:nvSpPr>
          <p:cNvPr id="273412" name="Rectangle 3"/>
          <p:cNvSpPr>
            <a:spLocks noGrp="1" noChangeArrowheads="1"/>
          </p:cNvSpPr>
          <p:nvPr>
            <p:ph type="body" idx="4294967295"/>
          </p:nvPr>
        </p:nvSpPr>
        <p:spPr>
          <a:xfrm>
            <a:off x="762000" y="1828800"/>
            <a:ext cx="8229600" cy="4297363"/>
          </a:xfrm>
        </p:spPr>
        <p:txBody>
          <a:bodyPr/>
          <a:lstStyle/>
          <a:p>
            <a:pPr eaLnBrk="1" hangingPunct="1">
              <a:lnSpc>
                <a:spcPct val="200000"/>
              </a:lnSpc>
            </a:pPr>
            <a:r>
              <a:rPr lang="en-US" altLang="zh-CN" b="1" dirty="0" smtClean="0"/>
              <a:t>Detection System Design</a:t>
            </a:r>
          </a:p>
          <a:p>
            <a:pPr eaLnBrk="1" hangingPunct="1">
              <a:lnSpc>
                <a:spcPct val="200000"/>
              </a:lnSpc>
            </a:pPr>
            <a:r>
              <a:rPr lang="en-US" altLang="zh-CN" dirty="0" smtClean="0"/>
              <a:t>Validation</a:t>
            </a:r>
          </a:p>
          <a:p>
            <a:pPr eaLnBrk="1" hangingPunct="1">
              <a:lnSpc>
                <a:spcPct val="200000"/>
              </a:lnSpc>
            </a:pPr>
            <a:r>
              <a:rPr lang="en-US" altLang="zh-CN" dirty="0" smtClean="0"/>
              <a:t>Malicious Activity Analysis</a:t>
            </a:r>
          </a:p>
          <a:p>
            <a:pPr eaLnBrk="1" hangingPunct="1">
              <a:lnSpc>
                <a:spcPct val="200000"/>
              </a:lnSpc>
            </a:pPr>
            <a:r>
              <a:rPr lang="en-US" altLang="zh-CN" dirty="0" smtClean="0"/>
              <a:t>Conclusions</a:t>
            </a:r>
          </a:p>
        </p:txBody>
      </p:sp>
      <p:sp>
        <p:nvSpPr>
          <p:cNvPr id="7"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Roadmap</a:t>
            </a:r>
          </a:p>
        </p:txBody>
      </p:sp>
    </p:spTree>
  </p:cSld>
  <p:clrMapOvr>
    <a:masterClrMapping/>
  </p:clrMapOvr>
  <mc:AlternateContent xmlns:mc="http://schemas.openxmlformats.org/markup-compatibility/2006">
    <mc:Choice xmlns:p14="http://schemas.microsoft.com/office/powerpoint/2010/main" Requires="p14">
      <p:transition spd="slow" p14:dur="2000" advTm="27680"/>
    </mc:Choice>
    <mc:Fallback>
      <p:transition spd="slow" advTm="2768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1378" y="3048000"/>
            <a:ext cx="2071892" cy="1219200"/>
          </a:xfrm>
          <a:prstGeom prst="rect">
            <a:avLst/>
          </a:prstGeom>
        </p:spPr>
      </p:pic>
      <p:sp>
        <p:nvSpPr>
          <p:cNvPr id="5" name="Rectangle 7"/>
          <p:cNvSpPr>
            <a:spLocks noGrp="1" noChangeArrowheads="1"/>
          </p:cNvSpPr>
          <p:nvPr>
            <p:ph type="sldNum" sz="quarter" idx="12"/>
          </p:nvPr>
        </p:nvSpPr>
        <p:spPr>
          <a:ln/>
        </p:spPr>
        <p:txBody>
          <a:bodyPr/>
          <a:lstStyle/>
          <a:p>
            <a:pPr>
              <a:defRPr/>
            </a:pPr>
            <a:fld id="{260B584C-B8D9-40E0-8C9A-FF601F4D4D7A}" type="slidenum">
              <a:rPr lang="en-US" altLang="zh-CN"/>
              <a:pPr>
                <a:defRPr/>
              </a:pPr>
              <a:t>7</a:t>
            </a:fld>
            <a:endParaRPr lang="en-US" altLang="zh-CN"/>
          </a:p>
        </p:txBody>
      </p:sp>
      <p:sp>
        <p:nvSpPr>
          <p:cNvPr id="256002" name="Rectangle 2"/>
          <p:cNvSpPr>
            <a:spLocks noGrp="1" noChangeArrowheads="1"/>
          </p:cNvSpPr>
          <p:nvPr>
            <p:ph type="title"/>
          </p:nvPr>
        </p:nvSpPr>
        <p:spPr>
          <a:xfrm>
            <a:off x="457200" y="0"/>
            <a:ext cx="8229600" cy="1143000"/>
          </a:xfrm>
        </p:spPr>
        <p:txBody>
          <a:bodyPr/>
          <a:lstStyle/>
          <a:p>
            <a:r>
              <a:rPr lang="en-US" altLang="zh-CN" dirty="0" smtClean="0"/>
              <a:t>System Overview</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3048000"/>
            <a:ext cx="5146491" cy="121351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3965" y="3048000"/>
            <a:ext cx="3878795" cy="121351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0054" y="4262158"/>
            <a:ext cx="1972706" cy="1758281"/>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200" y="4261521"/>
            <a:ext cx="3604854" cy="1704508"/>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993" y="4262158"/>
            <a:ext cx="3380207" cy="1758281"/>
          </a:xfrm>
          <a:prstGeom prst="rect">
            <a:avLst/>
          </a:prstGeom>
        </p:spPr>
      </p:pic>
      <p:sp>
        <p:nvSpPr>
          <p:cNvPr id="11" name="Rectangle 3"/>
          <p:cNvSpPr txBox="1">
            <a:spLocks noChangeArrowheads="1"/>
          </p:cNvSpPr>
          <p:nvPr/>
        </p:nvSpPr>
        <p:spPr bwMode="auto">
          <a:xfrm>
            <a:off x="457200" y="1600201"/>
            <a:ext cx="861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120000"/>
              </a:lnSpc>
            </a:pPr>
            <a:r>
              <a:rPr lang="en-US" altLang="zh-CN" sz="2800" i="0" dirty="0" smtClean="0"/>
              <a:t>Identify coordinated spam campaigns in Facebook</a:t>
            </a:r>
            <a:r>
              <a:rPr lang="en-US" altLang="zh-CN" sz="2600" i="0" dirty="0" smtClean="0"/>
              <a:t>.</a:t>
            </a:r>
          </a:p>
          <a:p>
            <a:pPr lvl="1">
              <a:lnSpc>
                <a:spcPct val="120000"/>
              </a:lnSpc>
            </a:pPr>
            <a:r>
              <a:rPr lang="en-US" altLang="zh-CN" sz="2400" i="0" dirty="0" smtClean="0"/>
              <a:t>Templates are used for spam generation.</a:t>
            </a:r>
          </a:p>
        </p:txBody>
      </p:sp>
    </p:spTree>
    <p:custDataLst>
      <p:tags r:id="rId1"/>
    </p:custDataLst>
    <p:extLst>
      <p:ext uri="{BB962C8B-B14F-4D97-AF65-F5344CB8AC3E}">
        <p14:creationId xmlns:p14="http://schemas.microsoft.com/office/powerpoint/2010/main" val="2699453909"/>
      </p:ext>
    </p:extLst>
  </p:cSld>
  <p:clrMapOvr>
    <a:masterClrMapping/>
  </p:clrMapOvr>
  <mc:AlternateContent xmlns:mc="http://schemas.openxmlformats.org/markup-compatibility/2006">
    <mc:Choice xmlns:p14="http://schemas.microsoft.com/office/powerpoint/2010/main" Requires="p14">
      <p:transition spd="slow" p14:dur="2000" advTm="90106"/>
    </mc:Choice>
    <mc:Fallback>
      <p:transition spd="slow" advTm="901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115ECB96-A1FE-49C7-B0FA-565FB4DBAC15}" type="slidenum">
              <a:rPr lang="en-US" altLang="zh-CN"/>
              <a:pPr>
                <a:defRPr/>
              </a:pPr>
              <a:t>8</a:t>
            </a:fld>
            <a:endParaRPr lang="en-US" altLang="zh-CN"/>
          </a:p>
        </p:txBody>
      </p:sp>
      <p:sp>
        <p:nvSpPr>
          <p:cNvPr id="261122" name="Rectangle 2"/>
          <p:cNvSpPr>
            <a:spLocks noGrp="1" noChangeArrowheads="1"/>
          </p:cNvSpPr>
          <p:nvPr>
            <p:ph type="title"/>
          </p:nvPr>
        </p:nvSpPr>
        <p:spPr>
          <a:xfrm>
            <a:off x="457200" y="0"/>
            <a:ext cx="8229600" cy="1143000"/>
          </a:xfrm>
        </p:spPr>
        <p:txBody>
          <a:bodyPr/>
          <a:lstStyle/>
          <a:p>
            <a:r>
              <a:rPr lang="en-US" altLang="zh-CN" dirty="0" smtClean="0"/>
              <a:t>Build Post Similarity Graph</a:t>
            </a:r>
          </a:p>
        </p:txBody>
      </p:sp>
      <p:sp>
        <p:nvSpPr>
          <p:cNvPr id="261123" name="Rectangle 3"/>
          <p:cNvSpPr>
            <a:spLocks noGrp="1" noChangeArrowheads="1"/>
          </p:cNvSpPr>
          <p:nvPr>
            <p:ph type="body" idx="1"/>
          </p:nvPr>
        </p:nvSpPr>
        <p:spPr>
          <a:xfrm>
            <a:off x="457200" y="4572000"/>
            <a:ext cx="8229600" cy="1554163"/>
          </a:xfrm>
        </p:spPr>
        <p:txBody>
          <a:bodyPr/>
          <a:lstStyle/>
          <a:p>
            <a:pPr lvl="1">
              <a:lnSpc>
                <a:spcPct val="150000"/>
              </a:lnSpc>
            </a:pPr>
            <a:r>
              <a:rPr lang="en-US" altLang="zh-CN" dirty="0" smtClean="0"/>
              <a:t>A node: an individual wall post</a:t>
            </a:r>
            <a:endParaRPr lang="en-US" altLang="zh-CN" sz="2400" dirty="0" smtClean="0"/>
          </a:p>
          <a:p>
            <a:pPr lvl="1">
              <a:lnSpc>
                <a:spcPct val="150000"/>
              </a:lnSpc>
            </a:pPr>
            <a:r>
              <a:rPr lang="en-US" altLang="zh-CN" dirty="0" smtClean="0"/>
              <a:t>An edge: connect two “similar” wall posts</a:t>
            </a:r>
          </a:p>
        </p:txBody>
      </p:sp>
      <p:sp>
        <p:nvSpPr>
          <p:cNvPr id="2" name="Oval 1"/>
          <p:cNvSpPr/>
          <p:nvPr/>
        </p:nvSpPr>
        <p:spPr bwMode="auto">
          <a:xfrm>
            <a:off x="3505200" y="1676400"/>
            <a:ext cx="304800" cy="304800"/>
          </a:xfrm>
          <a:prstGeom prst="ellipse">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6" name="Oval 5"/>
          <p:cNvSpPr/>
          <p:nvPr/>
        </p:nvSpPr>
        <p:spPr bwMode="auto">
          <a:xfrm>
            <a:off x="2286000" y="2438400"/>
            <a:ext cx="304800" cy="304800"/>
          </a:xfrm>
          <a:prstGeom prst="ellipse">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7" name="Oval 6"/>
          <p:cNvSpPr/>
          <p:nvPr/>
        </p:nvSpPr>
        <p:spPr bwMode="auto">
          <a:xfrm>
            <a:off x="5029200" y="2133600"/>
            <a:ext cx="304800" cy="304800"/>
          </a:xfrm>
          <a:prstGeom prst="ellipse">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8" name="Oval 7"/>
          <p:cNvSpPr/>
          <p:nvPr/>
        </p:nvSpPr>
        <p:spPr bwMode="auto">
          <a:xfrm>
            <a:off x="4724400" y="3505200"/>
            <a:ext cx="304800" cy="304800"/>
          </a:xfrm>
          <a:prstGeom prst="ellipse">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9" name="Oval 8"/>
          <p:cNvSpPr/>
          <p:nvPr/>
        </p:nvSpPr>
        <p:spPr bwMode="auto">
          <a:xfrm>
            <a:off x="3200400" y="3810000"/>
            <a:ext cx="304800" cy="304800"/>
          </a:xfrm>
          <a:prstGeom prst="ellipse">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cxnSp>
        <p:nvCxnSpPr>
          <p:cNvPr id="5" name="Straight Connector 4"/>
          <p:cNvCxnSpPr>
            <a:stCxn id="2" idx="3"/>
            <a:endCxn id="6" idx="7"/>
          </p:cNvCxnSpPr>
          <p:nvPr/>
        </p:nvCxnSpPr>
        <p:spPr bwMode="auto">
          <a:xfrm flipH="1">
            <a:off x="2546163" y="1936563"/>
            <a:ext cx="1003674" cy="546474"/>
          </a:xfrm>
          <a:prstGeom prst="line">
            <a:avLst/>
          </a:prstGeom>
          <a:noFill/>
          <a:ln w="38100" cap="flat" cmpd="sng" algn="ctr">
            <a:solidFill>
              <a:srgbClr val="66FF33"/>
            </a:solidFill>
            <a:prstDash val="solid"/>
            <a:round/>
            <a:headEnd type="none" w="med" len="med"/>
            <a:tailEnd type="none" w="med" len="med"/>
          </a:ln>
          <a:effectLst/>
        </p:spPr>
      </p:cxnSp>
      <p:cxnSp>
        <p:nvCxnSpPr>
          <p:cNvPr id="13" name="Straight Connector 12"/>
          <p:cNvCxnSpPr>
            <a:stCxn id="6" idx="5"/>
            <a:endCxn id="9" idx="1"/>
          </p:cNvCxnSpPr>
          <p:nvPr/>
        </p:nvCxnSpPr>
        <p:spPr bwMode="auto">
          <a:xfrm>
            <a:off x="2546163" y="2698563"/>
            <a:ext cx="698874" cy="1156074"/>
          </a:xfrm>
          <a:prstGeom prst="line">
            <a:avLst/>
          </a:prstGeom>
          <a:noFill/>
          <a:ln w="38100" cap="flat" cmpd="sng" algn="ctr">
            <a:solidFill>
              <a:srgbClr val="66FF33"/>
            </a:solidFill>
            <a:prstDash val="solid"/>
            <a:round/>
            <a:headEnd type="none" w="med" len="med"/>
            <a:tailEnd type="none" w="med" len="med"/>
          </a:ln>
          <a:effectLst/>
        </p:spPr>
      </p:cxnSp>
      <p:sp>
        <p:nvSpPr>
          <p:cNvPr id="3" name="Rounded Rectangular Callout 2"/>
          <p:cNvSpPr/>
          <p:nvPr/>
        </p:nvSpPr>
        <p:spPr bwMode="auto">
          <a:xfrm>
            <a:off x="5189483" y="2885090"/>
            <a:ext cx="1295400" cy="848710"/>
          </a:xfrm>
          <a:prstGeom prst="wedgeRoundRectCallout">
            <a:avLst>
              <a:gd name="adj1" fmla="val -59779"/>
              <a:gd name="adj2" fmla="val 36293"/>
              <a:gd name="adj3" fmla="val 16667"/>
            </a:avLst>
          </a:prstGeom>
          <a:noFill/>
          <a:ln w="25400" cap="flat" cmpd="sng" algn="ctr">
            <a:solidFill>
              <a:srgbClr val="3399FF"/>
            </a:solidFill>
            <a:prstDash val="solid"/>
            <a:round/>
            <a:headEnd type="none" w="med" len="med"/>
            <a:tailEnd type="none" w="med" len="med"/>
          </a:ln>
          <a:effectLst/>
        </p:spPr>
        <p:txBody>
          <a:bodyPr vert="horz" wrap="square" lIns="18288" tIns="18288" rIns="18288" bIns="18288"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2000" b="0" i="0" u="none" strike="noStrike" cap="none" normalizeH="0" baseline="0" dirty="0" smtClean="0">
                <a:ln>
                  <a:noFill/>
                </a:ln>
                <a:solidFill>
                  <a:srgbClr val="3399FF"/>
                </a:solidFill>
                <a:effectLst/>
                <a:latin typeface="Arial" pitchFamily="34" charset="0"/>
                <a:ea typeface="宋体" pitchFamily="2" charset="-122"/>
                <a:cs typeface="Arial" pitchFamily="34" charset="0"/>
              </a:rPr>
              <a:t>Check</a:t>
            </a:r>
            <a:r>
              <a:rPr kumimoji="0" lang="en-US" sz="2000" b="0" i="0" u="none" strike="noStrike" cap="none" normalizeH="0" dirty="0" smtClean="0">
                <a:ln>
                  <a:noFill/>
                </a:ln>
                <a:solidFill>
                  <a:srgbClr val="3399FF"/>
                </a:solidFill>
                <a:effectLst/>
                <a:latin typeface="Arial" pitchFamily="34" charset="0"/>
                <a:ea typeface="宋体" pitchFamily="2" charset="-122"/>
                <a:cs typeface="Arial" pitchFamily="34" charset="0"/>
              </a:rPr>
              <a:t> out funny.com</a:t>
            </a:r>
            <a:endParaRPr kumimoji="0" lang="en-US" sz="2000" b="0" i="0" u="none" strike="noStrike" cap="none" normalizeH="0" baseline="0" dirty="0" smtClean="0">
              <a:ln>
                <a:noFill/>
              </a:ln>
              <a:solidFill>
                <a:srgbClr val="3399FF"/>
              </a:solidFill>
              <a:effectLst/>
              <a:latin typeface="Arial" pitchFamily="34" charset="0"/>
              <a:ea typeface="宋体" pitchFamily="2" charset="-122"/>
              <a:cs typeface="Arial" pitchFamily="34" charset="0"/>
            </a:endParaRPr>
          </a:p>
        </p:txBody>
      </p:sp>
      <p:sp>
        <p:nvSpPr>
          <p:cNvPr id="14" name="Rounded Rectangular Callout 13"/>
          <p:cNvSpPr/>
          <p:nvPr/>
        </p:nvSpPr>
        <p:spPr bwMode="auto">
          <a:xfrm>
            <a:off x="1219200" y="2895600"/>
            <a:ext cx="1295400" cy="838200"/>
          </a:xfrm>
          <a:prstGeom prst="wedgeRoundRectCallout">
            <a:avLst>
              <a:gd name="adj1" fmla="val 35150"/>
              <a:gd name="adj2" fmla="val -68535"/>
              <a:gd name="adj3" fmla="val 16667"/>
            </a:avLst>
          </a:prstGeom>
          <a:noFill/>
          <a:ln w="25400" cap="flat" cmpd="sng" algn="ctr">
            <a:solidFill>
              <a:srgbClr val="FF0000"/>
            </a:solidFill>
            <a:prstDash val="solid"/>
            <a:round/>
            <a:headEnd type="none" w="med" len="med"/>
            <a:tailEnd type="none" w="med" len="med"/>
          </a:ln>
          <a:effectLst/>
        </p:spPr>
        <p:txBody>
          <a:bodyPr vert="horz" wrap="square" lIns="18288" tIns="18288" rIns="18288" bIns="18288" numCol="1" rtlCol="0" anchor="t" anchorCtr="0" compatLnSpc="1">
            <a:prstTxWarp prst="textNoShape">
              <a:avLst/>
            </a:prstTxWarp>
          </a:bodyPr>
          <a:lstStyle/>
          <a:p>
            <a:pPr marR="0" algn="l" defTabSz="914400" rtl="0" eaLnBrk="1" fontAlgn="base" latinLnBrk="0" hangingPunct="1">
              <a:lnSpc>
                <a:spcPct val="120000"/>
              </a:lnSpc>
              <a:spcBef>
                <a:spcPct val="20000"/>
              </a:spcBef>
              <a:spcAft>
                <a:spcPct val="0"/>
              </a:spcAft>
              <a:buClrTx/>
              <a:buSzTx/>
              <a:buNone/>
              <a:tabLst/>
            </a:pPr>
            <a:r>
              <a:rPr kumimoji="0" lang="en-US" sz="2000" b="0" i="0" u="none" strike="noStrike" cap="none" normalizeH="0" baseline="0" dirty="0" smtClean="0">
                <a:ln>
                  <a:noFill/>
                </a:ln>
                <a:solidFill>
                  <a:srgbClr val="FF0000"/>
                </a:solidFill>
                <a:effectLst/>
                <a:latin typeface="Arial" pitchFamily="34" charset="0"/>
                <a:ea typeface="宋体" pitchFamily="2" charset="-122"/>
                <a:cs typeface="Arial" pitchFamily="34" charset="0"/>
              </a:rPr>
              <a:t>Go to evil.com!</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3736"/>
    </mc:Choice>
    <mc:Fallback>
      <p:transition spd="slow" advTm="437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7"/>
                                        </p:tgtEl>
                                        <p:attrNameLst>
                                          <p:attrName>style.color</p:attrName>
                                        </p:attrNameLst>
                                      </p:cBhvr>
                                      <p:to>
                                        <a:schemeClr val="bg1"/>
                                      </p:to>
                                    </p:animClr>
                                    <p:animClr clrSpc="rgb" dir="cw">
                                      <p:cBhvr>
                                        <p:cTn id="12" dur="250" autoRev="1" fill="remove"/>
                                        <p:tgtEl>
                                          <p:spTgt spid="7"/>
                                        </p:tgtEl>
                                        <p:attrNameLst>
                                          <p:attrName>fillcolor</p:attrName>
                                        </p:attrNameLst>
                                      </p:cBhvr>
                                      <p:to>
                                        <a:schemeClr val="bg1"/>
                                      </p:to>
                                    </p:animClr>
                                    <p:set>
                                      <p:cBhvr>
                                        <p:cTn id="13" dur="250" autoRev="1" fill="remove"/>
                                        <p:tgtEl>
                                          <p:spTgt spid="7"/>
                                        </p:tgtEl>
                                        <p:attrNameLst>
                                          <p:attrName>fill.type</p:attrName>
                                        </p:attrNameLst>
                                      </p:cBhvr>
                                      <p:to>
                                        <p:strVal val="solid"/>
                                      </p:to>
                                    </p:set>
                                    <p:set>
                                      <p:cBhvr>
                                        <p:cTn id="14" dur="250" autoRev="1" fill="remove"/>
                                        <p:tgtEl>
                                          <p:spTgt spid="7"/>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6"/>
                                        </p:tgtEl>
                                        <p:attrNameLst>
                                          <p:attrName>style.color</p:attrName>
                                        </p:attrNameLst>
                                      </p:cBhvr>
                                      <p:to>
                                        <a:schemeClr val="bg1"/>
                                      </p:to>
                                    </p:animClr>
                                    <p:animClr clrSpc="rgb" dir="cw">
                                      <p:cBhvr>
                                        <p:cTn id="17" dur="250" autoRev="1" fill="remove"/>
                                        <p:tgtEl>
                                          <p:spTgt spid="6"/>
                                        </p:tgtEl>
                                        <p:attrNameLst>
                                          <p:attrName>fillcolor</p:attrName>
                                        </p:attrNameLst>
                                      </p:cBhvr>
                                      <p:to>
                                        <a:schemeClr val="bg1"/>
                                      </p:to>
                                    </p:animClr>
                                    <p:set>
                                      <p:cBhvr>
                                        <p:cTn id="18" dur="250" autoRev="1" fill="remove"/>
                                        <p:tgtEl>
                                          <p:spTgt spid="6"/>
                                        </p:tgtEl>
                                        <p:attrNameLst>
                                          <p:attrName>fill.type</p:attrName>
                                        </p:attrNameLst>
                                      </p:cBhvr>
                                      <p:to>
                                        <p:strVal val="solid"/>
                                      </p:to>
                                    </p:set>
                                    <p:set>
                                      <p:cBhvr>
                                        <p:cTn id="19" dur="250" autoRev="1" fill="remove"/>
                                        <p:tgtEl>
                                          <p:spTgt spid="6"/>
                                        </p:tgtEl>
                                        <p:attrNameLst>
                                          <p:attrName>fill.on</p:attrName>
                                        </p:attrNameLst>
                                      </p:cBhvr>
                                      <p:to>
                                        <p:strVal val="true"/>
                                      </p:to>
                                    </p:set>
                                  </p:childTnLst>
                                </p:cTn>
                              </p:par>
                              <p:par>
                                <p:cTn id="20" presetID="27" presetClass="emph" presetSubtype="0" fill="remove" grpId="0" nodeType="withEffect">
                                  <p:stCondLst>
                                    <p:cond delay="0"/>
                                  </p:stCondLst>
                                  <p:childTnLst>
                                    <p:animClr clrSpc="rgb" dir="cw">
                                      <p:cBhvr override="childStyle">
                                        <p:cTn id="21" dur="250" autoRev="1" fill="remove"/>
                                        <p:tgtEl>
                                          <p:spTgt spid="8"/>
                                        </p:tgtEl>
                                        <p:attrNameLst>
                                          <p:attrName>style.color</p:attrName>
                                        </p:attrNameLst>
                                      </p:cBhvr>
                                      <p:to>
                                        <a:schemeClr val="bg1"/>
                                      </p:to>
                                    </p:animClr>
                                    <p:animClr clrSpc="rgb" dir="cw">
                                      <p:cBhvr>
                                        <p:cTn id="22" dur="250" autoRev="1" fill="remove"/>
                                        <p:tgtEl>
                                          <p:spTgt spid="8"/>
                                        </p:tgtEl>
                                        <p:attrNameLst>
                                          <p:attrName>fillcolor</p:attrName>
                                        </p:attrNameLst>
                                      </p:cBhvr>
                                      <p:to>
                                        <a:schemeClr val="bg1"/>
                                      </p:to>
                                    </p:animClr>
                                    <p:set>
                                      <p:cBhvr>
                                        <p:cTn id="23" dur="250" autoRev="1" fill="remove"/>
                                        <p:tgtEl>
                                          <p:spTgt spid="8"/>
                                        </p:tgtEl>
                                        <p:attrNameLst>
                                          <p:attrName>fill.type</p:attrName>
                                        </p:attrNameLst>
                                      </p:cBhvr>
                                      <p:to>
                                        <p:strVal val="solid"/>
                                      </p:to>
                                    </p:set>
                                    <p:set>
                                      <p:cBhvr>
                                        <p:cTn id="24" dur="250" autoRev="1" fill="remove"/>
                                        <p:tgtEl>
                                          <p:spTgt spid="8"/>
                                        </p:tgtEl>
                                        <p:attrNameLst>
                                          <p:attrName>fill.on</p:attrName>
                                        </p:attrNameLst>
                                      </p:cBhvr>
                                      <p:to>
                                        <p:strVal val="true"/>
                                      </p:to>
                                    </p:set>
                                  </p:childTnLst>
                                </p:cTn>
                              </p:par>
                              <p:par>
                                <p:cTn id="25" presetID="27" presetClass="emph" presetSubtype="0" fill="remove" grpId="0" nodeType="withEffect">
                                  <p:stCondLst>
                                    <p:cond delay="0"/>
                                  </p:stCondLst>
                                  <p:childTnLst>
                                    <p:animClr clrSpc="rgb" dir="cw">
                                      <p:cBhvr override="childStyle">
                                        <p:cTn id="26" dur="250" autoRev="1" fill="remove"/>
                                        <p:tgtEl>
                                          <p:spTgt spid="9"/>
                                        </p:tgtEl>
                                        <p:attrNameLst>
                                          <p:attrName>style.color</p:attrName>
                                        </p:attrNameLst>
                                      </p:cBhvr>
                                      <p:to>
                                        <a:schemeClr val="bg1"/>
                                      </p:to>
                                    </p:animClr>
                                    <p:animClr clrSpc="rgb" dir="cw">
                                      <p:cBhvr>
                                        <p:cTn id="27" dur="250" autoRev="1" fill="remove"/>
                                        <p:tgtEl>
                                          <p:spTgt spid="9"/>
                                        </p:tgtEl>
                                        <p:attrNameLst>
                                          <p:attrName>fillcolor</p:attrName>
                                        </p:attrNameLst>
                                      </p:cBhvr>
                                      <p:to>
                                        <a:schemeClr val="bg1"/>
                                      </p:to>
                                    </p:animClr>
                                    <p:set>
                                      <p:cBhvr>
                                        <p:cTn id="28" dur="250" autoRev="1" fill="remove"/>
                                        <p:tgtEl>
                                          <p:spTgt spid="9"/>
                                        </p:tgtEl>
                                        <p:attrNameLst>
                                          <p:attrName>fill.type</p:attrName>
                                        </p:attrNameLst>
                                      </p:cBhvr>
                                      <p:to>
                                        <p:strVal val="solid"/>
                                      </p:to>
                                    </p:set>
                                    <p:set>
                                      <p:cBhvr>
                                        <p:cTn id="29" dur="250" autoRev="1" fill="remove"/>
                                        <p:tgtEl>
                                          <p:spTgt spid="9"/>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0"/>
                                          </p:stCondLst>
                                        </p:cTn>
                                        <p:tgtEl>
                                          <p:spTgt spid="261123">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27" presetClass="emph" presetSubtype="0" fill="remove" nodeType="withEffect">
                                  <p:stCondLst>
                                    <p:cond delay="0"/>
                                  </p:stCondLst>
                                  <p:childTnLst>
                                    <p:animClr clrSpc="rgb" dir="cw">
                                      <p:cBhvr override="childStyle">
                                        <p:cTn id="37" dur="250" autoRev="1" fill="remove"/>
                                        <p:tgtEl>
                                          <p:spTgt spid="261123">
                                            <p:txEl>
                                              <p:pRg st="0" end="0"/>
                                            </p:txEl>
                                          </p:spTgt>
                                        </p:tgtEl>
                                        <p:attrNameLst>
                                          <p:attrName>style.color</p:attrName>
                                        </p:attrNameLst>
                                      </p:cBhvr>
                                      <p:to>
                                        <a:schemeClr val="bg1"/>
                                      </p:to>
                                    </p:animClr>
                                    <p:animClr clrSpc="rgb" dir="cw">
                                      <p:cBhvr>
                                        <p:cTn id="38" dur="250" autoRev="1" fill="remove"/>
                                        <p:tgtEl>
                                          <p:spTgt spid="261123">
                                            <p:txEl>
                                              <p:pRg st="0" end="0"/>
                                            </p:txEl>
                                          </p:spTgt>
                                        </p:tgtEl>
                                        <p:attrNameLst>
                                          <p:attrName>fillcolor</p:attrName>
                                        </p:attrNameLst>
                                      </p:cBhvr>
                                      <p:to>
                                        <a:schemeClr val="bg1"/>
                                      </p:to>
                                    </p:animClr>
                                    <p:set>
                                      <p:cBhvr>
                                        <p:cTn id="39" dur="250" autoRev="1" fill="remove"/>
                                        <p:tgtEl>
                                          <p:spTgt spid="261123">
                                            <p:txEl>
                                              <p:pRg st="0" end="0"/>
                                            </p:txEl>
                                          </p:spTgt>
                                        </p:tgtEl>
                                        <p:attrNameLst>
                                          <p:attrName>fill.type</p:attrName>
                                        </p:attrNameLst>
                                      </p:cBhvr>
                                      <p:to>
                                        <p:strVal val="solid"/>
                                      </p:to>
                                    </p:set>
                                    <p:set>
                                      <p:cBhvr>
                                        <p:cTn id="40" dur="250" autoRev="1" fill="remove"/>
                                        <p:tgtEl>
                                          <p:spTgt spid="261123">
                                            <p:txEl>
                                              <p:pRg st="0" end="0"/>
                                            </p:txEl>
                                          </p:spTgt>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1123">
                                            <p:txEl>
                                              <p:pRg st="1" end="1"/>
                                            </p:txEl>
                                          </p:spTgt>
                                        </p:tgtEl>
                                        <p:attrNameLst>
                                          <p:attrName>style.visibility</p:attrName>
                                        </p:attrNameLst>
                                      </p:cBhvr>
                                      <p:to>
                                        <p:strVal val="visible"/>
                                      </p:to>
                                    </p:set>
                                  </p:childTnLst>
                                </p:cTn>
                              </p:par>
                            </p:childTnLst>
                          </p:cTn>
                        </p:par>
                        <p:par>
                          <p:cTn id="49" fill="hold">
                            <p:stCondLst>
                              <p:cond delay="0"/>
                            </p:stCondLst>
                            <p:childTnLst>
                              <p:par>
                                <p:cTn id="50" presetID="21" presetClass="emph" presetSubtype="0" fill="hold" nodeType="afterEffect">
                                  <p:stCondLst>
                                    <p:cond delay="0"/>
                                  </p:stCondLst>
                                  <p:childTnLst>
                                    <p:animClr clrSpc="hsl" dir="cw">
                                      <p:cBhvr override="childStyle">
                                        <p:cTn id="51" dur="500" fill="hold"/>
                                        <p:tgtEl>
                                          <p:spTgt spid="5"/>
                                        </p:tgtEl>
                                        <p:attrNameLst>
                                          <p:attrName>style.color</p:attrName>
                                        </p:attrNameLst>
                                      </p:cBhvr>
                                      <p:by>
                                        <p:hsl h="7200000" s="0" l="0"/>
                                      </p:by>
                                    </p:animClr>
                                    <p:animClr clrSpc="hsl" dir="cw">
                                      <p:cBhvr>
                                        <p:cTn id="52" dur="500" fill="hold"/>
                                        <p:tgtEl>
                                          <p:spTgt spid="5"/>
                                        </p:tgtEl>
                                        <p:attrNameLst>
                                          <p:attrName>fillcolor</p:attrName>
                                        </p:attrNameLst>
                                      </p:cBhvr>
                                      <p:by>
                                        <p:hsl h="7200000" s="0" l="0"/>
                                      </p:by>
                                    </p:animClr>
                                    <p:animClr clrSpc="hsl" dir="cw">
                                      <p:cBhvr>
                                        <p:cTn id="53" dur="500" fill="hold"/>
                                        <p:tgtEl>
                                          <p:spTgt spid="5"/>
                                        </p:tgtEl>
                                        <p:attrNameLst>
                                          <p:attrName>stroke.color</p:attrName>
                                        </p:attrNameLst>
                                      </p:cBhvr>
                                      <p:by>
                                        <p:hsl h="7200000" s="0" l="0"/>
                                      </p:by>
                                    </p:animClr>
                                    <p:set>
                                      <p:cBhvr>
                                        <p:cTn id="54" dur="500" fill="hold"/>
                                        <p:tgtEl>
                                          <p:spTgt spid="5"/>
                                        </p:tgtEl>
                                        <p:attrNameLst>
                                          <p:attrName>fill.type</p:attrName>
                                        </p:attrNameLst>
                                      </p:cBhvr>
                                      <p:to>
                                        <p:strVal val="solid"/>
                                      </p:to>
                                    </p:set>
                                  </p:childTnLst>
                                </p:cTn>
                              </p:par>
                              <p:par>
                                <p:cTn id="55" presetID="21" presetClass="emph" presetSubtype="0" fill="hold" nodeType="withEffect">
                                  <p:stCondLst>
                                    <p:cond delay="0"/>
                                  </p:stCondLst>
                                  <p:childTnLst>
                                    <p:animClr clrSpc="hsl" dir="cw">
                                      <p:cBhvr override="childStyle">
                                        <p:cTn id="56" dur="500" fill="hold"/>
                                        <p:tgtEl>
                                          <p:spTgt spid="13"/>
                                        </p:tgtEl>
                                        <p:attrNameLst>
                                          <p:attrName>style.color</p:attrName>
                                        </p:attrNameLst>
                                      </p:cBhvr>
                                      <p:by>
                                        <p:hsl h="7200000" s="0" l="0"/>
                                      </p:by>
                                    </p:animClr>
                                    <p:animClr clrSpc="hsl" dir="cw">
                                      <p:cBhvr>
                                        <p:cTn id="57" dur="500" fill="hold"/>
                                        <p:tgtEl>
                                          <p:spTgt spid="13"/>
                                        </p:tgtEl>
                                        <p:attrNameLst>
                                          <p:attrName>fillcolor</p:attrName>
                                        </p:attrNameLst>
                                      </p:cBhvr>
                                      <p:by>
                                        <p:hsl h="7200000" s="0" l="0"/>
                                      </p:by>
                                    </p:animClr>
                                    <p:animClr clrSpc="hsl" dir="cw">
                                      <p:cBhvr>
                                        <p:cTn id="58" dur="500" fill="hold"/>
                                        <p:tgtEl>
                                          <p:spTgt spid="13"/>
                                        </p:tgtEl>
                                        <p:attrNameLst>
                                          <p:attrName>stroke.color</p:attrName>
                                        </p:attrNameLst>
                                      </p:cBhvr>
                                      <p:by>
                                        <p:hsl h="7200000" s="0" l="0"/>
                                      </p:by>
                                    </p:animClr>
                                    <p:set>
                                      <p:cBhvr>
                                        <p:cTn id="59" dur="500" fill="hold"/>
                                        <p:tgtEl>
                                          <p:spTgt spid="13"/>
                                        </p:tgtEl>
                                        <p:attrNameLst>
                                          <p:attrName>fill.type</p:attrName>
                                        </p:attrNameLst>
                                      </p:cBhvr>
                                      <p:to>
                                        <p:strVal val="solid"/>
                                      </p:to>
                                    </p:set>
                                  </p:childTnLst>
                                </p:cTn>
                              </p:par>
                              <p:par>
                                <p:cTn id="60" presetID="27" presetClass="emph" presetSubtype="0" fill="remove" nodeType="withEffect">
                                  <p:stCondLst>
                                    <p:cond delay="0"/>
                                  </p:stCondLst>
                                  <p:childTnLst>
                                    <p:animClr clrSpc="rgb" dir="cw">
                                      <p:cBhvr override="childStyle">
                                        <p:cTn id="61" dur="250" autoRev="1" fill="remove"/>
                                        <p:tgtEl>
                                          <p:spTgt spid="261123">
                                            <p:txEl>
                                              <p:pRg st="1" end="1"/>
                                            </p:txEl>
                                          </p:spTgt>
                                        </p:tgtEl>
                                        <p:attrNameLst>
                                          <p:attrName>style.color</p:attrName>
                                        </p:attrNameLst>
                                      </p:cBhvr>
                                      <p:to>
                                        <a:schemeClr val="bg1"/>
                                      </p:to>
                                    </p:animClr>
                                    <p:animClr clrSpc="rgb" dir="cw">
                                      <p:cBhvr>
                                        <p:cTn id="62" dur="250" autoRev="1" fill="remove"/>
                                        <p:tgtEl>
                                          <p:spTgt spid="261123">
                                            <p:txEl>
                                              <p:pRg st="1" end="1"/>
                                            </p:txEl>
                                          </p:spTgt>
                                        </p:tgtEl>
                                        <p:attrNameLst>
                                          <p:attrName>fillcolor</p:attrName>
                                        </p:attrNameLst>
                                      </p:cBhvr>
                                      <p:to>
                                        <a:schemeClr val="bg1"/>
                                      </p:to>
                                    </p:animClr>
                                    <p:set>
                                      <p:cBhvr>
                                        <p:cTn id="63" dur="250" autoRev="1" fill="remove"/>
                                        <p:tgtEl>
                                          <p:spTgt spid="261123">
                                            <p:txEl>
                                              <p:pRg st="1" end="1"/>
                                            </p:txEl>
                                          </p:spTgt>
                                        </p:tgtEl>
                                        <p:attrNameLst>
                                          <p:attrName>fill.type</p:attrName>
                                        </p:attrNameLst>
                                      </p:cBhvr>
                                      <p:to>
                                        <p:strVal val="solid"/>
                                      </p:to>
                                    </p:set>
                                    <p:set>
                                      <p:cBhvr>
                                        <p:cTn id="64" dur="250" autoRev="1" fill="remove"/>
                                        <p:tgtEl>
                                          <p:spTgt spid="26112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CN" dirty="0"/>
              <a:t>Wall Post Similarity Metric</a:t>
            </a:r>
            <a:endParaRPr lang="en-US" dirty="0"/>
          </a:p>
        </p:txBody>
      </p:sp>
      <p:sp>
        <p:nvSpPr>
          <p:cNvPr id="3" name="Content Placeholder 2"/>
          <p:cNvSpPr>
            <a:spLocks noGrp="1"/>
          </p:cNvSpPr>
          <p:nvPr>
            <p:ph idx="1"/>
          </p:nvPr>
        </p:nvSpPr>
        <p:spPr>
          <a:xfrm>
            <a:off x="914400" y="1600201"/>
            <a:ext cx="7772400" cy="609600"/>
          </a:xfrm>
        </p:spPr>
        <p:txBody>
          <a:bodyPr/>
          <a:lstStyle/>
          <a:p>
            <a:pPr marL="0" indent="0">
              <a:buNone/>
            </a:pPr>
            <a:r>
              <a:rPr lang="en-US" sz="2800" dirty="0" smtClean="0"/>
              <a:t>Spam wall post model: </a:t>
            </a:r>
            <a:endParaRPr lang="en-US" sz="2800" dirty="0"/>
          </a:p>
        </p:txBody>
      </p:sp>
      <p:sp>
        <p:nvSpPr>
          <p:cNvPr id="4" name="Slide Number Placeholder 3"/>
          <p:cNvSpPr>
            <a:spLocks noGrp="1"/>
          </p:cNvSpPr>
          <p:nvPr>
            <p:ph type="sldNum" sz="quarter" idx="12"/>
          </p:nvPr>
        </p:nvSpPr>
        <p:spPr/>
        <p:txBody>
          <a:bodyPr/>
          <a:lstStyle/>
          <a:p>
            <a:pPr>
              <a:defRPr/>
            </a:pPr>
            <a:fld id="{3A977956-C97C-4DB0-99BB-ECF1321B175A}" type="slidenum">
              <a:rPr lang="en-US" altLang="zh-CN" smtClean="0"/>
              <a:pPr>
                <a:defRPr/>
              </a:pPr>
              <a:t>9</a:t>
            </a:fld>
            <a:endParaRPr lang="en-US" altLang="zh-CN" dirty="0"/>
          </a:p>
        </p:txBody>
      </p:sp>
      <p:sp>
        <p:nvSpPr>
          <p:cNvPr id="5" name="TextBox 4"/>
          <p:cNvSpPr txBox="1"/>
          <p:nvPr/>
        </p:nvSpPr>
        <p:spPr>
          <a:xfrm>
            <a:off x="228600" y="2872669"/>
            <a:ext cx="3581400" cy="480131"/>
          </a:xfrm>
          <a:prstGeom prst="rect">
            <a:avLst/>
          </a:prstGeom>
          <a:noFill/>
        </p:spPr>
        <p:txBody>
          <a:bodyPr wrap="square" rtlCol="0">
            <a:spAutoFit/>
          </a:bodyPr>
          <a:lstStyle/>
          <a:p>
            <a:pPr>
              <a:buNone/>
            </a:pPr>
            <a:r>
              <a:rPr lang="en-US" i="0" dirty="0" smtClean="0">
                <a:solidFill>
                  <a:schemeClr val="tx1"/>
                </a:solidFill>
              </a:rPr>
              <a:t>A textual description:</a:t>
            </a:r>
            <a:endParaRPr lang="en-US" i="0" dirty="0">
              <a:solidFill>
                <a:schemeClr val="tx1"/>
              </a:solidFill>
            </a:endParaRPr>
          </a:p>
        </p:txBody>
      </p:sp>
      <p:sp>
        <p:nvSpPr>
          <p:cNvPr id="6" name="TextBox 5"/>
          <p:cNvSpPr txBox="1"/>
          <p:nvPr/>
        </p:nvSpPr>
        <p:spPr>
          <a:xfrm>
            <a:off x="228600" y="4930069"/>
            <a:ext cx="3276600" cy="480131"/>
          </a:xfrm>
          <a:prstGeom prst="rect">
            <a:avLst/>
          </a:prstGeom>
          <a:noFill/>
        </p:spPr>
        <p:txBody>
          <a:bodyPr wrap="square" rtlCol="0">
            <a:spAutoFit/>
          </a:bodyPr>
          <a:lstStyle/>
          <a:p>
            <a:pPr>
              <a:buNone/>
            </a:pPr>
            <a:r>
              <a:rPr lang="en-US" i="0" dirty="0" smtClean="0">
                <a:solidFill>
                  <a:schemeClr val="tx1"/>
                </a:solidFill>
              </a:rPr>
              <a:t>A destination URL:</a:t>
            </a:r>
          </a:p>
        </p:txBody>
      </p:sp>
      <p:sp>
        <p:nvSpPr>
          <p:cNvPr id="11" name="AutoShape 5"/>
          <p:cNvSpPr>
            <a:spLocks noChangeArrowheads="1"/>
          </p:cNvSpPr>
          <p:nvPr/>
        </p:nvSpPr>
        <p:spPr bwMode="auto">
          <a:xfrm>
            <a:off x="4191000" y="3288066"/>
            <a:ext cx="3767960" cy="1969734"/>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marL="342900" indent="-342900" algn="just">
              <a:lnSpc>
                <a:spcPct val="120000"/>
              </a:lnSpc>
              <a:buFontTx/>
              <a:buNone/>
            </a:pPr>
            <a:r>
              <a:rPr lang="en-US" altLang="zh-CN" sz="2400" i="0" dirty="0" smtClean="0">
                <a:solidFill>
                  <a:schemeClr val="tx1"/>
                </a:solidFill>
              </a:rPr>
              <a:t>hey see your love </a:t>
            </a:r>
          </a:p>
          <a:p>
            <a:pPr marL="342900" indent="-342900" algn="just">
              <a:lnSpc>
                <a:spcPct val="120000"/>
              </a:lnSpc>
              <a:buFontTx/>
              <a:buNone/>
            </a:pPr>
            <a:r>
              <a:rPr lang="en-US" altLang="zh-CN" sz="2400" i="0" dirty="0" smtClean="0">
                <a:solidFill>
                  <a:schemeClr val="tx1"/>
                </a:solidFill>
              </a:rPr>
              <a:t>compatibility ! go here </a:t>
            </a:r>
          </a:p>
          <a:p>
            <a:pPr marL="342900" indent="-342900">
              <a:lnSpc>
                <a:spcPct val="120000"/>
              </a:lnSpc>
              <a:buFontTx/>
              <a:buNone/>
            </a:pPr>
            <a:r>
              <a:rPr lang="en-US" altLang="zh-CN" sz="2400" i="0" dirty="0" err="1" smtClean="0">
                <a:solidFill>
                  <a:schemeClr val="tx1"/>
                </a:solidFill>
              </a:rPr>
              <a:t>yourlovecalc</a:t>
            </a:r>
            <a:r>
              <a:rPr lang="en-US" altLang="zh-CN" sz="2400" i="0" dirty="0" smtClean="0">
                <a:solidFill>
                  <a:schemeClr val="tx1"/>
                </a:solidFill>
              </a:rPr>
              <a:t> . com </a:t>
            </a:r>
          </a:p>
          <a:p>
            <a:pPr marL="342900" indent="-342900">
              <a:lnSpc>
                <a:spcPct val="120000"/>
              </a:lnSpc>
              <a:buFontTx/>
              <a:buNone/>
            </a:pPr>
            <a:r>
              <a:rPr lang="en-US" altLang="zh-CN" sz="2400" i="0" dirty="0" smtClean="0">
                <a:solidFill>
                  <a:schemeClr val="tx1"/>
                </a:solidFill>
              </a:rPr>
              <a:t>(remove spaces</a:t>
            </a:r>
            <a:r>
              <a:rPr lang="en-US" altLang="zh-CN" sz="2400" i="0" dirty="0">
                <a:solidFill>
                  <a:schemeClr val="tx1"/>
                </a:solidFill>
              </a:rPr>
              <a:t>)</a:t>
            </a:r>
          </a:p>
        </p:txBody>
      </p:sp>
      <p:sp>
        <p:nvSpPr>
          <p:cNvPr id="10" name="AutoShape 5"/>
          <p:cNvSpPr>
            <a:spLocks noChangeArrowheads="1"/>
          </p:cNvSpPr>
          <p:nvPr/>
        </p:nvSpPr>
        <p:spPr bwMode="auto">
          <a:xfrm>
            <a:off x="4191000" y="3288066"/>
            <a:ext cx="3767960" cy="1969734"/>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marL="342900" indent="-342900" algn="just">
              <a:lnSpc>
                <a:spcPct val="120000"/>
              </a:lnSpc>
              <a:buFontTx/>
              <a:buNone/>
            </a:pPr>
            <a:r>
              <a:rPr lang="en-US" altLang="zh-CN" sz="2400" i="0" dirty="0" smtClean="0">
                <a:solidFill>
                  <a:srgbClr val="00B050"/>
                </a:solidFill>
              </a:rPr>
              <a:t>hey see your love </a:t>
            </a:r>
          </a:p>
          <a:p>
            <a:pPr marL="342900" indent="-342900" algn="just">
              <a:lnSpc>
                <a:spcPct val="120000"/>
              </a:lnSpc>
              <a:buFontTx/>
              <a:buNone/>
            </a:pPr>
            <a:r>
              <a:rPr lang="en-US" altLang="zh-CN" sz="2400" i="0" dirty="0" smtClean="0">
                <a:solidFill>
                  <a:srgbClr val="00B050"/>
                </a:solidFill>
              </a:rPr>
              <a:t>compatibility ! go here </a:t>
            </a:r>
          </a:p>
          <a:p>
            <a:pPr marL="342900" indent="-342900">
              <a:lnSpc>
                <a:spcPct val="120000"/>
              </a:lnSpc>
              <a:buFontTx/>
              <a:buNone/>
            </a:pPr>
            <a:endParaRPr lang="en-US" altLang="zh-CN" sz="2400" i="0" dirty="0" smtClean="0">
              <a:solidFill>
                <a:srgbClr val="00B050"/>
              </a:solidFill>
            </a:endParaRPr>
          </a:p>
          <a:p>
            <a:pPr marL="342900" indent="-342900">
              <a:lnSpc>
                <a:spcPct val="120000"/>
              </a:lnSpc>
              <a:buFontTx/>
              <a:buNone/>
            </a:pPr>
            <a:r>
              <a:rPr lang="en-US" altLang="zh-CN" sz="2400" i="0" dirty="0" smtClean="0">
                <a:solidFill>
                  <a:srgbClr val="00B050"/>
                </a:solidFill>
              </a:rPr>
              <a:t>(remove spaces</a:t>
            </a:r>
            <a:r>
              <a:rPr lang="en-US" altLang="zh-CN" sz="2400" i="0" dirty="0">
                <a:solidFill>
                  <a:srgbClr val="00B050"/>
                </a:solidFill>
              </a:rPr>
              <a:t>)</a:t>
            </a:r>
          </a:p>
        </p:txBody>
      </p:sp>
      <p:sp>
        <p:nvSpPr>
          <p:cNvPr id="12" name="AutoShape 5"/>
          <p:cNvSpPr>
            <a:spLocks noChangeArrowheads="1"/>
          </p:cNvSpPr>
          <p:nvPr/>
        </p:nvSpPr>
        <p:spPr bwMode="auto">
          <a:xfrm>
            <a:off x="4191000" y="3288066"/>
            <a:ext cx="3767960" cy="1969734"/>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marL="342900" indent="-342900" algn="just">
              <a:lnSpc>
                <a:spcPct val="120000"/>
              </a:lnSpc>
              <a:buFontTx/>
              <a:buNone/>
            </a:pPr>
            <a:endParaRPr lang="en-US" altLang="zh-CN" sz="2400" i="0" dirty="0" smtClean="0">
              <a:solidFill>
                <a:schemeClr val="tx1"/>
              </a:solidFill>
            </a:endParaRPr>
          </a:p>
          <a:p>
            <a:pPr marL="342900" indent="-342900" algn="just">
              <a:lnSpc>
                <a:spcPct val="120000"/>
              </a:lnSpc>
              <a:buFontTx/>
              <a:buNone/>
            </a:pPr>
            <a:endParaRPr lang="en-US" altLang="zh-CN" sz="2400" i="0" dirty="0" smtClean="0">
              <a:solidFill>
                <a:schemeClr val="tx1"/>
              </a:solidFill>
            </a:endParaRPr>
          </a:p>
          <a:p>
            <a:pPr marL="342900" indent="-342900">
              <a:lnSpc>
                <a:spcPct val="120000"/>
              </a:lnSpc>
              <a:buFontTx/>
              <a:buNone/>
            </a:pPr>
            <a:r>
              <a:rPr lang="en-US" altLang="zh-CN" sz="2400" i="0" dirty="0" err="1">
                <a:solidFill>
                  <a:srgbClr val="FF0000"/>
                </a:solidFill>
              </a:rPr>
              <a:t>y</a:t>
            </a:r>
            <a:r>
              <a:rPr lang="en-US" altLang="zh-CN" sz="2400" i="0" dirty="0" err="1" smtClean="0">
                <a:solidFill>
                  <a:srgbClr val="FF0000"/>
                </a:solidFill>
              </a:rPr>
              <a:t>ourlovecalc</a:t>
            </a:r>
            <a:r>
              <a:rPr lang="en-US" altLang="zh-CN" sz="2400" i="0" dirty="0" smtClean="0">
                <a:solidFill>
                  <a:srgbClr val="FF0000"/>
                </a:solidFill>
              </a:rPr>
              <a:t> . com </a:t>
            </a:r>
          </a:p>
          <a:p>
            <a:pPr marL="342900" indent="-342900">
              <a:lnSpc>
                <a:spcPct val="120000"/>
              </a:lnSpc>
              <a:buFontTx/>
              <a:buNone/>
            </a:pPr>
            <a:endParaRPr lang="en-US" altLang="zh-CN" sz="2400" i="0" dirty="0" smtClean="0">
              <a:solidFill>
                <a:schemeClr val="tx1"/>
              </a:solidFill>
            </a:endParaRPr>
          </a:p>
        </p:txBody>
      </p:sp>
    </p:spTree>
    <p:custDataLst>
      <p:tags r:id="rId1"/>
    </p:custDataLst>
    <p:extLst>
      <p:ext uri="{BB962C8B-B14F-4D97-AF65-F5344CB8AC3E}">
        <p14:creationId xmlns:p14="http://schemas.microsoft.com/office/powerpoint/2010/main" val="2267759685"/>
      </p:ext>
    </p:extLst>
  </p:cSld>
  <p:clrMapOvr>
    <a:masterClrMapping/>
  </p:clrMapOvr>
  <mc:AlternateContent xmlns:mc="http://schemas.openxmlformats.org/markup-compatibility/2006">
    <mc:Choice xmlns:p14="http://schemas.microsoft.com/office/powerpoint/2010/main" Requires="p14">
      <p:transition spd="slow" p14:dur="2000" advTm="54733"/>
    </mc:Choice>
    <mc:Fallback>
      <p:transition spd="slow" advTm="547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00B050"/>
                                      </p:to>
                                    </p:animClr>
                                    <p:animClr clrSpc="rgb" dir="cw">
                                      <p:cBhvr>
                                        <p:cTn id="7" dur="500" fill="hold"/>
                                        <p:tgtEl>
                                          <p:spTgt spid="11">
                                            <p:txEl>
                                              <p:pRg st="0" end="0"/>
                                            </p:txEl>
                                          </p:spTgt>
                                        </p:tgtEl>
                                        <p:attrNameLst>
                                          <p:attrName>fillcolor</p:attrName>
                                        </p:attrNameLst>
                                      </p:cBhvr>
                                      <p:to>
                                        <a:srgbClr val="00B050"/>
                                      </p:to>
                                    </p:animClr>
                                    <p:set>
                                      <p:cBhvr>
                                        <p:cTn id="8" dur="500" fill="hold"/>
                                        <p:tgtEl>
                                          <p:spTgt spid="11">
                                            <p:txEl>
                                              <p:pRg st="0" end="0"/>
                                            </p:txEl>
                                          </p:spTgt>
                                        </p:tgtEl>
                                        <p:attrNameLst>
                                          <p:attrName>fill.type</p:attrName>
                                        </p:attrNameLst>
                                      </p:cBhvr>
                                      <p:to>
                                        <p:strVal val="solid"/>
                                      </p:to>
                                    </p:set>
                                    <p:set>
                                      <p:cBhvr>
                                        <p:cTn id="9" dur="500" fill="hold"/>
                                        <p:tgtEl>
                                          <p:spTgt spid="11">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11">
                                            <p:txEl>
                                              <p:pRg st="1" end="1"/>
                                            </p:txEl>
                                          </p:spTgt>
                                        </p:tgtEl>
                                        <p:attrNameLst>
                                          <p:attrName>style.color</p:attrName>
                                        </p:attrNameLst>
                                      </p:cBhvr>
                                      <p:to>
                                        <a:srgbClr val="00B050"/>
                                      </p:to>
                                    </p:animClr>
                                    <p:animClr clrSpc="rgb" dir="cw">
                                      <p:cBhvr>
                                        <p:cTn id="12" dur="500" fill="hold"/>
                                        <p:tgtEl>
                                          <p:spTgt spid="11">
                                            <p:txEl>
                                              <p:pRg st="1" end="1"/>
                                            </p:txEl>
                                          </p:spTgt>
                                        </p:tgtEl>
                                        <p:attrNameLst>
                                          <p:attrName>fillcolor</p:attrName>
                                        </p:attrNameLst>
                                      </p:cBhvr>
                                      <p:to>
                                        <a:srgbClr val="00B050"/>
                                      </p:to>
                                    </p:animClr>
                                    <p:set>
                                      <p:cBhvr>
                                        <p:cTn id="13" dur="500" fill="hold"/>
                                        <p:tgtEl>
                                          <p:spTgt spid="11">
                                            <p:txEl>
                                              <p:pRg st="1" end="1"/>
                                            </p:txEl>
                                          </p:spTgt>
                                        </p:tgtEl>
                                        <p:attrNameLst>
                                          <p:attrName>fill.type</p:attrName>
                                        </p:attrNameLst>
                                      </p:cBhvr>
                                      <p:to>
                                        <p:strVal val="solid"/>
                                      </p:to>
                                    </p:set>
                                    <p:set>
                                      <p:cBhvr>
                                        <p:cTn id="14" dur="500" fill="hold"/>
                                        <p:tgtEl>
                                          <p:spTgt spid="11">
                                            <p:txEl>
                                              <p:pRg st="1" end="1"/>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11">
                                            <p:txEl>
                                              <p:pRg st="3" end="3"/>
                                            </p:txEl>
                                          </p:spTgt>
                                        </p:tgtEl>
                                        <p:attrNameLst>
                                          <p:attrName>style.color</p:attrName>
                                        </p:attrNameLst>
                                      </p:cBhvr>
                                      <p:to>
                                        <a:srgbClr val="00B050"/>
                                      </p:to>
                                    </p:animClr>
                                    <p:animClr clrSpc="rgb" dir="cw">
                                      <p:cBhvr>
                                        <p:cTn id="17" dur="500" fill="hold"/>
                                        <p:tgtEl>
                                          <p:spTgt spid="11">
                                            <p:txEl>
                                              <p:pRg st="3" end="3"/>
                                            </p:txEl>
                                          </p:spTgt>
                                        </p:tgtEl>
                                        <p:attrNameLst>
                                          <p:attrName>fillcolor</p:attrName>
                                        </p:attrNameLst>
                                      </p:cBhvr>
                                      <p:to>
                                        <a:srgbClr val="00B050"/>
                                      </p:to>
                                    </p:animClr>
                                    <p:set>
                                      <p:cBhvr>
                                        <p:cTn id="18" dur="500" fill="hold"/>
                                        <p:tgtEl>
                                          <p:spTgt spid="11">
                                            <p:txEl>
                                              <p:pRg st="3" end="3"/>
                                            </p:txEl>
                                          </p:spTgt>
                                        </p:tgtEl>
                                        <p:attrNameLst>
                                          <p:attrName>fill.type</p:attrName>
                                        </p:attrNameLst>
                                      </p:cBhvr>
                                      <p:to>
                                        <p:strVal val="solid"/>
                                      </p:to>
                                    </p:set>
                                    <p:set>
                                      <p:cBhvr>
                                        <p:cTn id="19" dur="500" fill="hold"/>
                                        <p:tgtEl>
                                          <p:spTgt spid="11">
                                            <p:txEl>
                                              <p:pRg st="3" end="3"/>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11">
                                            <p:txEl>
                                              <p:pRg st="2" end="2"/>
                                            </p:txEl>
                                          </p:spTgt>
                                        </p:tgtEl>
                                        <p:attrNameLst>
                                          <p:attrName>style.color</p:attrName>
                                        </p:attrNameLst>
                                      </p:cBhvr>
                                      <p:to>
                                        <a:srgbClr val="FF3300"/>
                                      </p:to>
                                    </p:animClr>
                                    <p:animClr clrSpc="rgb" dir="cw">
                                      <p:cBhvr>
                                        <p:cTn id="22" dur="500" fill="hold"/>
                                        <p:tgtEl>
                                          <p:spTgt spid="11">
                                            <p:txEl>
                                              <p:pRg st="2" end="2"/>
                                            </p:txEl>
                                          </p:spTgt>
                                        </p:tgtEl>
                                        <p:attrNameLst>
                                          <p:attrName>fillcolor</p:attrName>
                                        </p:attrNameLst>
                                      </p:cBhvr>
                                      <p:to>
                                        <a:srgbClr val="FF3300"/>
                                      </p:to>
                                    </p:animClr>
                                    <p:set>
                                      <p:cBhvr>
                                        <p:cTn id="23" dur="500" fill="hold"/>
                                        <p:tgtEl>
                                          <p:spTgt spid="11">
                                            <p:txEl>
                                              <p:pRg st="2" end="2"/>
                                            </p:txEl>
                                          </p:spTgt>
                                        </p:tgtEl>
                                        <p:attrNameLst>
                                          <p:attrName>fill.type</p:attrName>
                                        </p:attrNameLst>
                                      </p:cBhvr>
                                      <p:to>
                                        <p:strVal val="solid"/>
                                      </p:to>
                                    </p:set>
                                    <p:set>
                                      <p:cBhvr>
                                        <p:cTn id="24" dur="500" fill="hold"/>
                                        <p:tgtEl>
                                          <p:spTgt spid="11">
                                            <p:txEl>
                                              <p:pRg st="2" end="2"/>
                                            </p:txEl>
                                          </p:spTgt>
                                        </p:tgtEl>
                                        <p:attrNameLst>
                                          <p:attrName>fill.on</p:attrName>
                                        </p:attrNameLst>
                                      </p:cBhvr>
                                      <p:to>
                                        <p:strVal val="true"/>
                                      </p:to>
                                    </p:set>
                                  </p:childTnLst>
                                </p:cTn>
                              </p:par>
                            </p:childTnLst>
                          </p:cTn>
                        </p:par>
                        <p:par>
                          <p:cTn id="25" fill="hold">
                            <p:stCondLst>
                              <p:cond delay="500"/>
                            </p:stCondLst>
                            <p:childTnLst>
                              <p:par>
                                <p:cTn id="26" presetID="1" presetClass="exit" presetSubtype="0" fill="hold" grpId="0" nodeType="afterEffect">
                                  <p:stCondLst>
                                    <p:cond delay="25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750"/>
                            </p:stCondLst>
                            <p:childTnLst>
                              <p:par>
                                <p:cTn id="29" presetID="1" presetClass="exit" presetSubtype="0" fill="hold"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42" presetClass="path" presetSubtype="0" accel="50000" decel="50000" fill="hold" grpId="1" nodeType="withEffect">
                                  <p:stCondLst>
                                    <p:cond delay="0"/>
                                  </p:stCondLst>
                                  <p:childTnLst>
                                    <p:animMotion origin="layout" path="M 0.00226 0.16886 L 2.77778E-7 0.00139 " pathEditMode="relative" rAng="0" ptsTypes="AA">
                                      <p:cBhvr>
                                        <p:cTn id="42" dur="2000" spd="-100000" fill="hold"/>
                                        <p:tgtEl>
                                          <p:spTgt spid="12"/>
                                        </p:tgtEl>
                                        <p:attrNameLst>
                                          <p:attrName>ppt_x</p:attrName>
                                          <p:attrName>ppt_y</p:attrName>
                                        </p:attrNameLst>
                                      </p:cBhvr>
                                      <p:rCtr x="-122" y="-8374"/>
                                    </p:animMotion>
                                  </p:childTnLst>
                                </p:cTn>
                              </p:par>
                              <p:par>
                                <p:cTn id="43" presetID="64" presetClass="path" presetSubtype="0" accel="50000" decel="50000" fill="hold" grpId="2" nodeType="withEffect">
                                  <p:stCondLst>
                                    <p:cond delay="0"/>
                                  </p:stCondLst>
                                  <p:childTnLst>
                                    <p:animMotion origin="layout" path="M 0.00226 -0.16562 L 2.77778E-7 0.0007 " pathEditMode="relative" rAng="0" ptsTypes="AA">
                                      <p:cBhvr>
                                        <p:cTn id="44" dur="2000" spd="-100000" fill="hold"/>
                                        <p:tgtEl>
                                          <p:spTgt spid="10"/>
                                        </p:tgtEl>
                                        <p:attrNameLst>
                                          <p:attrName>ppt_x</p:attrName>
                                          <p:attrName>ppt_y</p:attrName>
                                        </p:attrNameLst>
                                      </p:cBhvr>
                                      <p:rCtr x="-122" y="8304"/>
                                    </p:animMotion>
                                  </p:childTnLst>
                                </p:cTn>
                              </p:par>
                            </p:childTnLst>
                          </p:cTn>
                        </p:par>
                        <p:par>
                          <p:cTn id="45" fill="hold">
                            <p:stCondLst>
                              <p:cond delay="2750"/>
                            </p:stCondLst>
                            <p:childTnLst>
                              <p:par>
                                <p:cTn id="46" presetID="10"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64" presetClass="path" presetSubtype="0" accel="50000" decel="50000" fill="hold" grpId="2" nodeType="clickEffect">
                                  <p:stCondLst>
                                    <p:cond delay="0"/>
                                  </p:stCondLst>
                                  <p:childTnLst>
                                    <p:animMotion origin="layout" path="M 2.77778E-7 1.39718E-6 L 0.00226 0.16886 " pathEditMode="relative" rAng="0" ptsTypes="AA">
                                      <p:cBhvr>
                                        <p:cTn id="55" dur="2000" spd="-100000" fill="hold"/>
                                        <p:tgtEl>
                                          <p:spTgt spid="12"/>
                                        </p:tgtEl>
                                        <p:attrNameLst>
                                          <p:attrName>ppt_x</p:attrName>
                                          <p:attrName>ppt_y</p:attrName>
                                        </p:attrNameLst>
                                      </p:cBhvr>
                                      <p:rCtr x="104" y="8443"/>
                                    </p:animMotion>
                                  </p:childTnLst>
                                </p:cTn>
                              </p:par>
                              <p:par>
                                <p:cTn id="56" presetID="42" presetClass="path" presetSubtype="0" accel="50000" decel="50000" fill="hold" grpId="1" nodeType="withEffect">
                                  <p:stCondLst>
                                    <p:cond delay="0"/>
                                  </p:stCondLst>
                                  <p:childTnLst>
                                    <p:animMotion origin="layout" path="M 2.77778E-7 0.00069 L 0.00226 -0.16563 " pathEditMode="relative" rAng="0" ptsTypes="AA">
                                      <p:cBhvr>
                                        <p:cTn id="57" dur="2000" spd="-100000" fill="hold"/>
                                        <p:tgtEl>
                                          <p:spTgt spid="10"/>
                                        </p:tgtEl>
                                        <p:attrNameLst>
                                          <p:attrName>ppt_x</p:attrName>
                                          <p:attrName>ppt_y</p:attrName>
                                        </p:attrNameLst>
                                      </p:cBhvr>
                                      <p:rCtr x="104" y="-83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P spid="10" grpId="0" animBg="1"/>
      <p:bldP spid="10" grpId="1" animBg="1"/>
      <p:bldP spid="10" grpId="2" animBg="1"/>
      <p:bldP spid="12" grpId="0" animBg="1"/>
      <p:bldP spid="12" grpId="1" animBg="1"/>
      <p:bldP spid="12"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6|4.2"/>
</p:tagLst>
</file>

<file path=ppt/tags/tag10.xml><?xml version="1.0" encoding="utf-8"?>
<p:tagLst xmlns:a="http://schemas.openxmlformats.org/drawingml/2006/main" xmlns:r="http://schemas.openxmlformats.org/officeDocument/2006/relationships" xmlns:p="http://schemas.openxmlformats.org/presentationml/2006/main">
  <p:tag name="TIMING" val="|44.8"/>
</p:tagLst>
</file>

<file path=ppt/tags/tag11.xml><?xml version="1.0" encoding="utf-8"?>
<p:tagLst xmlns:a="http://schemas.openxmlformats.org/drawingml/2006/main" xmlns:r="http://schemas.openxmlformats.org/officeDocument/2006/relationships" xmlns:p="http://schemas.openxmlformats.org/presentationml/2006/main">
  <p:tag name="TIMING" val="|22.6"/>
</p:tagLst>
</file>

<file path=ppt/tags/tag12.xml><?xml version="1.0" encoding="utf-8"?>
<p:tagLst xmlns:a="http://schemas.openxmlformats.org/drawingml/2006/main" xmlns:r="http://schemas.openxmlformats.org/officeDocument/2006/relationships" xmlns:p="http://schemas.openxmlformats.org/presentationml/2006/main">
  <p:tag name="TIMING" val="|16.9"/>
</p:tagLst>
</file>

<file path=ppt/tags/tag13.xml><?xml version="1.0" encoding="utf-8"?>
<p:tagLst xmlns:a="http://schemas.openxmlformats.org/drawingml/2006/main" xmlns:r="http://schemas.openxmlformats.org/officeDocument/2006/relationships" xmlns:p="http://schemas.openxmlformats.org/presentationml/2006/main">
  <p:tag name="TIMING" val="|21.7|20.9|23.9|20.3"/>
</p:tagLst>
</file>

<file path=ppt/tags/tag14.xml><?xml version="1.0" encoding="utf-8"?>
<p:tagLst xmlns:a="http://schemas.openxmlformats.org/drawingml/2006/main" xmlns:r="http://schemas.openxmlformats.org/officeDocument/2006/relationships" xmlns:p="http://schemas.openxmlformats.org/presentationml/2006/main">
  <p:tag name="TIMING" val="|26.8|44.4"/>
</p:tagLst>
</file>

<file path=ppt/tags/tag15.xml><?xml version="1.0" encoding="utf-8"?>
<p:tagLst xmlns:a="http://schemas.openxmlformats.org/drawingml/2006/main" xmlns:r="http://schemas.openxmlformats.org/officeDocument/2006/relationships" xmlns:p="http://schemas.openxmlformats.org/presentationml/2006/main">
  <p:tag name="TIMING" val="|1.5|6.7|14.4|7.6|5.2|7|6.8|9.2"/>
</p:tagLst>
</file>

<file path=ppt/tags/tag16.xml><?xml version="1.0" encoding="utf-8"?>
<p:tagLst xmlns:a="http://schemas.openxmlformats.org/drawingml/2006/main" xmlns:r="http://schemas.openxmlformats.org/officeDocument/2006/relationships" xmlns:p="http://schemas.openxmlformats.org/presentationml/2006/main">
  <p:tag name="TIMING" val="|1.3|9.4|4.9|4.8|10.5"/>
</p:tagLst>
</file>

<file path=ppt/tags/tag2.xml><?xml version="1.0" encoding="utf-8"?>
<p:tagLst xmlns:a="http://schemas.openxmlformats.org/drawingml/2006/main" xmlns:r="http://schemas.openxmlformats.org/officeDocument/2006/relationships" xmlns:p="http://schemas.openxmlformats.org/presentationml/2006/main">
  <p:tag name="TIMING" val="|1.5|32"/>
</p:tagLst>
</file>

<file path=ppt/tags/tag3.xml><?xml version="1.0" encoding="utf-8"?>
<p:tagLst xmlns:a="http://schemas.openxmlformats.org/drawingml/2006/main" xmlns:r="http://schemas.openxmlformats.org/officeDocument/2006/relationships" xmlns:p="http://schemas.openxmlformats.org/presentationml/2006/main">
  <p:tag name="TIMING" val="|5.9|9.7|10.8"/>
</p:tagLst>
</file>

<file path=ppt/tags/tag4.xml><?xml version="1.0" encoding="utf-8"?>
<p:tagLst xmlns:a="http://schemas.openxmlformats.org/drawingml/2006/main" xmlns:r="http://schemas.openxmlformats.org/officeDocument/2006/relationships" xmlns:p="http://schemas.openxmlformats.org/presentationml/2006/main">
  <p:tag name="TIMING" val="|15.8|8.6|15.5|15.1|11.3|15.9"/>
</p:tagLst>
</file>

<file path=ppt/tags/tag5.xml><?xml version="1.0" encoding="utf-8"?>
<p:tagLst xmlns:a="http://schemas.openxmlformats.org/drawingml/2006/main" xmlns:r="http://schemas.openxmlformats.org/officeDocument/2006/relationships" xmlns:p="http://schemas.openxmlformats.org/presentationml/2006/main">
  <p:tag name="TIMING" val="|8.4|4.7"/>
</p:tagLst>
</file>

<file path=ppt/tags/tag6.xml><?xml version="1.0" encoding="utf-8"?>
<p:tagLst xmlns:a="http://schemas.openxmlformats.org/drawingml/2006/main" xmlns:r="http://schemas.openxmlformats.org/officeDocument/2006/relationships" xmlns:p="http://schemas.openxmlformats.org/presentationml/2006/main">
  <p:tag name="TIMING" val="|12.8|31.2"/>
</p:tagLst>
</file>

<file path=ppt/tags/tag7.xml><?xml version="1.0" encoding="utf-8"?>
<p:tagLst xmlns:a="http://schemas.openxmlformats.org/drawingml/2006/main" xmlns:r="http://schemas.openxmlformats.org/officeDocument/2006/relationships" xmlns:p="http://schemas.openxmlformats.org/presentationml/2006/main">
  <p:tag name="TIMING" val="|51.8|6.7|10.1|4.5|6.8|3.2"/>
</p:tagLst>
</file>

<file path=ppt/tags/tag8.xml><?xml version="1.0" encoding="utf-8"?>
<p:tagLst xmlns:a="http://schemas.openxmlformats.org/drawingml/2006/main" xmlns:r="http://schemas.openxmlformats.org/officeDocument/2006/relationships" xmlns:p="http://schemas.openxmlformats.org/presentationml/2006/main">
  <p:tag name="TIMING" val="|30.3"/>
</p:tagLst>
</file>

<file path=ppt/tags/tag9.xml><?xml version="1.0" encoding="utf-8"?>
<p:tagLst xmlns:a="http://schemas.openxmlformats.org/drawingml/2006/main" xmlns:r="http://schemas.openxmlformats.org/officeDocument/2006/relationships" xmlns:p="http://schemas.openxmlformats.org/presentationml/2006/main">
  <p:tag name="TIMING" val="|37.3"/>
</p:tagLst>
</file>

<file path=ppt/theme/theme1.xml><?xml version="1.0" encoding="utf-8"?>
<a:theme xmlns:a="http://schemas.openxmlformats.org/drawingml/2006/main" name="1_nulist">
  <a:themeElements>
    <a:clrScheme name="1_nuli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ulist">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R="0" algn="l" defTabSz="914400" rtl="0" eaLnBrk="1" fontAlgn="base" latinLnBrk="0" hangingPunct="1">
          <a:lnSpc>
            <a:spcPct val="90000"/>
          </a:lnSpc>
          <a:spcBef>
            <a:spcPct val="20000"/>
          </a:spcBef>
          <a:spcAft>
            <a:spcPct val="0"/>
          </a:spcAft>
          <a:buClrTx/>
          <a:buSzTx/>
          <a:buNone/>
          <a:tabLst/>
          <a:defRPr kumimoji="0" sz="2800" b="0" i="0" u="none" strike="noStrike" cap="none" normalizeH="0" baseline="0" dirty="0" smtClean="0">
            <a:ln>
              <a:noFill/>
            </a:ln>
            <a:solidFill>
              <a:schemeClr val="tx1"/>
            </a:solidFill>
            <a:effectLst/>
            <a:latin typeface="Arial" pitchFamily="34" charset="0"/>
            <a:ea typeface="宋体" pitchFamily="2" charset="-122"/>
            <a:cs typeface="Arial" pitchFamily="34" charset="0"/>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buNone/>
          <a:defRPr i="0" dirty="0" smtClean="0">
            <a:solidFill>
              <a:schemeClr val="tx1"/>
            </a:solidFill>
          </a:defRPr>
        </a:defPPr>
      </a:lstStyle>
    </a:txDef>
  </a:objectDefaults>
  <a:extraClrSchemeLst>
    <a:extraClrScheme>
      <a:clrScheme name="1_nuli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uli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uli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uli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uli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uli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uli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uli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uli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uli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uli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uli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17236</TotalTime>
  <Words>2489</Words>
  <Application>Microsoft Office PowerPoint</Application>
  <PresentationFormat>On-screen Show (4:3)</PresentationFormat>
  <Paragraphs>490</Paragraphs>
  <Slides>42</Slides>
  <Notes>20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1_nulist</vt:lpstr>
      <vt:lpstr>Detecting and Characterizing Social Spam Campaigns</vt:lpstr>
      <vt:lpstr>Background</vt:lpstr>
      <vt:lpstr>PowerPoint Presentation</vt:lpstr>
      <vt:lpstr>PowerPoint Presentation</vt:lpstr>
      <vt:lpstr>Contributions</vt:lpstr>
      <vt:lpstr>PowerPoint Presentation</vt:lpstr>
      <vt:lpstr>System Overview</vt:lpstr>
      <vt:lpstr>Build Post Similarity Graph</vt:lpstr>
      <vt:lpstr>Wall Post Similarity Metric</vt:lpstr>
      <vt:lpstr>Wall Post Similarity Metric</vt:lpstr>
      <vt:lpstr>Wall Post Similarity Metric</vt:lpstr>
      <vt:lpstr>Extract Wall Post Campaigns</vt:lpstr>
      <vt:lpstr>Locate Spam Campaigns</vt:lpstr>
      <vt:lpstr>PowerPoint Presentation</vt:lpstr>
      <vt:lpstr>Validation</vt:lpstr>
      <vt:lpstr>Validation</vt:lpstr>
      <vt:lpstr>Validation</vt:lpstr>
      <vt:lpstr>Validation</vt:lpstr>
      <vt:lpstr>Validation</vt:lpstr>
      <vt:lpstr>Experimental Evaluation</vt:lpstr>
      <vt:lpstr>PowerPoint Presentation</vt:lpstr>
      <vt:lpstr>Malicious Activity Analysis</vt:lpstr>
      <vt:lpstr>Spam Campaign Topic Analysis</vt:lpstr>
      <vt:lpstr>PowerPoint Presentation</vt:lpstr>
      <vt:lpstr>Malicious Account Analysis</vt:lpstr>
      <vt:lpstr>Malicious Account Analysis</vt:lpstr>
      <vt:lpstr>PowerPoint Presentation</vt:lpstr>
      <vt:lpstr>Conclusions</vt:lpstr>
      <vt:lpstr>PowerPoint Presentation</vt:lpstr>
      <vt:lpstr>PowerPoint Presentation</vt:lpstr>
      <vt:lpstr>PowerPoint Presentation</vt:lpstr>
      <vt:lpstr>Data Collection</vt:lpstr>
      <vt:lpstr>Filter posts without URLs</vt:lpstr>
      <vt:lpstr>Filter posts without URLs</vt:lpstr>
      <vt:lpstr>Extract Wall Post Clusters</vt:lpstr>
      <vt:lpstr>Locate Malicious Clusters</vt:lpstr>
      <vt:lpstr>Experimental Validation</vt:lpstr>
      <vt:lpstr>URL Analysis</vt:lpstr>
      <vt:lpstr>URL Analysis</vt:lpstr>
      <vt:lpstr>PowerPoint Presentation</vt:lpstr>
      <vt:lpstr>Account Analysis</vt:lpstr>
      <vt:lpstr>Wall Post Hourly Distribution</vt:lpstr>
    </vt:vector>
  </TitlesOfParts>
  <Manager>Yan Chen</Manager>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and Characterizing Social Spam Campaigns</dc:title>
  <dc:creator>Hongyu Gao</dc:creator>
  <cp:lastModifiedBy>hongyu</cp:lastModifiedBy>
  <cp:revision>458</cp:revision>
  <dcterms:created xsi:type="dcterms:W3CDTF">2005-12-21T03:45:52Z</dcterms:created>
  <dcterms:modified xsi:type="dcterms:W3CDTF">2010-10-31T21:10:57Z</dcterms:modified>
</cp:coreProperties>
</file>